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Yeseva One" charset="1" panose="00000500000000000000"/>
      <p:regular r:id="rId16"/>
    </p:embeddedFont>
    <p:embeddedFont>
      <p:font typeface="Kollektif" charset="1" panose="020B060402010101010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mailto:zejia.yao@gmail.com" TargetMode="External" Type="http://schemas.openxmlformats.org/officeDocument/2006/relationships/hyperlink"/><Relationship Id="rId6" Target="https://github.com/RuthyYao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30184" y="6167432"/>
            <a:ext cx="5774336" cy="4839943"/>
          </a:xfrm>
          <a:custGeom>
            <a:avLst/>
            <a:gdLst/>
            <a:ahLst/>
            <a:cxnLst/>
            <a:rect r="r" b="b" t="t" l="l"/>
            <a:pathLst>
              <a:path h="4839943" w="5774336">
                <a:moveTo>
                  <a:pt x="0" y="0"/>
                </a:moveTo>
                <a:lnTo>
                  <a:pt x="5774335" y="0"/>
                </a:lnTo>
                <a:lnTo>
                  <a:pt x="5774335" y="4839943"/>
                </a:lnTo>
                <a:lnTo>
                  <a:pt x="0" y="48399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80596" y="3187921"/>
            <a:ext cx="10726808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Yeseva One Bold"/>
              </a:rPr>
              <a:t>Data Insights for New Movie Studio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1057904">
            <a:off x="15400657" y="857011"/>
            <a:ext cx="3625104" cy="3172581"/>
          </a:xfrm>
          <a:custGeom>
            <a:avLst/>
            <a:gdLst/>
            <a:ahLst/>
            <a:cxnLst/>
            <a:rect r="r" b="b" t="t" l="l"/>
            <a:pathLst>
              <a:path h="3172581" w="3625104">
                <a:moveTo>
                  <a:pt x="3625104" y="0"/>
                </a:moveTo>
                <a:lnTo>
                  <a:pt x="0" y="0"/>
                </a:lnTo>
                <a:lnTo>
                  <a:pt x="0" y="3172581"/>
                </a:lnTo>
                <a:lnTo>
                  <a:pt x="3625104" y="3172581"/>
                </a:lnTo>
                <a:lnTo>
                  <a:pt x="362510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80596" y="6417397"/>
            <a:ext cx="10726808" cy="176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4"/>
              </a:lnSpc>
            </a:pPr>
            <a:r>
              <a:rPr lang="en-US" sz="4549">
                <a:solidFill>
                  <a:srgbClr val="C5E5E0"/>
                </a:solidFill>
                <a:latin typeface="Kollektif"/>
              </a:rPr>
              <a:t>Ruthy Yao</a:t>
            </a:r>
          </a:p>
          <a:p>
            <a:pPr algn="ctr">
              <a:lnSpc>
                <a:spcPts val="6824"/>
              </a:lnSpc>
              <a:spcBef>
                <a:spcPct val="0"/>
              </a:spcBef>
            </a:pPr>
            <a:r>
              <a:rPr lang="en-US" sz="4549">
                <a:solidFill>
                  <a:srgbClr val="C5E5E0"/>
                </a:solidFill>
                <a:latin typeface="Kollektif"/>
              </a:rPr>
              <a:t>May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79231"/>
            <a:ext cx="9500402" cy="127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21"/>
              </a:lnSpc>
              <a:spcBef>
                <a:spcPct val="0"/>
              </a:spcBef>
            </a:pPr>
            <a:r>
              <a:rPr lang="en-US" sz="8267">
                <a:solidFill>
                  <a:srgbClr val="174076"/>
                </a:solidFill>
                <a:latin typeface="Yeseva One Bold"/>
              </a:rPr>
              <a:t>Thank you!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88188" y="6157548"/>
            <a:ext cx="10930749" cy="2067168"/>
            <a:chOff x="0" y="0"/>
            <a:chExt cx="9942966" cy="18803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42967" cy="1880364"/>
            </a:xfrm>
            <a:custGeom>
              <a:avLst/>
              <a:gdLst/>
              <a:ahLst/>
              <a:cxnLst/>
              <a:rect r="r" b="b" t="t" l="l"/>
              <a:pathLst>
                <a:path h="1880364" w="9942967">
                  <a:moveTo>
                    <a:pt x="9818506" y="1880364"/>
                  </a:moveTo>
                  <a:lnTo>
                    <a:pt x="124460" y="1880364"/>
                  </a:lnTo>
                  <a:cubicBezTo>
                    <a:pt x="55880" y="1880364"/>
                    <a:pt x="0" y="1824484"/>
                    <a:pt x="0" y="17559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818506" y="0"/>
                  </a:lnTo>
                  <a:cubicBezTo>
                    <a:pt x="9887086" y="0"/>
                    <a:pt x="9942967" y="55880"/>
                    <a:pt x="9942967" y="124460"/>
                  </a:cubicBezTo>
                  <a:lnTo>
                    <a:pt x="9942967" y="1755904"/>
                  </a:lnTo>
                  <a:cubicBezTo>
                    <a:pt x="9942967" y="1824484"/>
                    <a:pt x="9887086" y="1880364"/>
                    <a:pt x="9818506" y="188036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2052242">
            <a:off x="14546321" y="6033713"/>
            <a:ext cx="4620284" cy="3469852"/>
          </a:xfrm>
          <a:custGeom>
            <a:avLst/>
            <a:gdLst/>
            <a:ahLst/>
            <a:cxnLst/>
            <a:rect r="r" b="b" t="t" l="l"/>
            <a:pathLst>
              <a:path h="3469852" w="4620284">
                <a:moveTo>
                  <a:pt x="0" y="0"/>
                </a:moveTo>
                <a:lnTo>
                  <a:pt x="4620284" y="0"/>
                </a:lnTo>
                <a:lnTo>
                  <a:pt x="4620284" y="3469852"/>
                </a:lnTo>
                <a:lnTo>
                  <a:pt x="0" y="3469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3056" y="6481707"/>
            <a:ext cx="9934943" cy="159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Email : </a:t>
            </a:r>
            <a:r>
              <a:rPr lang="en-US" sz="2799" u="sng">
                <a:solidFill>
                  <a:srgbClr val="174076"/>
                </a:solidFill>
                <a:latin typeface="Kollektif"/>
                <a:hlinkClick r:id="rId5" tooltip="mailto:zejia.yao@gmail.com"/>
              </a:rPr>
              <a:t>zejia.yao@gmail.com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GitHub: </a:t>
            </a:r>
            <a:r>
              <a:rPr lang="en-US" sz="2799" u="sng">
                <a:solidFill>
                  <a:srgbClr val="174076"/>
                </a:solidFill>
                <a:latin typeface="Kollektif"/>
                <a:hlinkClick r:id="rId6" tooltip="https://github.com/RuthyYao"/>
              </a:rPr>
              <a:t>https://github.com/RuthyYao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1885362">
            <a:off x="14428299" y="370893"/>
            <a:ext cx="3738114" cy="2807339"/>
          </a:xfrm>
          <a:custGeom>
            <a:avLst/>
            <a:gdLst/>
            <a:ahLst/>
            <a:cxnLst/>
            <a:rect r="r" b="b" t="t" l="l"/>
            <a:pathLst>
              <a:path h="2807339" w="3738114">
                <a:moveTo>
                  <a:pt x="3738114" y="0"/>
                </a:moveTo>
                <a:lnTo>
                  <a:pt x="0" y="0"/>
                </a:lnTo>
                <a:lnTo>
                  <a:pt x="0" y="2807338"/>
                </a:lnTo>
                <a:lnTo>
                  <a:pt x="3738114" y="2807338"/>
                </a:lnTo>
                <a:lnTo>
                  <a:pt x="373811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44505" y="573604"/>
            <a:ext cx="1086325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Summary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9088" y="4782644"/>
            <a:ext cx="4656065" cy="4517203"/>
            <a:chOff x="0" y="0"/>
            <a:chExt cx="4235308" cy="41089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35309" cy="4108995"/>
            </a:xfrm>
            <a:custGeom>
              <a:avLst/>
              <a:gdLst/>
              <a:ahLst/>
              <a:cxnLst/>
              <a:rect r="r" b="b" t="t" l="l"/>
              <a:pathLst>
                <a:path h="4108995" w="4235309">
                  <a:moveTo>
                    <a:pt x="4110848" y="4108995"/>
                  </a:moveTo>
                  <a:lnTo>
                    <a:pt x="124460" y="4108995"/>
                  </a:lnTo>
                  <a:cubicBezTo>
                    <a:pt x="55880" y="4108995"/>
                    <a:pt x="0" y="4053115"/>
                    <a:pt x="0" y="39845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10848" y="0"/>
                  </a:lnTo>
                  <a:cubicBezTo>
                    <a:pt x="4179428" y="0"/>
                    <a:pt x="4235309" y="55880"/>
                    <a:pt x="4235309" y="124460"/>
                  </a:cubicBezTo>
                  <a:lnTo>
                    <a:pt x="4235309" y="3984535"/>
                  </a:lnTo>
                  <a:cubicBezTo>
                    <a:pt x="4235309" y="4053115"/>
                    <a:pt x="4179428" y="4108995"/>
                    <a:pt x="4110848" y="41089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815968" y="4782644"/>
            <a:ext cx="4656065" cy="4517203"/>
            <a:chOff x="0" y="0"/>
            <a:chExt cx="4235308" cy="41089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309" cy="4108995"/>
            </a:xfrm>
            <a:custGeom>
              <a:avLst/>
              <a:gdLst/>
              <a:ahLst/>
              <a:cxnLst/>
              <a:rect r="r" b="b" t="t" l="l"/>
              <a:pathLst>
                <a:path h="4108995" w="4235309">
                  <a:moveTo>
                    <a:pt x="4110848" y="4108995"/>
                  </a:moveTo>
                  <a:lnTo>
                    <a:pt x="124460" y="4108995"/>
                  </a:lnTo>
                  <a:cubicBezTo>
                    <a:pt x="55880" y="4108995"/>
                    <a:pt x="0" y="4053115"/>
                    <a:pt x="0" y="39845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10848" y="0"/>
                  </a:lnTo>
                  <a:cubicBezTo>
                    <a:pt x="4179428" y="0"/>
                    <a:pt x="4235309" y="55880"/>
                    <a:pt x="4235309" y="124460"/>
                  </a:cubicBezTo>
                  <a:lnTo>
                    <a:pt x="4235309" y="3984535"/>
                  </a:lnTo>
                  <a:cubicBezTo>
                    <a:pt x="4235309" y="4053115"/>
                    <a:pt x="4179428" y="4108995"/>
                    <a:pt x="4110848" y="41089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062848" y="4782644"/>
            <a:ext cx="4656065" cy="4517203"/>
            <a:chOff x="0" y="0"/>
            <a:chExt cx="4235308" cy="41089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35309" cy="4108995"/>
            </a:xfrm>
            <a:custGeom>
              <a:avLst/>
              <a:gdLst/>
              <a:ahLst/>
              <a:cxnLst/>
              <a:rect r="r" b="b" t="t" l="l"/>
              <a:pathLst>
                <a:path h="4108995" w="4235309">
                  <a:moveTo>
                    <a:pt x="4110848" y="4108995"/>
                  </a:moveTo>
                  <a:lnTo>
                    <a:pt x="124460" y="4108995"/>
                  </a:lnTo>
                  <a:cubicBezTo>
                    <a:pt x="55880" y="4108995"/>
                    <a:pt x="0" y="4053115"/>
                    <a:pt x="0" y="39845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10848" y="0"/>
                  </a:lnTo>
                  <a:cubicBezTo>
                    <a:pt x="4179428" y="0"/>
                    <a:pt x="4235309" y="55880"/>
                    <a:pt x="4235309" y="124460"/>
                  </a:cubicBezTo>
                  <a:lnTo>
                    <a:pt x="4235309" y="3984535"/>
                  </a:lnTo>
                  <a:cubicBezTo>
                    <a:pt x="4235309" y="4053115"/>
                    <a:pt x="4179428" y="4108995"/>
                    <a:pt x="4110848" y="41089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106764" y="5653540"/>
            <a:ext cx="3651928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174076"/>
                </a:solidFill>
                <a:latin typeface="Kollektif"/>
              </a:rPr>
              <a:t>The studio should focus on a mix of Animation, Sci-fi and Adventure.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28438" y="5672590"/>
            <a:ext cx="3631125" cy="243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2900">
                <a:solidFill>
                  <a:srgbClr val="174076"/>
                </a:solidFill>
                <a:latin typeface="Kollektif"/>
              </a:rPr>
              <a:t>The best months to release a movie are May, July and November. </a:t>
            </a:r>
          </a:p>
          <a:p>
            <a:pPr algn="ctr" marL="0" indent="0" lvl="0">
              <a:lnSpc>
                <a:spcPts val="377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576932" y="6148840"/>
            <a:ext cx="3661660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2900">
                <a:solidFill>
                  <a:srgbClr val="174076"/>
                </a:solidFill>
                <a:latin typeface="Kollektif"/>
              </a:rPr>
              <a:t>The studio needs to prepare a budget of $550-$700m a year.</a:t>
            </a:r>
          </a:p>
          <a:p>
            <a:pPr algn="ctr" marL="0" indent="0" lvl="0">
              <a:lnSpc>
                <a:spcPts val="377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3257140" y="4131808"/>
            <a:ext cx="838823" cy="838823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352390" y="4127959"/>
            <a:ext cx="639097" cy="6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5"/>
              </a:lnSpc>
            </a:pPr>
            <a:r>
              <a:rPr lang="en-US" sz="3500">
                <a:solidFill>
                  <a:srgbClr val="FFFFFF"/>
                </a:solidFill>
                <a:latin typeface="Yeseva One Bold"/>
              </a:rPr>
              <a:t>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075425" y="4165270"/>
            <a:ext cx="853028" cy="861742"/>
            <a:chOff x="0" y="0"/>
            <a:chExt cx="6350000" cy="64148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414871"/>
            </a:xfrm>
            <a:custGeom>
              <a:avLst/>
              <a:gdLst/>
              <a:ahLst/>
              <a:cxnLst/>
              <a:rect r="r" b="b" t="t" l="l"/>
              <a:pathLst>
                <a:path h="6414871" w="6350000">
                  <a:moveTo>
                    <a:pt x="3175000" y="0"/>
                  </a:moveTo>
                  <a:cubicBezTo>
                    <a:pt x="1421496" y="0"/>
                    <a:pt x="0" y="1436018"/>
                    <a:pt x="0" y="3207436"/>
                  </a:cubicBezTo>
                  <a:cubicBezTo>
                    <a:pt x="0" y="4978853"/>
                    <a:pt x="1421496" y="6414871"/>
                    <a:pt x="3175000" y="6414871"/>
                  </a:cubicBezTo>
                  <a:cubicBezTo>
                    <a:pt x="4928504" y="6414871"/>
                    <a:pt x="6350000" y="4978853"/>
                    <a:pt x="6350000" y="3207436"/>
                  </a:cubicBezTo>
                  <a:cubicBezTo>
                    <a:pt x="6350000" y="1436018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129750" y="4206886"/>
            <a:ext cx="744377" cy="6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95"/>
              </a:lnSpc>
              <a:spcBef>
                <a:spcPct val="0"/>
              </a:spcBef>
            </a:pPr>
            <a:r>
              <a:rPr lang="en-US" sz="3500" u="none">
                <a:solidFill>
                  <a:srgbClr val="FFFFFF"/>
                </a:solidFill>
                <a:latin typeface="Yeseva One Bold"/>
              </a:rPr>
              <a:t>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226016" y="4186339"/>
            <a:ext cx="797032" cy="729763"/>
            <a:chOff x="0" y="0"/>
            <a:chExt cx="6350000" cy="58140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5814061"/>
            </a:xfrm>
            <a:custGeom>
              <a:avLst/>
              <a:gdLst/>
              <a:ahLst/>
              <a:cxnLst/>
              <a:rect r="r" b="b" t="t" l="l"/>
              <a:pathLst>
                <a:path h="5814061" w="6350000">
                  <a:moveTo>
                    <a:pt x="3175000" y="0"/>
                  </a:moveTo>
                  <a:cubicBezTo>
                    <a:pt x="1421496" y="0"/>
                    <a:pt x="0" y="1301522"/>
                    <a:pt x="0" y="2907031"/>
                  </a:cubicBezTo>
                  <a:cubicBezTo>
                    <a:pt x="0" y="4512540"/>
                    <a:pt x="1421496" y="5814061"/>
                    <a:pt x="3175000" y="5814061"/>
                  </a:cubicBezTo>
                  <a:cubicBezTo>
                    <a:pt x="4928504" y="5814061"/>
                    <a:pt x="6350000" y="4512540"/>
                    <a:pt x="6350000" y="2907031"/>
                  </a:cubicBezTo>
                  <a:cubicBezTo>
                    <a:pt x="6350000" y="130152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4199797" y="4067038"/>
            <a:ext cx="920299" cy="849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014"/>
              </a:lnSpc>
              <a:spcBef>
                <a:spcPct val="0"/>
              </a:spcBef>
            </a:pPr>
            <a:r>
              <a:rPr lang="en-US" sz="4467" u="none">
                <a:solidFill>
                  <a:srgbClr val="FFFFFF"/>
                </a:solidFill>
                <a:latin typeface="Yeseva One Bold"/>
              </a:rPr>
              <a:t>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1303138">
            <a:off x="-485771" y="-330248"/>
            <a:ext cx="2988413" cy="3341940"/>
          </a:xfrm>
          <a:custGeom>
            <a:avLst/>
            <a:gdLst/>
            <a:ahLst/>
            <a:cxnLst/>
            <a:rect r="r" b="b" t="t" l="l"/>
            <a:pathLst>
              <a:path h="3341940" w="2988413">
                <a:moveTo>
                  <a:pt x="0" y="0"/>
                </a:moveTo>
                <a:lnTo>
                  <a:pt x="2988413" y="0"/>
                </a:lnTo>
                <a:lnTo>
                  <a:pt x="2988413" y="3341941"/>
                </a:lnTo>
                <a:lnTo>
                  <a:pt x="0" y="33419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-1342631">
            <a:off x="15630113" y="-318250"/>
            <a:ext cx="3165336" cy="3539793"/>
          </a:xfrm>
          <a:custGeom>
            <a:avLst/>
            <a:gdLst/>
            <a:ahLst/>
            <a:cxnLst/>
            <a:rect r="r" b="b" t="t" l="l"/>
            <a:pathLst>
              <a:path h="3539793" w="3165336">
                <a:moveTo>
                  <a:pt x="3165336" y="0"/>
                </a:moveTo>
                <a:lnTo>
                  <a:pt x="0" y="0"/>
                </a:lnTo>
                <a:lnTo>
                  <a:pt x="0" y="3539793"/>
                </a:lnTo>
                <a:lnTo>
                  <a:pt x="3165336" y="3539793"/>
                </a:lnTo>
                <a:lnTo>
                  <a:pt x="31653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932728" y="2040454"/>
            <a:ext cx="10863257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174076"/>
                </a:solidFill>
                <a:latin typeface="Yeseva One Bold"/>
              </a:rPr>
              <a:t>This project takes the description analysis to give Microsoft the insights on the most successful genres, the best release month and the budget required to run a studio.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44114" y="3430245"/>
            <a:ext cx="7322748" cy="10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Business Problem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65286" y="3742615"/>
            <a:ext cx="771999" cy="77199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78680" y="3713134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Yeseva One Bold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81103" y="4708500"/>
            <a:ext cx="7322748" cy="10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Data and Method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65286" y="5022455"/>
            <a:ext cx="771999" cy="77199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78680" y="4992974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1103" y="7272636"/>
            <a:ext cx="7322748" cy="10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Conclusions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65286" y="7582136"/>
            <a:ext cx="771999" cy="7719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778680" y="7552655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 Bold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81103" y="5990568"/>
            <a:ext cx="7322748" cy="10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Data Insights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65286" y="6302296"/>
            <a:ext cx="771999" cy="771999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78680" y="6272815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65286" y="1218933"/>
            <a:ext cx="827329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Outline</a:t>
            </a:r>
          </a:p>
        </p:txBody>
      </p:sp>
      <p:sp>
        <p:nvSpPr>
          <p:cNvPr name="Freeform 20" id="20"/>
          <p:cNvSpPr/>
          <p:nvPr/>
        </p:nvSpPr>
        <p:spPr>
          <a:xfrm flipH="true" flipV="false" rot="7966260">
            <a:off x="9058963" y="4099497"/>
            <a:ext cx="15296673" cy="7258967"/>
          </a:xfrm>
          <a:custGeom>
            <a:avLst/>
            <a:gdLst/>
            <a:ahLst/>
            <a:cxnLst/>
            <a:rect r="r" b="b" t="t" l="l"/>
            <a:pathLst>
              <a:path h="7258967" w="15296673">
                <a:moveTo>
                  <a:pt x="15296673" y="0"/>
                </a:moveTo>
                <a:lnTo>
                  <a:pt x="0" y="0"/>
                </a:lnTo>
                <a:lnTo>
                  <a:pt x="0" y="7258967"/>
                </a:lnTo>
                <a:lnTo>
                  <a:pt x="15296673" y="7258967"/>
                </a:lnTo>
                <a:lnTo>
                  <a:pt x="1529667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712837" y="2411348"/>
            <a:ext cx="4546463" cy="5556788"/>
          </a:xfrm>
          <a:custGeom>
            <a:avLst/>
            <a:gdLst/>
            <a:ahLst/>
            <a:cxnLst/>
            <a:rect r="r" b="b" t="t" l="l"/>
            <a:pathLst>
              <a:path h="5556788" w="4546463">
                <a:moveTo>
                  <a:pt x="0" y="0"/>
                </a:moveTo>
                <a:lnTo>
                  <a:pt x="4546463" y="0"/>
                </a:lnTo>
                <a:lnTo>
                  <a:pt x="4546463" y="5556788"/>
                </a:lnTo>
                <a:lnTo>
                  <a:pt x="0" y="55567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00604"/>
            <a:ext cx="11984419" cy="6321033"/>
            <a:chOff x="0" y="0"/>
            <a:chExt cx="3156390" cy="1664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6390" cy="1664799"/>
            </a:xfrm>
            <a:custGeom>
              <a:avLst/>
              <a:gdLst/>
              <a:ahLst/>
              <a:cxnLst/>
              <a:rect r="r" b="b" t="t" l="l"/>
              <a:pathLst>
                <a:path h="1664799" w="3156390">
                  <a:moveTo>
                    <a:pt x="0" y="0"/>
                  </a:moveTo>
                  <a:lnTo>
                    <a:pt x="3156390" y="0"/>
                  </a:lnTo>
                  <a:lnTo>
                    <a:pt x="3156390" y="1664799"/>
                  </a:lnTo>
                  <a:lnTo>
                    <a:pt x="0" y="1664799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156390" cy="1731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152525"/>
            <a:ext cx="11984419" cy="97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Business 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7259" y="3091114"/>
            <a:ext cx="10607301" cy="474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New to the movie production market with no prior industry knowledge on what the most popular genres are.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Limited understanding on how much production budget is required to run a studio.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To choose the right month to release movie to maximize the gross revenue performance.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5400000">
            <a:off x="11570564" y="2757256"/>
            <a:ext cx="9111195" cy="4323676"/>
          </a:xfrm>
          <a:custGeom>
            <a:avLst/>
            <a:gdLst/>
            <a:ahLst/>
            <a:cxnLst/>
            <a:rect r="r" b="b" t="t" l="l"/>
            <a:pathLst>
              <a:path h="4323676" w="9111195">
                <a:moveTo>
                  <a:pt x="9111196" y="0"/>
                </a:moveTo>
                <a:lnTo>
                  <a:pt x="0" y="0"/>
                </a:lnTo>
                <a:lnTo>
                  <a:pt x="0" y="4323676"/>
                </a:lnTo>
                <a:lnTo>
                  <a:pt x="9111196" y="4323676"/>
                </a:lnTo>
                <a:lnTo>
                  <a:pt x="911119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200808" y="1950926"/>
            <a:ext cx="2603410" cy="6145178"/>
          </a:xfrm>
          <a:custGeom>
            <a:avLst/>
            <a:gdLst/>
            <a:ahLst/>
            <a:cxnLst/>
            <a:rect r="r" b="b" t="t" l="l"/>
            <a:pathLst>
              <a:path h="6145178" w="2603410">
                <a:moveTo>
                  <a:pt x="2603411" y="0"/>
                </a:moveTo>
                <a:lnTo>
                  <a:pt x="0" y="0"/>
                </a:lnTo>
                <a:lnTo>
                  <a:pt x="0" y="6145178"/>
                </a:lnTo>
                <a:lnTo>
                  <a:pt x="2603411" y="6145178"/>
                </a:lnTo>
                <a:lnTo>
                  <a:pt x="26034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91073" y="2909134"/>
            <a:ext cx="14705854" cy="6172942"/>
            <a:chOff x="0" y="0"/>
            <a:chExt cx="3873147" cy="16257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3147" cy="1625796"/>
            </a:xfrm>
            <a:custGeom>
              <a:avLst/>
              <a:gdLst/>
              <a:ahLst/>
              <a:cxnLst/>
              <a:rect r="r" b="b" t="t" l="l"/>
              <a:pathLst>
                <a:path h="1625796" w="3873147">
                  <a:moveTo>
                    <a:pt x="0" y="0"/>
                  </a:moveTo>
                  <a:lnTo>
                    <a:pt x="3873147" y="0"/>
                  </a:lnTo>
                  <a:lnTo>
                    <a:pt x="3873147" y="1625796"/>
                  </a:lnTo>
                  <a:lnTo>
                    <a:pt x="0" y="1625796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873147" cy="169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5400000">
            <a:off x="-6555625" y="-244082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400000">
            <a:off x="14556625" y="784617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1876" y="5597071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1876" y="6628658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91073" y="1195399"/>
            <a:ext cx="14705854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Data and Methods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52278" y="3296220"/>
            <a:ext cx="13383445" cy="474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• Collated from four well-known movie database – IMDB, The Numbers, The Movie DataBase and the Box Office Mojo 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• Consolidated dataframe contains over 2000 movies that were released between 2010 and 2018.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• Apply the descriptive analysis to examine the key features such as popularity score, gross revenue, budget, profit and month of release.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9019887">
            <a:off x="-3957412" y="7120324"/>
            <a:ext cx="9010628" cy="4275952"/>
          </a:xfrm>
          <a:custGeom>
            <a:avLst/>
            <a:gdLst/>
            <a:ahLst/>
            <a:cxnLst/>
            <a:rect r="r" b="b" t="t" l="l"/>
            <a:pathLst>
              <a:path h="4275952" w="9010628">
                <a:moveTo>
                  <a:pt x="9010628" y="0"/>
                </a:moveTo>
                <a:lnTo>
                  <a:pt x="0" y="0"/>
                </a:lnTo>
                <a:lnTo>
                  <a:pt x="0" y="4275952"/>
                </a:lnTo>
                <a:lnTo>
                  <a:pt x="9010628" y="4275952"/>
                </a:lnTo>
                <a:lnTo>
                  <a:pt x="90106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1130" y="8264054"/>
            <a:ext cx="2166510" cy="2022946"/>
          </a:xfrm>
          <a:custGeom>
            <a:avLst/>
            <a:gdLst/>
            <a:ahLst/>
            <a:cxnLst/>
            <a:rect r="r" b="b" t="t" l="l"/>
            <a:pathLst>
              <a:path h="2022946" w="2166510">
                <a:moveTo>
                  <a:pt x="0" y="0"/>
                </a:moveTo>
                <a:lnTo>
                  <a:pt x="2166510" y="0"/>
                </a:lnTo>
                <a:lnTo>
                  <a:pt x="2166510" y="2022946"/>
                </a:lnTo>
                <a:lnTo>
                  <a:pt x="0" y="2022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76055" y="2030689"/>
            <a:ext cx="7467945" cy="5600959"/>
          </a:xfrm>
          <a:custGeom>
            <a:avLst/>
            <a:gdLst/>
            <a:ahLst/>
            <a:cxnLst/>
            <a:rect r="r" b="b" t="t" l="l"/>
            <a:pathLst>
              <a:path h="5600959" w="7467945">
                <a:moveTo>
                  <a:pt x="0" y="0"/>
                </a:moveTo>
                <a:lnTo>
                  <a:pt x="7467945" y="0"/>
                </a:lnTo>
                <a:lnTo>
                  <a:pt x="7467945" y="5600959"/>
                </a:lnTo>
                <a:lnTo>
                  <a:pt x="0" y="56009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198" y="2030689"/>
            <a:ext cx="7528710" cy="5646532"/>
          </a:xfrm>
          <a:custGeom>
            <a:avLst/>
            <a:gdLst/>
            <a:ahLst/>
            <a:cxnLst/>
            <a:rect r="r" b="b" t="t" l="l"/>
            <a:pathLst>
              <a:path h="5646532" w="7528710">
                <a:moveTo>
                  <a:pt x="0" y="0"/>
                </a:moveTo>
                <a:lnTo>
                  <a:pt x="7528710" y="0"/>
                </a:lnTo>
                <a:lnTo>
                  <a:pt x="7528710" y="5646533"/>
                </a:lnTo>
                <a:lnTo>
                  <a:pt x="0" y="56465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3747" y="543438"/>
            <a:ext cx="14482584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 spc="-89">
                <a:solidFill>
                  <a:srgbClr val="174076"/>
                </a:solidFill>
                <a:latin typeface="Yeseva One Bold"/>
              </a:rPr>
              <a:t>Insight I – Animation, Sci-fi and Adventure are the best genres to choose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53567" y="8130704"/>
            <a:ext cx="11731871" cy="156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sz="2744">
                <a:solidFill>
                  <a:srgbClr val="174076"/>
                </a:solidFill>
                <a:latin typeface="Kollektif"/>
              </a:rPr>
              <a:t>Sci-fi, Animation and Adventures top the popularity score as well as the worldwide gross revenue performance. </a:t>
            </a:r>
          </a:p>
          <a:p>
            <a:pPr algn="l" marL="0" indent="0" lvl="0">
              <a:lnSpc>
                <a:spcPts val="41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3005333" y="11883629"/>
            <a:ext cx="21217356" cy="10068600"/>
          </a:xfrm>
          <a:custGeom>
            <a:avLst/>
            <a:gdLst/>
            <a:ahLst/>
            <a:cxnLst/>
            <a:rect r="r" b="b" t="t" l="l"/>
            <a:pathLst>
              <a:path h="10068600" w="21217356">
                <a:moveTo>
                  <a:pt x="21217356" y="0"/>
                </a:moveTo>
                <a:lnTo>
                  <a:pt x="0" y="0"/>
                </a:lnTo>
                <a:lnTo>
                  <a:pt x="0" y="10068600"/>
                </a:lnTo>
                <a:lnTo>
                  <a:pt x="21217356" y="10068600"/>
                </a:lnTo>
                <a:lnTo>
                  <a:pt x="2121735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91744">
            <a:off x="14828385" y="754115"/>
            <a:ext cx="3394905" cy="1997467"/>
          </a:xfrm>
          <a:custGeom>
            <a:avLst/>
            <a:gdLst/>
            <a:ahLst/>
            <a:cxnLst/>
            <a:rect r="r" b="b" t="t" l="l"/>
            <a:pathLst>
              <a:path h="1997467" w="3394905">
                <a:moveTo>
                  <a:pt x="0" y="0"/>
                </a:moveTo>
                <a:lnTo>
                  <a:pt x="3394905" y="0"/>
                </a:lnTo>
                <a:lnTo>
                  <a:pt x="3394905" y="1997467"/>
                </a:lnTo>
                <a:lnTo>
                  <a:pt x="0" y="1997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7021">
            <a:off x="-435914" y="8566712"/>
            <a:ext cx="2636832" cy="1551439"/>
          </a:xfrm>
          <a:custGeom>
            <a:avLst/>
            <a:gdLst/>
            <a:ahLst/>
            <a:cxnLst/>
            <a:rect r="r" b="b" t="t" l="l"/>
            <a:pathLst>
              <a:path h="1551439" w="2636832">
                <a:moveTo>
                  <a:pt x="0" y="0"/>
                </a:moveTo>
                <a:lnTo>
                  <a:pt x="2636833" y="0"/>
                </a:lnTo>
                <a:lnTo>
                  <a:pt x="2636833" y="1551439"/>
                </a:lnTo>
                <a:lnTo>
                  <a:pt x="0" y="1551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85920" y="2120730"/>
            <a:ext cx="8573731" cy="6430298"/>
          </a:xfrm>
          <a:custGeom>
            <a:avLst/>
            <a:gdLst/>
            <a:ahLst/>
            <a:cxnLst/>
            <a:rect r="r" b="b" t="t" l="l"/>
            <a:pathLst>
              <a:path h="6430298" w="8573731">
                <a:moveTo>
                  <a:pt x="0" y="0"/>
                </a:moveTo>
                <a:lnTo>
                  <a:pt x="8573731" y="0"/>
                </a:lnTo>
                <a:lnTo>
                  <a:pt x="8573731" y="6430298"/>
                </a:lnTo>
                <a:lnTo>
                  <a:pt x="0" y="64302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2502" y="472013"/>
            <a:ext cx="12110114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174076"/>
                </a:solidFill>
                <a:latin typeface="Yeseva One Bold"/>
              </a:rPr>
              <a:t>Insight II – Annual Production Budget of $550m-$700m is required to run a studio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9811" y="6612672"/>
            <a:ext cx="6500989" cy="323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FFFFFF"/>
                </a:solidFill>
                <a:latin typeface="Kollektif"/>
              </a:rPr>
              <a:t>• The data looked into 12 studios globally of their annual production budget for nine years from 2010 to 2018. 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FFFFFF"/>
                </a:solidFill>
                <a:latin typeface="Kollektif"/>
              </a:rPr>
              <a:t>• An annual budget of $550m-$700m is required to run a studio.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40341" y="783200"/>
            <a:ext cx="13008866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</a:pPr>
            <a:r>
              <a:rPr lang="en-US" sz="4500">
                <a:solidFill>
                  <a:srgbClr val="174076"/>
                </a:solidFill>
                <a:latin typeface="Yeseva One Bold"/>
              </a:rPr>
              <a:t>Insight III – May, July and November are the best months to release movie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5400000">
            <a:off x="-2745071" y="3302333"/>
            <a:ext cx="9020923" cy="4280838"/>
          </a:xfrm>
          <a:custGeom>
            <a:avLst/>
            <a:gdLst/>
            <a:ahLst/>
            <a:cxnLst/>
            <a:rect r="r" b="b" t="t" l="l"/>
            <a:pathLst>
              <a:path h="4280838" w="9020923">
                <a:moveTo>
                  <a:pt x="9020923" y="4280838"/>
                </a:moveTo>
                <a:lnTo>
                  <a:pt x="0" y="4280838"/>
                </a:lnTo>
                <a:lnTo>
                  <a:pt x="0" y="0"/>
                </a:lnTo>
                <a:lnTo>
                  <a:pt x="9020923" y="0"/>
                </a:lnTo>
                <a:lnTo>
                  <a:pt x="9020923" y="428083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26527">
            <a:off x="-240656" y="6539434"/>
            <a:ext cx="3142113" cy="3120940"/>
          </a:xfrm>
          <a:custGeom>
            <a:avLst/>
            <a:gdLst/>
            <a:ahLst/>
            <a:cxnLst/>
            <a:rect r="r" b="b" t="t" l="l"/>
            <a:pathLst>
              <a:path h="3120940" w="3142113">
                <a:moveTo>
                  <a:pt x="0" y="0"/>
                </a:moveTo>
                <a:lnTo>
                  <a:pt x="3142114" y="0"/>
                </a:lnTo>
                <a:lnTo>
                  <a:pt x="3142114" y="3120940"/>
                </a:lnTo>
                <a:lnTo>
                  <a:pt x="0" y="31209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81993" y="996708"/>
            <a:ext cx="2401951" cy="2385766"/>
          </a:xfrm>
          <a:custGeom>
            <a:avLst/>
            <a:gdLst/>
            <a:ahLst/>
            <a:cxnLst/>
            <a:rect r="r" b="b" t="t" l="l"/>
            <a:pathLst>
              <a:path h="2385766" w="2401951">
                <a:moveTo>
                  <a:pt x="2401951" y="0"/>
                </a:moveTo>
                <a:lnTo>
                  <a:pt x="0" y="0"/>
                </a:lnTo>
                <a:lnTo>
                  <a:pt x="0" y="2385766"/>
                </a:lnTo>
                <a:lnTo>
                  <a:pt x="2401951" y="2385766"/>
                </a:lnTo>
                <a:lnTo>
                  <a:pt x="24019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5190768">
            <a:off x="16006677" y="-594707"/>
            <a:ext cx="2621077" cy="2603415"/>
          </a:xfrm>
          <a:custGeom>
            <a:avLst/>
            <a:gdLst/>
            <a:ahLst/>
            <a:cxnLst/>
            <a:rect r="r" b="b" t="t" l="l"/>
            <a:pathLst>
              <a:path h="2603415" w="2621077">
                <a:moveTo>
                  <a:pt x="2621077" y="0"/>
                </a:moveTo>
                <a:lnTo>
                  <a:pt x="0" y="0"/>
                </a:lnTo>
                <a:lnTo>
                  <a:pt x="0" y="2603415"/>
                </a:lnTo>
                <a:lnTo>
                  <a:pt x="2621077" y="2603415"/>
                </a:lnTo>
                <a:lnTo>
                  <a:pt x="262107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02609" y="2685555"/>
            <a:ext cx="13551506" cy="4517169"/>
          </a:xfrm>
          <a:custGeom>
            <a:avLst/>
            <a:gdLst/>
            <a:ahLst/>
            <a:cxnLst/>
            <a:rect r="r" b="b" t="t" l="l"/>
            <a:pathLst>
              <a:path h="4517169" w="13551506">
                <a:moveTo>
                  <a:pt x="0" y="0"/>
                </a:moveTo>
                <a:lnTo>
                  <a:pt x="13551506" y="0"/>
                </a:lnTo>
                <a:lnTo>
                  <a:pt x="13551506" y="4517169"/>
                </a:lnTo>
                <a:lnTo>
                  <a:pt x="0" y="45171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4226" y="7966554"/>
            <a:ext cx="12464995" cy="159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Gross revenue peaks in May, July and November, potentially driven by school holidays as well as the entry eligibility requirement of the Academy Awards.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11340657" y="2693695"/>
            <a:ext cx="10252818" cy="4865428"/>
          </a:xfrm>
          <a:custGeom>
            <a:avLst/>
            <a:gdLst/>
            <a:ahLst/>
            <a:cxnLst/>
            <a:rect r="r" b="b" t="t" l="l"/>
            <a:pathLst>
              <a:path h="4865428" w="10252818">
                <a:moveTo>
                  <a:pt x="10252818" y="0"/>
                </a:moveTo>
                <a:lnTo>
                  <a:pt x="0" y="0"/>
                </a:lnTo>
                <a:lnTo>
                  <a:pt x="0" y="4865428"/>
                </a:lnTo>
                <a:lnTo>
                  <a:pt x="10252818" y="4865428"/>
                </a:lnTo>
                <a:lnTo>
                  <a:pt x="1025281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74813"/>
            <a:ext cx="11554718" cy="5983487"/>
            <a:chOff x="0" y="0"/>
            <a:chExt cx="3043218" cy="15758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3218" cy="1575898"/>
            </a:xfrm>
            <a:custGeom>
              <a:avLst/>
              <a:gdLst/>
              <a:ahLst/>
              <a:cxnLst/>
              <a:rect r="r" b="b" t="t" l="l"/>
              <a:pathLst>
                <a:path h="1575898" w="3043218">
                  <a:moveTo>
                    <a:pt x="0" y="0"/>
                  </a:moveTo>
                  <a:lnTo>
                    <a:pt x="3043218" y="0"/>
                  </a:lnTo>
                  <a:lnTo>
                    <a:pt x="3043218" y="1575898"/>
                  </a:lnTo>
                  <a:lnTo>
                    <a:pt x="0" y="1575898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3043218" cy="1642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01470" y="3806745"/>
            <a:ext cx="10343364" cy="526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• Microsoft should focus on producing a mixed genres of Animation, Sci-fi and Adventure.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• Microsoft should be prepared to allocate $550m to $700k funding to the new studio.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• Microsoft can plan the release of the movies in either May/July – the school holiday season or November for entry of Academy Awards. 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10297"/>
            <a:ext cx="10343364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Conclusions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362104" y="2070871"/>
            <a:ext cx="5537676" cy="6145258"/>
          </a:xfrm>
          <a:custGeom>
            <a:avLst/>
            <a:gdLst/>
            <a:ahLst/>
            <a:cxnLst/>
            <a:rect r="r" b="b" t="t" l="l"/>
            <a:pathLst>
              <a:path h="6145258" w="5537676">
                <a:moveTo>
                  <a:pt x="0" y="0"/>
                </a:moveTo>
                <a:lnTo>
                  <a:pt x="5537676" y="0"/>
                </a:lnTo>
                <a:lnTo>
                  <a:pt x="5537676" y="6145258"/>
                </a:lnTo>
                <a:lnTo>
                  <a:pt x="0" y="6145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DAGFj48qZJ0</dc:identifier>
  <dcterms:modified xsi:type="dcterms:W3CDTF">2011-08-01T06:04:30Z</dcterms:modified>
  <cp:revision>1</cp:revision>
  <dc:title>Red Blue Green Illustrative English Media Documentary Film Conventions Presentation</dc:title>
</cp:coreProperties>
</file>