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thy Yao" initials="RY" lastIdx="1" clrIdx="0">
    <p:extLst>
      <p:ext uri="{19B8F6BF-5375-455C-9EA6-DF929625EA0E}">
        <p15:presenceInfo xmlns:p15="http://schemas.microsoft.com/office/powerpoint/2012/main" userId="c7108666e1a37d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66"/>
    <a:srgbClr val="60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Customer 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D-4B8D-8DA5-3ABF1919491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D-4B8D-8DA5-3ABF1919491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22D-4B8D-8DA5-3ABF1919491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Group 1</c:v>
                </c:pt>
                <c:pt idx="1">
                  <c:v>Group 2</c:v>
                </c:pt>
                <c:pt idx="2">
                  <c:v>Group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641</c:v>
                </c:pt>
                <c:pt idx="1">
                  <c:v>127</c:v>
                </c:pt>
                <c:pt idx="2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85-4037-AFC7-8FD5798512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Visit Count</a:t>
            </a:r>
            <a:r>
              <a:rPr lang="en-AU" baseline="0" dirty="0"/>
              <a:t> (per month)</a:t>
            </a:r>
            <a:endParaRPr lang="en-A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Group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Visit Count ( per year)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36-468F-A378-83BDF42D14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Group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Visit Count ( per year)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36-468F-A378-83BDF42D14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Group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Visit Count ( per year)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36-468F-A378-83BDF42D14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1856767"/>
        <c:axId val="301855807"/>
      </c:barChart>
      <c:catAx>
        <c:axId val="30185676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1855807"/>
        <c:crosses val="autoZero"/>
        <c:auto val="1"/>
        <c:lblAlgn val="ctr"/>
        <c:lblOffset val="100"/>
        <c:noMultiLvlLbl val="0"/>
      </c:catAx>
      <c:valAx>
        <c:axId val="3018558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01856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Average Basket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Group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Visit Count ( per year)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58-4BB9-B50B-82C990992C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Group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Visit Count ( per year)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58-4BB9-B50B-82C990992C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Group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&quot;$&quot;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B58-4BB9-B50B-82C990992C47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Visit Count ( per year)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58-4BB9-B50B-82C990992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1856767"/>
        <c:axId val="301855807"/>
      </c:barChart>
      <c:catAx>
        <c:axId val="30185676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1855807"/>
        <c:crosses val="autoZero"/>
        <c:auto val="1"/>
        <c:lblAlgn val="ctr"/>
        <c:lblOffset val="100"/>
        <c:noMultiLvlLbl val="0"/>
      </c:catAx>
      <c:valAx>
        <c:axId val="3018558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01856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Annua</a:t>
            </a:r>
            <a:r>
              <a:rPr lang="en-AU" baseline="0" dirty="0"/>
              <a:t>l Spend</a:t>
            </a:r>
            <a:endParaRPr lang="en-A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Group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Visit Count ( per year)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D5-42E1-98CE-68978C476B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Group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&quot;$&quot;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6D5-42E1-98CE-68978C476BDB}"/>
                </c:ext>
              </c:extLst>
            </c:dLbl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Visit Count ( per year)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D5-42E1-98CE-68978C476BD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Group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Visit Count ( per year)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D5-42E1-98CE-68978C476B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1856767"/>
        <c:axId val="301855807"/>
      </c:barChart>
      <c:catAx>
        <c:axId val="30185676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1855807"/>
        <c:crosses val="autoZero"/>
        <c:auto val="1"/>
        <c:lblAlgn val="ctr"/>
        <c:lblOffset val="100"/>
        <c:noMultiLvlLbl val="0"/>
      </c:catAx>
      <c:valAx>
        <c:axId val="3018558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01856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D792-AF99-4296-958F-4928412FE6A5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F2DD-96C8-4866-AEB4-0BB440BEC7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20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D792-AF99-4296-958F-4928412FE6A5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F2DD-96C8-4866-AEB4-0BB440BEC7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9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D792-AF99-4296-958F-4928412FE6A5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F2DD-96C8-4866-AEB4-0BB440BEC7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080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D792-AF99-4296-958F-4928412FE6A5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F2DD-96C8-4866-AEB4-0BB440BEC7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6886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D792-AF99-4296-958F-4928412FE6A5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F2DD-96C8-4866-AEB4-0BB440BEC7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764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D792-AF99-4296-958F-4928412FE6A5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F2DD-96C8-4866-AEB4-0BB440BEC7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8916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D792-AF99-4296-958F-4928412FE6A5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F2DD-96C8-4866-AEB4-0BB440BEC7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7500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D792-AF99-4296-958F-4928412FE6A5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F2DD-96C8-4866-AEB4-0BB440BEC7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3017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D792-AF99-4296-958F-4928412FE6A5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F2DD-96C8-4866-AEB4-0BB440BEC7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891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D792-AF99-4296-958F-4928412FE6A5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09F2DD-96C8-4866-AEB4-0BB440BEC7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71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D792-AF99-4296-958F-4928412FE6A5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F2DD-96C8-4866-AEB4-0BB440BEC7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903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D792-AF99-4296-958F-4928412FE6A5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F2DD-96C8-4866-AEB4-0BB440BEC7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06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D792-AF99-4296-958F-4928412FE6A5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F2DD-96C8-4866-AEB4-0BB440BEC7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556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D792-AF99-4296-958F-4928412FE6A5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F2DD-96C8-4866-AEB4-0BB440BEC7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833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D792-AF99-4296-958F-4928412FE6A5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F2DD-96C8-4866-AEB4-0BB440BEC7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633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D792-AF99-4296-958F-4928412FE6A5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F2DD-96C8-4866-AEB4-0BB440BEC7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28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D792-AF99-4296-958F-4928412FE6A5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F2DD-96C8-4866-AEB4-0BB440BEC7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67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C5D792-AF99-4296-958F-4928412FE6A5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09F2DD-96C8-4866-AEB4-0BB440BEC7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01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18BD-07A0-D8F1-D3E0-715D5E2C9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“You Are What You Eat”</a:t>
            </a:r>
            <a:br>
              <a:rPr lang="en-AU" dirty="0"/>
            </a:br>
            <a:r>
              <a:rPr lang="en-AU" dirty="0"/>
              <a:t>Customer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C87E6-D96C-E6C1-3B3C-5BDB82234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Ruthy Yao</a:t>
            </a:r>
          </a:p>
        </p:txBody>
      </p:sp>
    </p:spTree>
    <p:extLst>
      <p:ext uri="{BB962C8B-B14F-4D97-AF65-F5344CB8AC3E}">
        <p14:creationId xmlns:p14="http://schemas.microsoft.com/office/powerpoint/2010/main" val="160624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3988-1622-586C-2A08-CB9D9E58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14960"/>
            <a:ext cx="10018713" cy="751839"/>
          </a:xfrm>
        </p:spPr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D71C-DB16-2566-25EA-F66AD0C3A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798"/>
            <a:ext cx="10018713" cy="51409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200" b="1" u="sng" dirty="0"/>
              <a:t>Analytical Result</a:t>
            </a:r>
          </a:p>
          <a:p>
            <a:r>
              <a:rPr lang="en-AU" sz="2200" dirty="0"/>
              <a:t>Customers are grouped into three segments based on the proportions of their spend across the product areas.</a:t>
            </a:r>
          </a:p>
          <a:p>
            <a:r>
              <a:rPr lang="en-AU" sz="2200" dirty="0"/>
              <a:t>74% of the customers are in Group 1 who have relatively balanced spend across the product categories. Those customers visit the store most frequently, resulting in the highest annual spend.</a:t>
            </a:r>
          </a:p>
          <a:p>
            <a:pPr marL="0" indent="0">
              <a:buNone/>
            </a:pPr>
            <a:r>
              <a:rPr lang="en-AU" sz="2200" b="1" u="sng" dirty="0"/>
              <a:t>Insights and Recommendations</a:t>
            </a:r>
          </a:p>
          <a:p>
            <a:r>
              <a:rPr lang="en-AU" sz="2200" dirty="0"/>
              <a:t>ABC Grocery can use this insight to customize the mail-out  or catalogues. For example, for the group 2 customers which is hypothetically vegetarian shoppers, it’s advisable to exclude “meat” and “dairy” products in the mail-out.</a:t>
            </a:r>
          </a:p>
          <a:p>
            <a:pPr marL="0" indent="0">
              <a:buNone/>
            </a:pPr>
            <a:r>
              <a:rPr lang="en-AU" sz="2200" b="1" u="sng" dirty="0"/>
              <a:t>Next Steps</a:t>
            </a:r>
          </a:p>
          <a:p>
            <a:r>
              <a:rPr lang="en-AU" sz="2200" dirty="0"/>
              <a:t>Further analysis on the sub-categories of spend in each shopping basket will yield additional insights on the associated products. This will help the marketing team to target the products for promotion, driving cross-sales and increase the size of shopping basket. </a:t>
            </a:r>
          </a:p>
        </p:txBody>
      </p:sp>
    </p:spTree>
    <p:extLst>
      <p:ext uri="{BB962C8B-B14F-4D97-AF65-F5344CB8AC3E}">
        <p14:creationId xmlns:p14="http://schemas.microsoft.com/office/powerpoint/2010/main" val="360141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714D18-CF7B-DFA6-21F5-71BEC61073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B3FA7E3-8811-B65F-9A99-AB6306A71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7330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1572-DD10-BFEC-E6A4-315C16A7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D421-6864-FA57-C759-F6FF9CE71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Project Overview</a:t>
            </a:r>
          </a:p>
          <a:p>
            <a:r>
              <a:rPr lang="en-AU" dirty="0"/>
              <a:t>Business Problem</a:t>
            </a:r>
          </a:p>
          <a:p>
            <a:r>
              <a:rPr lang="en-AU" dirty="0"/>
              <a:t>The Data and Method</a:t>
            </a:r>
          </a:p>
          <a:p>
            <a:r>
              <a:rPr lang="en-AU" dirty="0"/>
              <a:t>Process</a:t>
            </a:r>
          </a:p>
          <a:p>
            <a:r>
              <a:rPr lang="en-AU" dirty="0"/>
              <a:t>Results and Insights</a:t>
            </a:r>
          </a:p>
          <a:p>
            <a:r>
              <a:rPr lang="en-AU" dirty="0"/>
              <a:t>Summary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218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DA00-6281-19DE-9CA6-4CED5CDB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7FA4-7AC1-32CC-9C6C-86473ABB8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ABC Grocery Store has accumulated large amount of data from customers' day-to-day shopping. The wealth of the data could render the leadership team invaluable insights into their customers.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project provide a customer segmentation based on the relative weight of the customer's spend across the product categories. Applying the </a:t>
            </a:r>
            <a:r>
              <a:rPr lang="en-US" dirty="0" err="1"/>
              <a:t>Kmeans</a:t>
            </a:r>
            <a:r>
              <a:rPr lang="en-US" dirty="0"/>
              <a:t> Clustering algorithm, we grouped the customers into three segments. The leadership team can use this segmentation to customize their campaign and promotional offering  and drive more sales.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296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4BD0-B724-0140-48E5-B9608D87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75080"/>
          </a:xfrm>
        </p:spPr>
        <p:txBody>
          <a:bodyPr/>
          <a:lstStyle/>
          <a:p>
            <a:r>
              <a:rPr lang="en-AU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84512-4375-F27E-C3E2-FFB3BA27C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55521"/>
            <a:ext cx="10018713" cy="35356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sz="3200" b="1" u="sng" dirty="0"/>
              <a:t>870</a:t>
            </a:r>
            <a:r>
              <a:rPr lang="en-AU" sz="3200" dirty="0"/>
              <a:t> customers  and is ever-growing </a:t>
            </a:r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r>
              <a:rPr lang="en-AU" sz="3200" b="1" u="sng" dirty="0"/>
              <a:t>210</a:t>
            </a:r>
            <a:r>
              <a:rPr lang="en-AU" sz="3200" dirty="0"/>
              <a:t> transactions every day              Over </a:t>
            </a:r>
            <a:r>
              <a:rPr lang="en-AU" sz="3200" b="1" u="sng" dirty="0"/>
              <a:t>76,600</a:t>
            </a:r>
            <a:r>
              <a:rPr lang="en-AU" sz="3200" dirty="0"/>
              <a:t> transactions per year !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2600" dirty="0"/>
              <a:t>But how to capitalize on it when there is so much?</a:t>
            </a:r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r>
              <a:rPr lang="en-AU" sz="2600" u="sng" dirty="0"/>
              <a:t>Divide the customers into groups, identifying the key characteristics within a group and  maximizing the value of each customer to the business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84CF831-84BD-C7B3-6798-EB1D068DF71D}"/>
              </a:ext>
            </a:extLst>
          </p:cNvPr>
          <p:cNvSpPr/>
          <p:nvPr/>
        </p:nvSpPr>
        <p:spPr>
          <a:xfrm>
            <a:off x="5671246" y="3337852"/>
            <a:ext cx="311028" cy="3346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27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1F5AB1-F713-F094-FEDC-0BA2FB61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and Method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D19A6-22A0-6057-4A5E-62B227455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Over 38,000 pieces of transaction data from April 2020 to September 2020 providing the information on customers, product categories, transaction date, sales value and quantity.</a:t>
            </a:r>
          </a:p>
          <a:p>
            <a:endParaRPr lang="en-AU" dirty="0"/>
          </a:p>
          <a:p>
            <a:r>
              <a:rPr lang="en-AU" dirty="0"/>
              <a:t>Apply K-Means Cluster algorithm to isolate patterns within this unlabelled data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211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AD65-A92C-AEF3-0C22-7255B250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090" y="264160"/>
            <a:ext cx="5924229" cy="1231901"/>
          </a:xfrm>
        </p:spPr>
        <p:txBody>
          <a:bodyPr>
            <a:normAutofit/>
          </a:bodyPr>
          <a:lstStyle/>
          <a:p>
            <a:r>
              <a:rPr lang="en-AU" dirty="0"/>
              <a:t>Process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B1744CB-D7A1-6520-AAB2-D15CA8BFD097}"/>
              </a:ext>
            </a:extLst>
          </p:cNvPr>
          <p:cNvGrpSpPr/>
          <p:nvPr/>
        </p:nvGrpSpPr>
        <p:grpSpPr>
          <a:xfrm>
            <a:off x="2138204" y="1701801"/>
            <a:ext cx="964725" cy="853439"/>
            <a:chOff x="2016284" y="1856742"/>
            <a:chExt cx="964725" cy="85343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9A223E-E00A-726B-FE3A-C39C71C0D3C5}"/>
                </a:ext>
              </a:extLst>
            </p:cNvPr>
            <p:cNvSpPr/>
            <p:nvPr/>
          </p:nvSpPr>
          <p:spPr>
            <a:xfrm>
              <a:off x="2016284" y="1948181"/>
              <a:ext cx="822960" cy="7620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E941FAF-47C9-66E9-E6A0-214DEA0E6A28}"/>
                </a:ext>
              </a:extLst>
            </p:cNvPr>
            <p:cNvSpPr/>
            <p:nvPr/>
          </p:nvSpPr>
          <p:spPr>
            <a:xfrm>
              <a:off x="2158049" y="1856742"/>
              <a:ext cx="822960" cy="762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4400" b="1" dirty="0"/>
                <a:t>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D75B5B5-0D91-0611-D41E-BB07E5DECB59}"/>
              </a:ext>
            </a:extLst>
          </p:cNvPr>
          <p:cNvGrpSpPr/>
          <p:nvPr/>
        </p:nvGrpSpPr>
        <p:grpSpPr>
          <a:xfrm>
            <a:off x="3183734" y="2973069"/>
            <a:ext cx="975360" cy="843280"/>
            <a:chOff x="2032000" y="1666240"/>
            <a:chExt cx="975360" cy="8432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00AE497-00E5-4A62-42E9-608BC4B5FB9A}"/>
                </a:ext>
              </a:extLst>
            </p:cNvPr>
            <p:cNvSpPr/>
            <p:nvPr/>
          </p:nvSpPr>
          <p:spPr>
            <a:xfrm>
              <a:off x="2032000" y="1747520"/>
              <a:ext cx="822960" cy="7620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C2E780C-BDC1-8C3C-877C-6337C908C737}"/>
                </a:ext>
              </a:extLst>
            </p:cNvPr>
            <p:cNvSpPr/>
            <p:nvPr/>
          </p:nvSpPr>
          <p:spPr>
            <a:xfrm>
              <a:off x="2184400" y="1666240"/>
              <a:ext cx="822960" cy="762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en-AU" sz="4400" b="1" dirty="0"/>
                <a:t>2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50CF820-5F3E-BE20-06BE-AE4AD4030D88}"/>
              </a:ext>
            </a:extLst>
          </p:cNvPr>
          <p:cNvSpPr/>
          <p:nvPr/>
        </p:nvSpPr>
        <p:spPr>
          <a:xfrm>
            <a:off x="3208658" y="1646555"/>
            <a:ext cx="3912550" cy="721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600" dirty="0">
                <a:solidFill>
                  <a:schemeClr val="tx1"/>
                </a:solidFill>
              </a:rPr>
              <a:t>Data  Understanding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5D0764-2DCA-B5CC-9A7A-2FD04165CC1A}"/>
              </a:ext>
            </a:extLst>
          </p:cNvPr>
          <p:cNvSpPr/>
          <p:nvPr/>
        </p:nvSpPr>
        <p:spPr>
          <a:xfrm>
            <a:off x="4159094" y="2898140"/>
            <a:ext cx="4075110" cy="721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600" dirty="0">
                <a:solidFill>
                  <a:schemeClr val="tx1"/>
                </a:solidFill>
              </a:rPr>
              <a:t>Data  Preparation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E7BEA9-F8B6-8E8B-1A34-7D510AF5154B}"/>
              </a:ext>
            </a:extLst>
          </p:cNvPr>
          <p:cNvGrpSpPr/>
          <p:nvPr/>
        </p:nvGrpSpPr>
        <p:grpSpPr>
          <a:xfrm>
            <a:off x="4159094" y="4103368"/>
            <a:ext cx="975360" cy="843280"/>
            <a:chOff x="2032000" y="1666240"/>
            <a:chExt cx="975360" cy="84328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DE8A9B0-CDA1-F292-4656-A207354922CE}"/>
                </a:ext>
              </a:extLst>
            </p:cNvPr>
            <p:cNvSpPr/>
            <p:nvPr/>
          </p:nvSpPr>
          <p:spPr>
            <a:xfrm>
              <a:off x="2032000" y="1747520"/>
              <a:ext cx="822960" cy="7620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74B489-2845-8E48-307C-A324C887F46A}"/>
                </a:ext>
              </a:extLst>
            </p:cNvPr>
            <p:cNvSpPr/>
            <p:nvPr/>
          </p:nvSpPr>
          <p:spPr>
            <a:xfrm>
              <a:off x="2184400" y="1666240"/>
              <a:ext cx="822960" cy="762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dist">
                <a:lnSpc>
                  <a:spcPct val="150000"/>
                </a:lnSpc>
              </a:pPr>
              <a:r>
                <a:rPr lang="en-AU" sz="4000" b="1" dirty="0"/>
                <a:t>3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E9F3F07-891F-41CD-9CEA-3A9E543A5986}"/>
              </a:ext>
            </a:extLst>
          </p:cNvPr>
          <p:cNvSpPr/>
          <p:nvPr/>
        </p:nvSpPr>
        <p:spPr>
          <a:xfrm>
            <a:off x="5134454" y="4028439"/>
            <a:ext cx="3516310" cy="721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600" dirty="0">
                <a:solidFill>
                  <a:schemeClr val="tx1"/>
                </a:solidFill>
              </a:rPr>
              <a:t>Data  Modelling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98E364-2E3B-56A2-3E09-C3143F2C78E3}"/>
              </a:ext>
            </a:extLst>
          </p:cNvPr>
          <p:cNvGrpSpPr/>
          <p:nvPr/>
        </p:nvGrpSpPr>
        <p:grpSpPr>
          <a:xfrm>
            <a:off x="5221289" y="5288279"/>
            <a:ext cx="975360" cy="924560"/>
            <a:chOff x="2032000" y="1584960"/>
            <a:chExt cx="975360" cy="92456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9B89FF2-A7FB-65B6-01C6-BB52B7F248E8}"/>
                </a:ext>
              </a:extLst>
            </p:cNvPr>
            <p:cNvSpPr/>
            <p:nvPr/>
          </p:nvSpPr>
          <p:spPr>
            <a:xfrm>
              <a:off x="2032000" y="1747520"/>
              <a:ext cx="822960" cy="7620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98B505-5926-C48A-0FA5-1044167276BD}"/>
                </a:ext>
              </a:extLst>
            </p:cNvPr>
            <p:cNvSpPr/>
            <p:nvPr/>
          </p:nvSpPr>
          <p:spPr>
            <a:xfrm>
              <a:off x="2184400" y="1584960"/>
              <a:ext cx="822960" cy="762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dist">
                <a:lnSpc>
                  <a:spcPct val="150000"/>
                </a:lnSpc>
              </a:pPr>
              <a:r>
                <a:rPr lang="en-AU" sz="4000" b="1" dirty="0"/>
                <a:t>4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9D016892-D303-8281-6749-4E0374740920}"/>
              </a:ext>
            </a:extLst>
          </p:cNvPr>
          <p:cNvSpPr/>
          <p:nvPr/>
        </p:nvSpPr>
        <p:spPr>
          <a:xfrm>
            <a:off x="6196649" y="5288279"/>
            <a:ext cx="3374070" cy="721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600" dirty="0">
                <a:solidFill>
                  <a:schemeClr val="tx1"/>
                </a:solidFill>
              </a:rPr>
              <a:t>Uncover Insights</a:t>
            </a:r>
          </a:p>
        </p:txBody>
      </p:sp>
    </p:spTree>
    <p:extLst>
      <p:ext uri="{BB962C8B-B14F-4D97-AF65-F5344CB8AC3E}">
        <p14:creationId xmlns:p14="http://schemas.microsoft.com/office/powerpoint/2010/main" val="58825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8D03-1FAB-65CA-BD8D-5E3D02EA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84481"/>
            <a:ext cx="10018713" cy="1473200"/>
          </a:xfrm>
        </p:spPr>
        <p:txBody>
          <a:bodyPr/>
          <a:lstStyle/>
          <a:p>
            <a:r>
              <a:rPr lang="en-AU" dirty="0"/>
              <a:t>Results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86CA0-84A5-1AAD-F558-1A7A7F826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710" y="1493520"/>
            <a:ext cx="10018713" cy="10363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dirty="0"/>
              <a:t>3 distinct customer groups</a:t>
            </a:r>
          </a:p>
          <a:p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D71D70-63AB-2717-BA35-647743065685}"/>
              </a:ext>
            </a:extLst>
          </p:cNvPr>
          <p:cNvSpPr/>
          <p:nvPr/>
        </p:nvSpPr>
        <p:spPr>
          <a:xfrm>
            <a:off x="2123440" y="2529839"/>
            <a:ext cx="2519680" cy="290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u="sng" dirty="0">
                <a:solidFill>
                  <a:schemeClr val="tx1"/>
                </a:solidFill>
              </a:rPr>
              <a:t>Group 1 </a:t>
            </a:r>
          </a:p>
          <a:p>
            <a:pPr algn="ctr"/>
            <a:endParaRPr lang="en-AU" b="1" u="sng" dirty="0">
              <a:solidFill>
                <a:schemeClr val="tx1"/>
              </a:solidFill>
            </a:endParaRPr>
          </a:p>
          <a:p>
            <a:pPr algn="ctr"/>
            <a:endParaRPr lang="en-AU" dirty="0">
              <a:solidFill>
                <a:schemeClr val="tx1"/>
              </a:solidFill>
            </a:endParaRPr>
          </a:p>
          <a:p>
            <a:pPr algn="ctr"/>
            <a:r>
              <a:rPr lang="en-AU" dirty="0">
                <a:solidFill>
                  <a:schemeClr val="tx1"/>
                </a:solidFill>
              </a:rPr>
              <a:t>Balanced shopping basket across all four product categories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9E3CBE-C0B5-1822-C3BB-8337953C117E}"/>
              </a:ext>
            </a:extLst>
          </p:cNvPr>
          <p:cNvSpPr/>
          <p:nvPr/>
        </p:nvSpPr>
        <p:spPr>
          <a:xfrm>
            <a:off x="5339555" y="2529839"/>
            <a:ext cx="2519680" cy="2905760"/>
          </a:xfrm>
          <a:prstGeom prst="rect">
            <a:avLst/>
          </a:prstGeom>
          <a:solidFill>
            <a:srgbClr val="60A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u="sng" dirty="0">
                <a:solidFill>
                  <a:schemeClr val="tx1"/>
                </a:solidFill>
              </a:rPr>
              <a:t>Group 2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b="1" u="sng" dirty="0">
              <a:solidFill>
                <a:schemeClr val="tx1"/>
              </a:solidFill>
            </a:endParaRPr>
          </a:p>
          <a:p>
            <a:pPr algn="ctr"/>
            <a:endParaRPr lang="en-AU" dirty="0">
              <a:solidFill>
                <a:schemeClr val="tx1"/>
              </a:solidFill>
            </a:endParaRPr>
          </a:p>
          <a:p>
            <a:pPr algn="ctr"/>
            <a:r>
              <a:rPr lang="en-AU" dirty="0">
                <a:solidFill>
                  <a:schemeClr val="tx1"/>
                </a:solidFill>
              </a:rPr>
              <a:t>Spent on “Fruit” and “Vegetables” only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85F0C-B308-0B1A-0B35-339FE4BDEC80}"/>
              </a:ext>
            </a:extLst>
          </p:cNvPr>
          <p:cNvSpPr/>
          <p:nvPr/>
        </p:nvSpPr>
        <p:spPr>
          <a:xfrm>
            <a:off x="8448514" y="2539999"/>
            <a:ext cx="2519680" cy="2905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u="sng" dirty="0">
                <a:solidFill>
                  <a:schemeClr val="tx1"/>
                </a:solidFill>
              </a:rPr>
              <a:t>Group 3</a:t>
            </a:r>
          </a:p>
          <a:p>
            <a:pPr algn="ctr"/>
            <a:endParaRPr lang="en-AU" b="1" u="sng" dirty="0">
              <a:solidFill>
                <a:schemeClr val="tx1"/>
              </a:solidFill>
            </a:endParaRPr>
          </a:p>
          <a:p>
            <a:pPr algn="ctr"/>
            <a:endParaRPr lang="en-AU" dirty="0">
              <a:solidFill>
                <a:schemeClr val="tx1"/>
              </a:solidFill>
            </a:endParaRPr>
          </a:p>
          <a:p>
            <a:pPr algn="ctr"/>
            <a:r>
              <a:rPr lang="en-AU" dirty="0">
                <a:solidFill>
                  <a:schemeClr val="tx1"/>
                </a:solidFill>
              </a:rPr>
              <a:t>Predominately  spent on “Dairy”, “Fruit” and “Vegetables”</a:t>
            </a:r>
          </a:p>
        </p:txBody>
      </p:sp>
    </p:spTree>
    <p:extLst>
      <p:ext uri="{BB962C8B-B14F-4D97-AF65-F5344CB8AC3E}">
        <p14:creationId xmlns:p14="http://schemas.microsoft.com/office/powerpoint/2010/main" val="395906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F3C5-0BCC-5D15-96AA-F7A2E820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2401"/>
            <a:ext cx="10018713" cy="812800"/>
          </a:xfrm>
        </p:spPr>
        <p:txBody>
          <a:bodyPr>
            <a:normAutofit/>
          </a:bodyPr>
          <a:lstStyle/>
          <a:p>
            <a:r>
              <a:rPr lang="en-AU" dirty="0"/>
              <a:t>Results and Insights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4A34DF0-C09D-1353-2C22-5B7B1AAE27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9406290"/>
              </p:ext>
            </p:extLst>
          </p:nvPr>
        </p:nvGraphicFramePr>
        <p:xfrm>
          <a:off x="2579689" y="1439333"/>
          <a:ext cx="7559991" cy="460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403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A0C41-3B90-F1EA-43FE-9D0439B9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58520"/>
          </a:xfrm>
        </p:spPr>
        <p:txBody>
          <a:bodyPr/>
          <a:lstStyle/>
          <a:p>
            <a:r>
              <a:rPr lang="en-AU" dirty="0"/>
              <a:t>Results and Insights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9F99208-76D7-E9D0-E858-4EAF02F33B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7980328"/>
              </p:ext>
            </p:extLst>
          </p:nvPr>
        </p:nvGraphicFramePr>
        <p:xfrm>
          <a:off x="1484311" y="1836422"/>
          <a:ext cx="3504249" cy="3751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353352F-6143-3AF5-DD9A-92D4458CCA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1530654"/>
              </p:ext>
            </p:extLst>
          </p:nvPr>
        </p:nvGraphicFramePr>
        <p:xfrm>
          <a:off x="4632011" y="1836422"/>
          <a:ext cx="3504249" cy="3751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BF30F30-DCC6-7CA4-B184-8767A6F70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1343741"/>
              </p:ext>
            </p:extLst>
          </p:nvPr>
        </p:nvGraphicFramePr>
        <p:xfrm>
          <a:off x="7987076" y="1836422"/>
          <a:ext cx="3393199" cy="3751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11919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2471</TotalTime>
  <Words>436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“You Are What You Eat” Customer Segmentation</vt:lpstr>
      <vt:lpstr>Agenda</vt:lpstr>
      <vt:lpstr>Project  Overview</vt:lpstr>
      <vt:lpstr>Business Problem</vt:lpstr>
      <vt:lpstr>Data and Method</vt:lpstr>
      <vt:lpstr>Process</vt:lpstr>
      <vt:lpstr>Results and Insights</vt:lpstr>
      <vt:lpstr>Results and Insights</vt:lpstr>
      <vt:lpstr>Results and Insights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Ruthy Yao</dc:creator>
  <cp:lastModifiedBy>Ruthy Yao</cp:lastModifiedBy>
  <cp:revision>6</cp:revision>
  <dcterms:created xsi:type="dcterms:W3CDTF">2024-12-07T04:15:07Z</dcterms:created>
  <dcterms:modified xsi:type="dcterms:W3CDTF">2024-12-09T00:44:53Z</dcterms:modified>
</cp:coreProperties>
</file>