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394182" y="2897156"/>
            <a:ext cx="6870861" cy="1754326"/>
          </a:xfrm>
          <a:prstGeom prst="rect">
            <a:avLst/>
          </a:prstGeom>
          <a:noFill/>
        </p:spPr>
        <p:txBody>
          <a:bodyPr wrap="square" rtlCol="0">
            <a:spAutoFit/>
          </a:bodyPr>
          <a:lstStyle/>
          <a:p>
            <a:pPr algn="ctr"/>
            <a:r>
              <a:rPr lang="en-US" sz="3600" b="1" dirty="0">
                <a:solidFill>
                  <a:schemeClr val="bg1"/>
                </a:solidFill>
                <a:latin typeface="Calibri" panose="020F0502020204030204" pitchFamily="34" charset="0"/>
                <a:cs typeface="Times New Roman" panose="02020603050405020304" pitchFamily="18" charset="0"/>
              </a:rPr>
              <a:t>Crop and Fertilizer Recommendation System using Machine Learning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4" name="Rectangle 4">
            <a:extLst>
              <a:ext uri="{FF2B5EF4-FFF2-40B4-BE49-F238E27FC236}">
                <a16:creationId xmlns:a16="http://schemas.microsoft.com/office/drawing/2014/main" id="{C5A1C064-211F-ACCC-7CCF-827E8E277BAD}"/>
              </a:ext>
            </a:extLst>
          </p:cNvPr>
          <p:cNvSpPr>
            <a:spLocks noChangeArrowheads="1"/>
          </p:cNvSpPr>
          <p:nvPr/>
        </p:nvSpPr>
        <p:spPr bwMode="auto">
          <a:xfrm>
            <a:off x="343836" y="1905506"/>
            <a:ext cx="7138737"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Understand soil, weather, and crop factors</a:t>
            </a:r>
            <a:r>
              <a:rPr kumimoji="0" lang="en-US" altLang="en-US" sz="1600" b="0" i="0" u="none" strike="noStrike" cap="none" normalizeH="0" baseline="0" dirty="0">
                <a:ln>
                  <a:noFill/>
                </a:ln>
                <a:solidFill>
                  <a:schemeClr val="tx1"/>
                </a:solidFill>
                <a:effectLst/>
                <a:latin typeface="Arial" panose="020B0604020202020204" pitchFamily="34" charset="0"/>
              </a:rPr>
              <a:t> – Analyze environmental conditions affecting agriculture.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Collect and preprocess agricultural data</a:t>
            </a:r>
            <a:r>
              <a:rPr kumimoji="0" lang="en-US" altLang="en-US" sz="1600" b="0" i="0" u="none" strike="noStrike" cap="none" normalizeH="0" baseline="0" dirty="0">
                <a:ln>
                  <a:noFill/>
                </a:ln>
                <a:solidFill>
                  <a:schemeClr val="tx1"/>
                </a:solidFill>
                <a:effectLst/>
                <a:latin typeface="Arial" panose="020B0604020202020204" pitchFamily="34" charset="0"/>
              </a:rPr>
              <a:t> – Gather, clean, and prepare data for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Apply ML models for crop and fertilizer prediction</a:t>
            </a:r>
            <a:r>
              <a:rPr kumimoji="0" lang="en-US" altLang="en-US" sz="1600" b="0" i="0" u="none" strike="noStrike" cap="none" normalizeH="0" baseline="0" dirty="0">
                <a:ln>
                  <a:noFill/>
                </a:ln>
                <a:solidFill>
                  <a:schemeClr val="tx1"/>
                </a:solidFill>
                <a:effectLst/>
                <a:latin typeface="Arial" panose="020B0604020202020204" pitchFamily="34" charset="0"/>
              </a:rPr>
              <a:t> – Use machine learning to recommend suitable crops and fertilizers.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Optimize and evaluate model performance</a:t>
            </a:r>
            <a:r>
              <a:rPr kumimoji="0" lang="en-US" altLang="en-US" sz="1600" b="0" i="0" u="none" strike="noStrike" cap="none" normalizeH="0" baseline="0" dirty="0">
                <a:ln>
                  <a:noFill/>
                </a:ln>
                <a:solidFill>
                  <a:schemeClr val="tx1"/>
                </a:solidFill>
                <a:effectLst/>
                <a:latin typeface="Arial" panose="020B0604020202020204" pitchFamily="34" charset="0"/>
              </a:rPr>
              <a:t> – Improve model accuracy and efficiency.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Deploy using </a:t>
            </a:r>
            <a:r>
              <a:rPr kumimoji="0" lang="en-US" altLang="en-US" sz="1600" b="1" i="0" u="none" strike="noStrike" cap="none" normalizeH="0" baseline="0" dirty="0" err="1">
                <a:ln>
                  <a:noFill/>
                </a:ln>
                <a:solidFill>
                  <a:schemeClr val="tx1"/>
                </a:solidFill>
                <a:effectLst/>
                <a:latin typeface="Arial" panose="020B0604020202020204" pitchFamily="34" charset="0"/>
              </a:rPr>
              <a:t>Streamlit</a:t>
            </a:r>
            <a:r>
              <a:rPr kumimoji="0" lang="en-US" altLang="en-US" sz="1600" b="0" i="0" u="none" strike="noStrike" cap="none" normalizeH="0" baseline="0" dirty="0">
                <a:ln>
                  <a:noFill/>
                </a:ln>
                <a:solidFill>
                  <a:schemeClr val="tx1"/>
                </a:solidFill>
                <a:effectLst/>
                <a:latin typeface="Arial" panose="020B0604020202020204" pitchFamily="34" charset="0"/>
              </a:rPr>
              <a:t> – Create an interactive web app for real-time recommendations.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Gain AI and Data Science skills</a:t>
            </a:r>
            <a:r>
              <a:rPr kumimoji="0" lang="en-US" altLang="en-US" sz="1600" b="0" i="0" u="none" strike="noStrike" cap="none" normalizeH="0" baseline="0" dirty="0">
                <a:ln>
                  <a:noFill/>
                </a:ln>
                <a:solidFill>
                  <a:schemeClr val="tx1"/>
                </a:solidFill>
                <a:effectLst/>
                <a:latin typeface="Arial" panose="020B0604020202020204" pitchFamily="34" charset="0"/>
              </a:rPr>
              <a:t> – Develop expertise in AI-driven agriculture and data analysis.</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Rectangle 1">
            <a:extLst>
              <a:ext uri="{FF2B5EF4-FFF2-40B4-BE49-F238E27FC236}">
                <a16:creationId xmlns:a16="http://schemas.microsoft.com/office/drawing/2014/main" id="{0CD76268-8B6D-805F-B9C9-AF9A2A5A95A0}"/>
              </a:ext>
            </a:extLst>
          </p:cNvPr>
          <p:cNvSpPr>
            <a:spLocks noChangeArrowheads="1"/>
          </p:cNvSpPr>
          <p:nvPr/>
        </p:nvSpPr>
        <p:spPr bwMode="auto">
          <a:xfrm>
            <a:off x="441649" y="2135651"/>
            <a:ext cx="565435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Programming Language</a:t>
            </a:r>
            <a:r>
              <a:rPr kumimoji="0" lang="en-US" altLang="en-US" sz="1600" b="0" i="0" u="none" strike="noStrike" cap="none" normalizeH="0" baseline="0" dirty="0">
                <a:ln>
                  <a:noFill/>
                </a:ln>
                <a:solidFill>
                  <a:schemeClr val="tx1"/>
                </a:solidFill>
                <a:effectLst/>
                <a:latin typeface="Arial" panose="020B0604020202020204" pitchFamily="34" charset="0"/>
              </a:rPr>
              <a:t> – 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Libraries</a:t>
            </a:r>
            <a:r>
              <a:rPr kumimoji="0" lang="en-US" altLang="en-US" sz="1600" b="0" i="0" u="none" strike="noStrike" cap="none" normalizeH="0" baseline="0" dirty="0">
                <a:ln>
                  <a:noFill/>
                </a:ln>
                <a:solidFill>
                  <a:schemeClr val="tx1"/>
                </a:solidFill>
                <a:effectLst/>
                <a:latin typeface="Arial" panose="020B0604020202020204" pitchFamily="34" charset="0"/>
              </a:rPr>
              <a:t> – NumPy, Pandas, Scikit-learn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Data Visualization</a:t>
            </a:r>
            <a:r>
              <a:rPr kumimoji="0" lang="en-US" altLang="en-US" sz="1600" b="0" i="0" u="none" strike="noStrike" cap="none" normalizeH="0" baseline="0" dirty="0">
                <a:ln>
                  <a:noFill/>
                </a:ln>
                <a:solidFill>
                  <a:schemeClr val="tx1"/>
                </a:solidFill>
                <a:effectLst/>
                <a:latin typeface="Arial" panose="020B0604020202020204" pitchFamily="34" charset="0"/>
              </a:rPr>
              <a:t> – Matplotlib, Seaborn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Machine Learning Models</a:t>
            </a:r>
            <a:r>
              <a:rPr kumimoji="0" lang="en-US" altLang="en-US" sz="1600" b="0" i="0" u="none" strike="noStrike" cap="none" normalizeH="0" baseline="0" dirty="0">
                <a:ln>
                  <a:noFill/>
                </a:ln>
                <a:solidFill>
                  <a:schemeClr val="tx1"/>
                </a:solidFill>
                <a:effectLst/>
                <a:latin typeface="Arial" panose="020B0604020202020204" pitchFamily="34" charset="0"/>
              </a:rPr>
              <a:t> – Decision Tree, Random Forest, SVM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Web Framework</a:t>
            </a:r>
            <a:r>
              <a:rPr kumimoji="0" lang="en-US" altLang="en-US" sz="1600" b="0" i="0" u="none" strike="noStrike" cap="none" normalizeH="0" baseline="0" dirty="0">
                <a:ln>
                  <a:noFill/>
                </a:ln>
                <a:solidFill>
                  <a:schemeClr val="tx1"/>
                </a:solidFill>
                <a:effectLst/>
                <a:latin typeface="Arial" panose="020B0604020202020204" pitchFamily="34" charset="0"/>
              </a:rPr>
              <a:t> – </a:t>
            </a:r>
            <a:r>
              <a:rPr kumimoji="0" lang="en-US" altLang="en-US" sz="1600" b="0" i="0" u="none" strike="noStrike" cap="none" normalizeH="0" baseline="0" dirty="0" err="1">
                <a:ln>
                  <a:noFill/>
                </a:ln>
                <a:solidFill>
                  <a:schemeClr val="tx1"/>
                </a:solidFill>
                <a:effectLst/>
                <a:latin typeface="Arial" panose="020B0604020202020204" pitchFamily="34" charset="0"/>
              </a:rPr>
              <a:t>Streamlit</a:t>
            </a:r>
            <a:r>
              <a:rPr kumimoji="0" lang="en-US" altLang="en-US" sz="1600" b="0" i="0" u="none" strike="noStrike" cap="none" normalizeH="0" baseline="0" dirty="0">
                <a:ln>
                  <a:noFill/>
                </a:ln>
                <a:solidFill>
                  <a:schemeClr val="tx1"/>
                </a:solidFill>
                <a:effectLst/>
                <a:latin typeface="Arial" panose="020B0604020202020204" pitchFamily="34" charset="0"/>
              </a:rPr>
              <a:t> </a:t>
            </a:r>
          </a:p>
        </p:txBody>
      </p:sp>
      <p:pic>
        <p:nvPicPr>
          <p:cNvPr id="7" name="Picture 6">
            <a:extLst>
              <a:ext uri="{FF2B5EF4-FFF2-40B4-BE49-F238E27FC236}">
                <a16:creationId xmlns:a16="http://schemas.microsoft.com/office/drawing/2014/main" id="{7F46B49E-69EA-6896-F0C5-40606FEA7A1F}"/>
              </a:ext>
            </a:extLst>
          </p:cNvPr>
          <p:cNvPicPr>
            <a:picLocks noChangeAspect="1"/>
          </p:cNvPicPr>
          <p:nvPr/>
        </p:nvPicPr>
        <p:blipFill>
          <a:blip r:embed="rId2"/>
          <a:stretch>
            <a:fillRect/>
          </a:stretch>
        </p:blipFill>
        <p:spPr>
          <a:xfrm>
            <a:off x="5706278" y="1267719"/>
            <a:ext cx="5415812" cy="3141640"/>
          </a:xfrm>
          <a:prstGeom prst="rect">
            <a:avLst/>
          </a:prstGeom>
        </p:spPr>
      </p:pic>
      <p:pic>
        <p:nvPicPr>
          <p:cNvPr id="9" name="Picture 8">
            <a:extLst>
              <a:ext uri="{FF2B5EF4-FFF2-40B4-BE49-F238E27FC236}">
                <a16:creationId xmlns:a16="http://schemas.microsoft.com/office/drawing/2014/main" id="{F86E392F-F73A-55FB-3BB2-CFA870E32A10}"/>
              </a:ext>
            </a:extLst>
          </p:cNvPr>
          <p:cNvPicPr>
            <a:picLocks noChangeAspect="1"/>
          </p:cNvPicPr>
          <p:nvPr/>
        </p:nvPicPr>
        <p:blipFill>
          <a:blip r:embed="rId3"/>
          <a:stretch>
            <a:fillRect/>
          </a:stretch>
        </p:blipFill>
        <p:spPr>
          <a:xfrm>
            <a:off x="493397" y="4130592"/>
            <a:ext cx="5745063" cy="1915021"/>
          </a:xfrm>
          <a:prstGeom prst="rect">
            <a:avLst/>
          </a:prstGeom>
        </p:spPr>
      </p:pic>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Rectangle 1">
            <a:extLst>
              <a:ext uri="{FF2B5EF4-FFF2-40B4-BE49-F238E27FC236}">
                <a16:creationId xmlns:a16="http://schemas.microsoft.com/office/drawing/2014/main" id="{593EABDB-7D66-6326-5AF5-5C187BFEE80F}"/>
              </a:ext>
            </a:extLst>
          </p:cNvPr>
          <p:cNvSpPr>
            <a:spLocks noChangeArrowheads="1"/>
          </p:cNvSpPr>
          <p:nvPr/>
        </p:nvSpPr>
        <p:spPr bwMode="auto">
          <a:xfrm>
            <a:off x="940160" y="1617404"/>
            <a:ext cx="8630889"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Problem Analysis</a:t>
            </a:r>
            <a:r>
              <a:rPr kumimoji="0" lang="en-US" altLang="en-US" sz="1600" b="0" i="0" u="none" strike="noStrike" cap="none" normalizeH="0" baseline="0" dirty="0">
                <a:ln>
                  <a:noFill/>
                </a:ln>
                <a:solidFill>
                  <a:schemeClr val="tx1"/>
                </a:solidFill>
                <a:effectLst/>
                <a:latin typeface="Arial" panose="020B0604020202020204" pitchFamily="34" charset="0"/>
              </a:rPr>
              <a:t> – Identify factors affecting crop yield and fertilizer 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Data Acquisition</a:t>
            </a:r>
            <a:r>
              <a:rPr kumimoji="0" lang="en-US" altLang="en-US" sz="1600" b="0" i="0" u="none" strike="noStrike" cap="none" normalizeH="0" baseline="0" dirty="0">
                <a:ln>
                  <a:noFill/>
                </a:ln>
                <a:solidFill>
                  <a:schemeClr val="tx1"/>
                </a:solidFill>
                <a:effectLst/>
                <a:latin typeface="Arial" panose="020B0604020202020204" pitchFamily="34" charset="0"/>
              </a:rPr>
              <a:t> – Collect relevant agricultural datasets on soil, weather, and crops.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Data Processing</a:t>
            </a:r>
            <a:r>
              <a:rPr kumimoji="0" lang="en-US" altLang="en-US" sz="1600" b="0" i="0" u="none" strike="noStrike" cap="none" normalizeH="0" baseline="0" dirty="0">
                <a:ln>
                  <a:noFill/>
                </a:ln>
                <a:solidFill>
                  <a:schemeClr val="tx1"/>
                </a:solidFill>
                <a:effectLst/>
                <a:latin typeface="Arial" panose="020B0604020202020204" pitchFamily="34" charset="0"/>
              </a:rPr>
              <a:t> – Clean, preprocess, and normalize data for better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Feature Extraction</a:t>
            </a:r>
            <a:r>
              <a:rPr kumimoji="0" lang="en-US" altLang="en-US" sz="1600" b="0" i="0" u="none" strike="noStrike" cap="none" normalizeH="0" baseline="0" dirty="0">
                <a:ln>
                  <a:noFill/>
                </a:ln>
                <a:solidFill>
                  <a:schemeClr val="tx1"/>
                </a:solidFill>
                <a:effectLst/>
                <a:latin typeface="Arial" panose="020B0604020202020204" pitchFamily="34" charset="0"/>
              </a:rPr>
              <a:t> – Select important parameters influencing crop recommendations.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Model Training</a:t>
            </a:r>
            <a:r>
              <a:rPr kumimoji="0" lang="en-US" altLang="en-US" sz="1600" b="0" i="0" u="none" strike="noStrike" cap="none" normalizeH="0" baseline="0" dirty="0">
                <a:ln>
                  <a:noFill/>
                </a:ln>
                <a:solidFill>
                  <a:schemeClr val="tx1"/>
                </a:solidFill>
                <a:effectLst/>
                <a:latin typeface="Arial" panose="020B0604020202020204" pitchFamily="34" charset="0"/>
              </a:rPr>
              <a:t> – Implement ML algorithms like Decision Tree, Random Forest, and SVM.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Performance Evaluation</a:t>
            </a:r>
            <a:r>
              <a:rPr kumimoji="0" lang="en-US" altLang="en-US" sz="1600" b="0" i="0" u="none" strike="noStrike" cap="none" normalizeH="0" baseline="0" dirty="0">
                <a:ln>
                  <a:noFill/>
                </a:ln>
                <a:solidFill>
                  <a:schemeClr val="tx1"/>
                </a:solidFill>
                <a:effectLst/>
                <a:latin typeface="Arial" panose="020B0604020202020204" pitchFamily="34" charset="0"/>
              </a:rPr>
              <a:t> – Measure model effectiveness using accuracy and other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System Implementation</a:t>
            </a:r>
            <a:r>
              <a:rPr kumimoji="0" lang="en-US" altLang="en-US" sz="1600" b="0" i="0" u="none" strike="noStrike" cap="none" normalizeH="0" baseline="0" dirty="0">
                <a:ln>
                  <a:noFill/>
                </a:ln>
                <a:solidFill>
                  <a:schemeClr val="tx1"/>
                </a:solidFill>
                <a:effectLst/>
                <a:latin typeface="Arial" panose="020B0604020202020204" pitchFamily="34" charset="0"/>
              </a:rPr>
              <a:t> – Develop an interactive interface using </a:t>
            </a:r>
            <a:r>
              <a:rPr kumimoji="0" lang="en-US" altLang="en-US" sz="1600" b="0" i="0" u="none" strike="noStrike" cap="none" normalizeH="0" baseline="0" dirty="0" err="1">
                <a:ln>
                  <a:noFill/>
                </a:ln>
                <a:solidFill>
                  <a:schemeClr val="tx1"/>
                </a:solidFill>
                <a:effectLst/>
                <a:latin typeface="Arial" panose="020B0604020202020204" pitchFamily="34" charset="0"/>
              </a:rPr>
              <a:t>Streamlit</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Testing &amp; Optimization</a:t>
            </a:r>
            <a:r>
              <a:rPr kumimoji="0" lang="en-US" altLang="en-US" sz="1600" b="0" i="0" u="none" strike="noStrike" cap="none" normalizeH="0" baseline="0" dirty="0">
                <a:ln>
                  <a:noFill/>
                </a:ln>
                <a:solidFill>
                  <a:schemeClr val="tx1"/>
                </a:solidFill>
                <a:effectLst/>
                <a:latin typeface="Arial" panose="020B0604020202020204" pitchFamily="34" charset="0"/>
              </a:rPr>
              <a:t> – Validate predictions and refine the model for better results. </a:t>
            </a:r>
          </a:p>
        </p:txBody>
      </p:sp>
      <p:pic>
        <p:nvPicPr>
          <p:cNvPr id="5" name="Picture 4">
            <a:extLst>
              <a:ext uri="{FF2B5EF4-FFF2-40B4-BE49-F238E27FC236}">
                <a16:creationId xmlns:a16="http://schemas.microsoft.com/office/drawing/2014/main" id="{729B6196-3F12-F1D2-4C33-17785805DA82}"/>
              </a:ext>
            </a:extLst>
          </p:cNvPr>
          <p:cNvPicPr>
            <a:picLocks noChangeAspect="1"/>
          </p:cNvPicPr>
          <p:nvPr/>
        </p:nvPicPr>
        <p:blipFill>
          <a:blip r:embed="rId2"/>
          <a:stretch>
            <a:fillRect/>
          </a:stretch>
        </p:blipFill>
        <p:spPr>
          <a:xfrm>
            <a:off x="2495571" y="3882146"/>
            <a:ext cx="6037685" cy="2845267"/>
          </a:xfrm>
          <a:prstGeom prst="rect">
            <a:avLst/>
          </a:prstGeom>
        </p:spPr>
      </p:pic>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B0EAF070-5321-6A96-0817-D478726D5351}"/>
              </a:ext>
            </a:extLst>
          </p:cNvPr>
          <p:cNvSpPr txBox="1"/>
          <p:nvPr/>
        </p:nvSpPr>
        <p:spPr>
          <a:xfrm>
            <a:off x="1838129" y="1967117"/>
            <a:ext cx="6102220" cy="3334311"/>
          </a:xfrm>
          <a:prstGeom prst="rect">
            <a:avLst/>
          </a:prstGeom>
          <a:noFill/>
        </p:spPr>
        <p:txBody>
          <a:bodyPr wrap="square">
            <a:spAutoFit/>
          </a:bodyPr>
          <a:lstStyle/>
          <a:p>
            <a:r>
              <a:rPr lang="en-US" sz="1600" dirty="0"/>
              <a:t>Agriculture plays a vital role in food security and economic growth, but farmers often struggle with selecting the right crops and fertilizers due to a lack of scientific guidance. Traditional methods rely on experience rather than data-driven insights, leading to low productivity and soil degradation.</a:t>
            </a:r>
          </a:p>
          <a:p>
            <a:endParaRPr lang="en-US" sz="1600" dirty="0"/>
          </a:p>
          <a:p>
            <a:r>
              <a:rPr lang="en-US" sz="1600" dirty="0"/>
              <a:t>This project aims to develop a </a:t>
            </a:r>
            <a:r>
              <a:rPr lang="en-US" sz="1600" b="1" dirty="0"/>
              <a:t>Machine Learning-based Crop and Fertilizer Recommendation System</a:t>
            </a:r>
            <a:r>
              <a:rPr lang="en-US" sz="1600" dirty="0"/>
              <a:t> that suggests the best crop for a given soil and climate condition and recommends suitable fertilizers. By leveraging data on soil nutrients, weather, and crop requirements, the system will help farmers make informed decisions, improve yield, and promote sustainable farming practices</a:t>
            </a:r>
            <a:r>
              <a:rPr lang="en-US" dirty="0"/>
              <a:t>.</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6" name="TextBox 5">
            <a:extLst>
              <a:ext uri="{FF2B5EF4-FFF2-40B4-BE49-F238E27FC236}">
                <a16:creationId xmlns:a16="http://schemas.microsoft.com/office/drawing/2014/main" id="{B28F7630-22CE-0C8B-54AF-A69283AF2D5A}"/>
              </a:ext>
            </a:extLst>
          </p:cNvPr>
          <p:cNvSpPr txBox="1"/>
          <p:nvPr/>
        </p:nvSpPr>
        <p:spPr>
          <a:xfrm>
            <a:off x="1296955" y="2001546"/>
            <a:ext cx="7501811" cy="3539430"/>
          </a:xfrm>
          <a:prstGeom prst="rect">
            <a:avLst/>
          </a:prstGeom>
          <a:noFill/>
        </p:spPr>
        <p:txBody>
          <a:bodyPr wrap="square">
            <a:spAutoFit/>
          </a:bodyPr>
          <a:lstStyle/>
          <a:p>
            <a:r>
              <a:rPr lang="en-US" sz="1600" dirty="0"/>
              <a:t>The proposed </a:t>
            </a:r>
            <a:r>
              <a:rPr lang="en-US" sz="1600" b="1" dirty="0"/>
              <a:t>Machine Learning-based Crop and Fertilizer Recommendation System</a:t>
            </a:r>
            <a:r>
              <a:rPr lang="en-US" sz="1600" dirty="0"/>
              <a:t> will analyze key agricultural factors such as soil nutrients, temperature, humidity, and rainfall to suggest the best crop for a given region. By leveraging ML algorithms like </a:t>
            </a:r>
            <a:r>
              <a:rPr lang="en-US" sz="1600" b="1" dirty="0"/>
              <a:t>Decision Tree, Random Forest, and SVM</a:t>
            </a:r>
            <a:r>
              <a:rPr lang="en-US" sz="1600" dirty="0"/>
              <a:t>, the system will predict the most suitable crop based on historical data and predefined parameters. This data-driven approach will help farmers make informed decisions, leading to improved crop yield and resource efficiency.</a:t>
            </a:r>
          </a:p>
          <a:p>
            <a:endParaRPr lang="en-US" sz="1600" dirty="0"/>
          </a:p>
          <a:p>
            <a:r>
              <a:rPr lang="en-US" sz="1600" dirty="0"/>
              <a:t>Additionally, the system will recommend the appropriate fertilizers based on soil nutrient levels, ensuring balanced fertilization and preventing overuse of chemicals. A user-friendly interface built with</a:t>
            </a:r>
            <a:r>
              <a:rPr lang="en-US" sz="1600" b="1" dirty="0"/>
              <a:t> </a:t>
            </a:r>
            <a:r>
              <a:rPr lang="en-US" sz="1600" b="1" dirty="0" err="1"/>
              <a:t>Streamlit</a:t>
            </a:r>
            <a:r>
              <a:rPr lang="en-US" sz="1600" dirty="0"/>
              <a:t> will allow farmers to input their soil and climate data easily, receiving instant recommendations. This solution aims to enhance agricultural productivity, reduce costs, and promote sustainable farming practices.</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D7E6D976-43F9-B8A8-E3C4-769A7D36EDD0}"/>
              </a:ext>
            </a:extLst>
          </p:cNvPr>
          <p:cNvPicPr>
            <a:picLocks noChangeAspect="1"/>
          </p:cNvPicPr>
          <p:nvPr/>
        </p:nvPicPr>
        <p:blipFill>
          <a:blip r:embed="rId2"/>
          <a:stretch>
            <a:fillRect/>
          </a:stretch>
        </p:blipFill>
        <p:spPr>
          <a:xfrm>
            <a:off x="255104" y="1454522"/>
            <a:ext cx="5532879" cy="5159829"/>
          </a:xfrm>
          <a:prstGeom prst="rect">
            <a:avLst/>
          </a:prstGeom>
        </p:spPr>
      </p:pic>
      <p:pic>
        <p:nvPicPr>
          <p:cNvPr id="6" name="Picture 5">
            <a:extLst>
              <a:ext uri="{FF2B5EF4-FFF2-40B4-BE49-F238E27FC236}">
                <a16:creationId xmlns:a16="http://schemas.microsoft.com/office/drawing/2014/main" id="{AA1A2F67-1796-7E02-07D6-1B471BCF097B}"/>
              </a:ext>
            </a:extLst>
          </p:cNvPr>
          <p:cNvPicPr>
            <a:picLocks noChangeAspect="1"/>
          </p:cNvPicPr>
          <p:nvPr/>
        </p:nvPicPr>
        <p:blipFill>
          <a:blip r:embed="rId3"/>
          <a:stretch>
            <a:fillRect/>
          </a:stretch>
        </p:blipFill>
        <p:spPr>
          <a:xfrm>
            <a:off x="5984506" y="1454522"/>
            <a:ext cx="5834270" cy="5159829"/>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B0769E67-2C07-24FF-801D-50561533C762}"/>
              </a:ext>
            </a:extLst>
          </p:cNvPr>
          <p:cNvSpPr txBox="1"/>
          <p:nvPr/>
        </p:nvSpPr>
        <p:spPr>
          <a:xfrm>
            <a:off x="1278294" y="1905506"/>
            <a:ext cx="6512768" cy="3046988"/>
          </a:xfrm>
          <a:prstGeom prst="rect">
            <a:avLst/>
          </a:prstGeom>
          <a:noFill/>
        </p:spPr>
        <p:txBody>
          <a:bodyPr wrap="square">
            <a:spAutoFit/>
          </a:bodyPr>
          <a:lstStyle/>
          <a:p>
            <a:r>
              <a:rPr lang="en-US" sz="1600" dirty="0"/>
              <a:t>The </a:t>
            </a:r>
            <a:r>
              <a:rPr lang="en-US" sz="1600" b="1" dirty="0"/>
              <a:t>Machine Learning-based Crop and Fertilizer Recommendation System</a:t>
            </a:r>
            <a:r>
              <a:rPr lang="en-US" sz="1600" dirty="0"/>
              <a:t> provides a data-driven approach to help farmers make informed decisions. By analyzing soil properties, weather conditions, and crop requirements, the system suggests the most suitable crops and fertilizers, leading to improved agricultural productivity and sustainability.</a:t>
            </a:r>
          </a:p>
          <a:p>
            <a:endParaRPr lang="en-US" sz="1600" dirty="0"/>
          </a:p>
          <a:p>
            <a:r>
              <a:rPr lang="en-US" sz="1600" dirty="0"/>
              <a:t>With a user-friendly interface and accurate predictions, this solution reduces dependency on traditional guesswork, minimizes fertilizer misuse, and enhances yield. By integrating technology into agriculture, the system contributes to efficient farming practices, increased profitability, and long-term soil health conservation.</a:t>
            </a: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255</TotalTime>
  <Words>615</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Rutik Tetare</cp:lastModifiedBy>
  <cp:revision>6</cp:revision>
  <dcterms:created xsi:type="dcterms:W3CDTF">2024-12-31T09:40:01Z</dcterms:created>
  <dcterms:modified xsi:type="dcterms:W3CDTF">2025-02-08T16:55:29Z</dcterms:modified>
</cp:coreProperties>
</file>