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97" autoAdjust="0"/>
    <p:restoredTop sz="95726" autoAdjust="0"/>
  </p:normalViewPr>
  <p:slideViewPr>
    <p:cSldViewPr snapToGrid="0" snapToObjects="1" showGuides="1">
      <p:cViewPr>
        <p:scale>
          <a:sx n="66" d="100"/>
          <a:sy n="66" d="100"/>
        </p:scale>
        <p:origin x="-1747" y="-233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hf ftr="0" dt="0"/>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896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1003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7292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48461" y="2899799"/>
            <a:ext cx="69578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47340" y="10031299"/>
            <a:ext cx="6959002"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93"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682735"/>
            <a:ext cx="6991243"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8"/>
            <a:ext cx="6991242" cy="13363143"/>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3142"/>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8"/>
            <a:ext cx="6991242" cy="13363139"/>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4A239E-B22C-1842-A351-AAD053BC4BFB}"/>
              </a:ext>
            </a:extLst>
          </p:cNvPr>
          <p:cNvSpPr>
            <a:spLocks noGrp="1"/>
          </p:cNvSpPr>
          <p:nvPr>
            <p:ph type="body" sz="quarter" idx="12"/>
          </p:nvPr>
        </p:nvSpPr>
        <p:spPr>
          <a:xfrm>
            <a:off x="3657957" y="190725"/>
            <a:ext cx="22473920" cy="707886"/>
          </a:xfrm>
        </p:spPr>
        <p:txBody>
          <a:bodyPr/>
          <a:lstStyle/>
          <a:p>
            <a:r>
              <a:rPr lang="en-US" sz="4000" dirty="0"/>
              <a:t>Medicine Recommendations Using Sentimental Analysis of Drugs Reviews</a:t>
            </a:r>
          </a:p>
        </p:txBody>
      </p:sp>
      <p:sp>
        <p:nvSpPr>
          <p:cNvPr id="3" name="Text Placeholder 2">
            <a:extLst>
              <a:ext uri="{FF2B5EF4-FFF2-40B4-BE49-F238E27FC236}">
                <a16:creationId xmlns:a16="http://schemas.microsoft.com/office/drawing/2014/main" id="{4D569B39-B7A3-4242-8E26-E1CD4EFE4109}"/>
              </a:ext>
            </a:extLst>
          </p:cNvPr>
          <p:cNvSpPr>
            <a:spLocks noGrp="1"/>
          </p:cNvSpPr>
          <p:nvPr>
            <p:ph type="body" sz="quarter" idx="11"/>
          </p:nvPr>
        </p:nvSpPr>
        <p:spPr>
          <a:xfrm>
            <a:off x="3393440" y="943037"/>
            <a:ext cx="22473920" cy="1476476"/>
          </a:xfrm>
        </p:spPr>
        <p:txBody>
          <a:bodyPr/>
          <a:lstStyle/>
          <a:p>
            <a:r>
              <a:rPr lang="en-US" sz="2800" dirty="0"/>
              <a:t>Rutik Rajeshkumar Kothwala</a:t>
            </a:r>
          </a:p>
          <a:p>
            <a:r>
              <a:rPr lang="en-US" sz="2800" dirty="0"/>
              <a:t> CS668, Analytics Capstone </a:t>
            </a:r>
            <a:br>
              <a:rPr lang="en-US" sz="2800" dirty="0"/>
            </a:br>
            <a:r>
              <a:rPr lang="en-US" sz="2800" dirty="0"/>
              <a:t>Seidenberg School of Computer Science &amp; Information Systems</a:t>
            </a:r>
          </a:p>
          <a:p>
            <a:endParaRPr lang="en-US" sz="2000" dirty="0"/>
          </a:p>
        </p:txBody>
      </p:sp>
      <p:sp>
        <p:nvSpPr>
          <p:cNvPr id="5" name="Text Placeholder 4">
            <a:extLst>
              <a:ext uri="{FF2B5EF4-FFF2-40B4-BE49-F238E27FC236}">
                <a16:creationId xmlns:a16="http://schemas.microsoft.com/office/drawing/2014/main" id="{EC65508B-E84C-8B47-A9F0-E059B86D2CA3}"/>
              </a:ext>
            </a:extLst>
          </p:cNvPr>
          <p:cNvSpPr>
            <a:spLocks noGrp="1"/>
          </p:cNvSpPr>
          <p:nvPr>
            <p:ph type="body" sz="quarter" idx="15"/>
          </p:nvPr>
        </p:nvSpPr>
        <p:spPr>
          <a:xfrm>
            <a:off x="335470" y="3043073"/>
            <a:ext cx="6957879" cy="387798"/>
          </a:xfrm>
          <a:solidFill>
            <a:schemeClr val="accent1"/>
          </a:solidFill>
          <a:ln>
            <a:solidFill>
              <a:schemeClr val="tx1"/>
            </a:solidFill>
          </a:ln>
        </p:spPr>
        <p:txBody>
          <a:bodyPr/>
          <a:lstStyle/>
          <a:p>
            <a:r>
              <a:rPr lang="en-US" dirty="0">
                <a:solidFill>
                  <a:schemeClr val="bg1"/>
                </a:solidFill>
              </a:rPr>
              <a:t>INTRODUCTION</a:t>
            </a:r>
          </a:p>
        </p:txBody>
      </p:sp>
      <p:sp>
        <p:nvSpPr>
          <p:cNvPr id="6" name="Text Placeholder 5">
            <a:extLst>
              <a:ext uri="{FF2B5EF4-FFF2-40B4-BE49-F238E27FC236}">
                <a16:creationId xmlns:a16="http://schemas.microsoft.com/office/drawing/2014/main" id="{6E167009-CA09-F24A-857E-809C91FF5F62}"/>
              </a:ext>
            </a:extLst>
          </p:cNvPr>
          <p:cNvSpPr>
            <a:spLocks noGrp="1"/>
          </p:cNvSpPr>
          <p:nvPr>
            <p:ph type="body" sz="quarter" idx="16"/>
          </p:nvPr>
        </p:nvSpPr>
        <p:spPr>
          <a:xfrm>
            <a:off x="333204" y="3192520"/>
            <a:ext cx="6959003" cy="4776692"/>
          </a:xfrm>
        </p:spPr>
        <p:txBody>
          <a:bodyPr/>
          <a:lstStyle/>
          <a:p>
            <a:pPr marL="285750" indent="-285750">
              <a:buFont typeface="Arial" panose="020B0604020202020204" pitchFamily="34" charset="0"/>
              <a:buChar char="•"/>
            </a:pPr>
            <a:r>
              <a:rPr lang="en-US" sz="1400" dirty="0"/>
              <a:t>Medication errors are among the most common medical errors, harming at least 1.5 million people every year.</a:t>
            </a:r>
          </a:p>
          <a:p>
            <a:pPr marL="285750" indent="-285750">
              <a:buFont typeface="Arial" panose="020B0604020202020204" pitchFamily="34" charset="0"/>
              <a:buChar char="•"/>
            </a:pPr>
            <a:r>
              <a:rPr lang="en-US" sz="1400" dirty="0"/>
              <a:t>One of the largest costs of this is incorrectly prescribed medication.</a:t>
            </a:r>
          </a:p>
          <a:p>
            <a:pPr marL="285750" indent="-285750">
              <a:buFont typeface="Arial" panose="020B0604020202020204" pitchFamily="34" charset="0"/>
              <a:buChar char="•"/>
            </a:pPr>
            <a:r>
              <a:rPr lang="en-US" sz="1400" dirty="0"/>
              <a:t>The cost of this misadventures to the US economy is more than $177 billion per year.</a:t>
            </a:r>
          </a:p>
          <a:p>
            <a:pPr marL="285750" indent="-285750">
              <a:buFont typeface="Arial" panose="020B0604020202020204" pitchFamily="34" charset="0"/>
              <a:buChar char="•"/>
            </a:pPr>
            <a:r>
              <a:rPr lang="en-US" sz="1400" dirty="0"/>
              <a:t>User-generated reviews, especially about medications are abundant, they can be helpful to regulatory agencies, pharmaceutical companies and healthcare professionals.</a:t>
            </a:r>
          </a:p>
          <a:p>
            <a:pPr marL="285750" indent="-285750">
              <a:buFont typeface="Arial" panose="020B0604020202020204" pitchFamily="34" charset="0"/>
              <a:buChar char="•"/>
            </a:pPr>
            <a:r>
              <a:rPr lang="en-US" sz="1400" dirty="0"/>
              <a:t>Text mining on drug reviews will be useful to face the major challenge of medication error. However, it is not feasible to go through each of these comments by hand.</a:t>
            </a:r>
          </a:p>
          <a:p>
            <a:pPr marL="285750" indent="-285750">
              <a:buFont typeface="Arial" panose="020B0604020202020204" pitchFamily="34" charset="0"/>
              <a:buChar char="•"/>
            </a:pPr>
            <a:r>
              <a:rPr lang="en-US" sz="1400" dirty="0"/>
              <a:t>Machine learning techniques have proven to be effective in analyzing large volumes of data and extracting meaningful insights. Therefore, sentimental analysis and machine learning models can be used on drugs reviews to prepare desired recommendation framework.</a:t>
            </a:r>
          </a:p>
          <a:p>
            <a:r>
              <a:rPr lang="en-US" sz="1600" dirty="0"/>
              <a:t> </a:t>
            </a:r>
          </a:p>
          <a:p>
            <a:endParaRPr lang="en-US" sz="1600" dirty="0"/>
          </a:p>
        </p:txBody>
      </p:sp>
      <p:sp>
        <p:nvSpPr>
          <p:cNvPr id="7" name="Text Placeholder 6">
            <a:extLst>
              <a:ext uri="{FF2B5EF4-FFF2-40B4-BE49-F238E27FC236}">
                <a16:creationId xmlns:a16="http://schemas.microsoft.com/office/drawing/2014/main" id="{3165571C-72BF-2240-92F1-39E4A266C8FA}"/>
              </a:ext>
            </a:extLst>
          </p:cNvPr>
          <p:cNvSpPr>
            <a:spLocks noGrp="1"/>
          </p:cNvSpPr>
          <p:nvPr>
            <p:ph type="body" sz="quarter" idx="17"/>
          </p:nvPr>
        </p:nvSpPr>
        <p:spPr>
          <a:xfrm>
            <a:off x="274708" y="7159720"/>
            <a:ext cx="6959002" cy="387798"/>
          </a:xfrm>
          <a:solidFill>
            <a:schemeClr val="accent1"/>
          </a:solidFill>
          <a:ln>
            <a:solidFill>
              <a:schemeClr val="tx1"/>
            </a:solidFill>
          </a:ln>
        </p:spPr>
        <p:txBody>
          <a:bodyPr/>
          <a:lstStyle/>
          <a:p>
            <a:r>
              <a:rPr lang="en-US" dirty="0">
                <a:solidFill>
                  <a:schemeClr val="bg1"/>
                </a:solidFill>
              </a:rPr>
              <a:t>OBJECTIVES</a:t>
            </a:r>
          </a:p>
        </p:txBody>
      </p:sp>
      <p:sp>
        <p:nvSpPr>
          <p:cNvPr id="8" name="Text Placeholder 7">
            <a:extLst>
              <a:ext uri="{FF2B5EF4-FFF2-40B4-BE49-F238E27FC236}">
                <a16:creationId xmlns:a16="http://schemas.microsoft.com/office/drawing/2014/main" id="{1DE1117A-985C-5A4A-9769-1A0EA1137D07}"/>
              </a:ext>
            </a:extLst>
          </p:cNvPr>
          <p:cNvSpPr>
            <a:spLocks noGrp="1"/>
          </p:cNvSpPr>
          <p:nvPr>
            <p:ph type="body" sz="quarter" idx="23"/>
          </p:nvPr>
        </p:nvSpPr>
        <p:spPr>
          <a:xfrm>
            <a:off x="265386" y="7244714"/>
            <a:ext cx="6986580" cy="2256643"/>
          </a:xfrm>
        </p:spPr>
        <p:txBody>
          <a:bodyPr/>
          <a:lstStyle/>
          <a:p>
            <a:pPr marL="342900" indent="-342900">
              <a:buFont typeface="Arial" panose="020B0604020202020204" pitchFamily="34" charset="0"/>
              <a:buChar char="•"/>
            </a:pPr>
            <a:r>
              <a:rPr lang="en-US" sz="1400" dirty="0"/>
              <a:t>To conduct in-depth exploratory data analysis of the Drug Review Dataset</a:t>
            </a:r>
          </a:p>
          <a:p>
            <a:pPr marL="342900" indent="-342900">
              <a:buFont typeface="Arial" panose="020B0604020202020204" pitchFamily="34" charset="0"/>
              <a:buChar char="•"/>
            </a:pPr>
            <a:r>
              <a:rPr lang="en-US" sz="1400" dirty="0"/>
              <a:t>To do Sentiment analysis on drug reviews by different feature extraction techniques.</a:t>
            </a:r>
          </a:p>
          <a:p>
            <a:pPr marL="342900" indent="-342900">
              <a:buFont typeface="Arial" panose="020B0604020202020204" pitchFamily="34" charset="0"/>
              <a:buChar char="•"/>
            </a:pPr>
            <a:r>
              <a:rPr lang="en-US" sz="1400" dirty="0"/>
              <a:t>To develop a drug recommendation framework by predictive modeling leveraging machine learning and deep learning algorithms</a:t>
            </a:r>
          </a:p>
          <a:p>
            <a:endParaRPr lang="en-US" dirty="0"/>
          </a:p>
        </p:txBody>
      </p:sp>
      <p:sp>
        <p:nvSpPr>
          <p:cNvPr id="11" name="Text Placeholder 10">
            <a:extLst>
              <a:ext uri="{FF2B5EF4-FFF2-40B4-BE49-F238E27FC236}">
                <a16:creationId xmlns:a16="http://schemas.microsoft.com/office/drawing/2014/main" id="{877DA5FD-4E0A-764B-8339-BD6754E0BF0E}"/>
              </a:ext>
            </a:extLst>
          </p:cNvPr>
          <p:cNvSpPr>
            <a:spLocks noGrp="1"/>
          </p:cNvSpPr>
          <p:nvPr>
            <p:ph type="body" sz="quarter" idx="19"/>
          </p:nvPr>
        </p:nvSpPr>
        <p:spPr>
          <a:xfrm>
            <a:off x="7549841" y="10894922"/>
            <a:ext cx="6959003" cy="387798"/>
          </a:xfrm>
          <a:solidFill>
            <a:schemeClr val="accent1"/>
          </a:solidFill>
          <a:ln>
            <a:solidFill>
              <a:schemeClr val="tx1"/>
            </a:solidFill>
          </a:ln>
        </p:spPr>
        <p:txBody>
          <a:bodyPr/>
          <a:lstStyle/>
          <a:p>
            <a:r>
              <a:rPr lang="en-US" dirty="0">
                <a:solidFill>
                  <a:schemeClr val="bg1"/>
                </a:solidFill>
              </a:rPr>
              <a:t>SMOTE TECHNIQUE</a:t>
            </a:r>
          </a:p>
        </p:txBody>
      </p:sp>
      <p:sp>
        <p:nvSpPr>
          <p:cNvPr id="12" name="Text Placeholder 11">
            <a:extLst>
              <a:ext uri="{FF2B5EF4-FFF2-40B4-BE49-F238E27FC236}">
                <a16:creationId xmlns:a16="http://schemas.microsoft.com/office/drawing/2014/main" id="{CE29CDA7-E10F-1249-8D1B-2B7FCDC55ACA}"/>
              </a:ext>
            </a:extLst>
          </p:cNvPr>
          <p:cNvSpPr>
            <a:spLocks noGrp="1"/>
          </p:cNvSpPr>
          <p:nvPr>
            <p:ph type="body" sz="quarter" idx="25"/>
          </p:nvPr>
        </p:nvSpPr>
        <p:spPr>
          <a:xfrm>
            <a:off x="11575696" y="7356248"/>
            <a:ext cx="3319221" cy="2078220"/>
          </a:xfrm>
        </p:spPr>
        <p:txBody>
          <a:bodyPr/>
          <a:lstStyle/>
          <a:p>
            <a:r>
              <a:rPr lang="en-US" sz="1400" dirty="0"/>
              <a:t>It is readily apparent that the distribution of useful counts is highly uneven, with a significant level of deviation. This suggests that some reviews receive a notably higher number of useful counts compared to others. So we have to normalize it while creating our recommendations score</a:t>
            </a:r>
          </a:p>
        </p:txBody>
      </p:sp>
      <p:sp>
        <p:nvSpPr>
          <p:cNvPr id="13" name="Text Placeholder 12">
            <a:extLst>
              <a:ext uri="{FF2B5EF4-FFF2-40B4-BE49-F238E27FC236}">
                <a16:creationId xmlns:a16="http://schemas.microsoft.com/office/drawing/2014/main" id="{A215EB31-A679-AE41-8D86-9261E3E88C72}"/>
              </a:ext>
            </a:extLst>
          </p:cNvPr>
          <p:cNvSpPr>
            <a:spLocks noGrp="1"/>
          </p:cNvSpPr>
          <p:nvPr>
            <p:ph type="body" sz="quarter" idx="20"/>
          </p:nvPr>
        </p:nvSpPr>
        <p:spPr>
          <a:xfrm>
            <a:off x="14779684" y="12938862"/>
            <a:ext cx="6958839" cy="387798"/>
          </a:xfrm>
          <a:solidFill>
            <a:schemeClr val="accent1"/>
          </a:solidFill>
          <a:ln>
            <a:solidFill>
              <a:schemeClr val="tx1"/>
            </a:solidFill>
          </a:ln>
        </p:spPr>
        <p:txBody>
          <a:bodyPr/>
          <a:lstStyle/>
          <a:p>
            <a:r>
              <a:rPr lang="en-US" dirty="0">
                <a:solidFill>
                  <a:schemeClr val="bg1"/>
                </a:solidFill>
              </a:rPr>
              <a:t>Results From Deep Learning Model</a:t>
            </a:r>
          </a:p>
        </p:txBody>
      </p:sp>
      <p:sp>
        <p:nvSpPr>
          <p:cNvPr id="14" name="Text Placeholder 13">
            <a:extLst>
              <a:ext uri="{FF2B5EF4-FFF2-40B4-BE49-F238E27FC236}">
                <a16:creationId xmlns:a16="http://schemas.microsoft.com/office/drawing/2014/main" id="{EB409217-6830-A84B-BEED-C309A44817B8}"/>
              </a:ext>
            </a:extLst>
          </p:cNvPr>
          <p:cNvSpPr>
            <a:spLocks noGrp="1"/>
          </p:cNvSpPr>
          <p:nvPr>
            <p:ph type="body" sz="quarter" idx="26"/>
          </p:nvPr>
        </p:nvSpPr>
        <p:spPr>
          <a:xfrm>
            <a:off x="14793870" y="14636578"/>
            <a:ext cx="6944653" cy="1815882"/>
          </a:xfrm>
        </p:spPr>
        <p:txBody>
          <a:bodyPr/>
          <a:lstStyle/>
          <a:p>
            <a:r>
              <a:rPr lang="en-US" sz="1400" dirty="0"/>
              <a:t>An LSTM model utilizing tokenizer techniques achieves an accuracy of 0.91 with </a:t>
            </a:r>
            <a:r>
              <a:rPr lang="en-US" sz="1400"/>
              <a:t>50 epochs, </a:t>
            </a:r>
            <a:r>
              <a:rPr lang="en-US" sz="1400" dirty="0"/>
              <a:t>which is the performance of the best machine learning model. LSTMs is used instead of traditional RNNs due to their ability to remember long-term dependencies, making them better at capturing the nuanced relationships between words in text data.</a:t>
            </a:r>
          </a:p>
        </p:txBody>
      </p:sp>
      <p:sp>
        <p:nvSpPr>
          <p:cNvPr id="15" name="Text Placeholder 14">
            <a:extLst>
              <a:ext uri="{FF2B5EF4-FFF2-40B4-BE49-F238E27FC236}">
                <a16:creationId xmlns:a16="http://schemas.microsoft.com/office/drawing/2014/main" id="{051D25CD-6706-D148-BD96-3EB11FC9B44A}"/>
              </a:ext>
            </a:extLst>
          </p:cNvPr>
          <p:cNvSpPr>
            <a:spLocks noGrp="1"/>
          </p:cNvSpPr>
          <p:nvPr>
            <p:ph type="body" sz="quarter" idx="21"/>
          </p:nvPr>
        </p:nvSpPr>
        <p:spPr>
          <a:xfrm>
            <a:off x="22038598" y="3039780"/>
            <a:ext cx="6932379" cy="387798"/>
          </a:xfrm>
          <a:solidFill>
            <a:schemeClr val="accent1"/>
          </a:solidFill>
          <a:ln>
            <a:solidFill>
              <a:schemeClr val="tx1"/>
            </a:solidFill>
          </a:ln>
        </p:spPr>
        <p:txBody>
          <a:bodyPr/>
          <a:lstStyle/>
          <a:p>
            <a:r>
              <a:rPr lang="en-US" dirty="0">
                <a:solidFill>
                  <a:schemeClr val="bg1"/>
                </a:solidFill>
              </a:rPr>
              <a:t>DRUG RECOMMENDER SYSTEM</a:t>
            </a:r>
          </a:p>
        </p:txBody>
      </p:sp>
      <p:sp>
        <p:nvSpPr>
          <p:cNvPr id="16" name="Text Placeholder 15">
            <a:extLst>
              <a:ext uri="{FF2B5EF4-FFF2-40B4-BE49-F238E27FC236}">
                <a16:creationId xmlns:a16="http://schemas.microsoft.com/office/drawing/2014/main" id="{5FC2B422-A94D-AE40-A27C-71D078397471}"/>
              </a:ext>
            </a:extLst>
          </p:cNvPr>
          <p:cNvSpPr>
            <a:spLocks noGrp="1"/>
          </p:cNvSpPr>
          <p:nvPr>
            <p:ph type="body" sz="quarter" idx="27"/>
          </p:nvPr>
        </p:nvSpPr>
        <p:spPr>
          <a:xfrm>
            <a:off x="21995092" y="7096814"/>
            <a:ext cx="6932379" cy="1600438"/>
          </a:xfrm>
        </p:spPr>
        <p:txBody>
          <a:bodyPr/>
          <a:lstStyle/>
          <a:p>
            <a:r>
              <a:rPr lang="en-US" sz="1400" dirty="0"/>
              <a:t>After evaluating all the models results of the best model from each feature extraction technique are added and then multiplied by the normalized useful count. This was done to minimize the error in drug recommender as even if one method as predicted wrong the overall score will be less.</a:t>
            </a:r>
          </a:p>
        </p:txBody>
      </p:sp>
      <p:sp>
        <p:nvSpPr>
          <p:cNvPr id="17" name="Text Placeholder 16">
            <a:extLst>
              <a:ext uri="{FF2B5EF4-FFF2-40B4-BE49-F238E27FC236}">
                <a16:creationId xmlns:a16="http://schemas.microsoft.com/office/drawing/2014/main" id="{87A85D66-9E23-D94B-8B25-76179FC616FD}"/>
              </a:ext>
            </a:extLst>
          </p:cNvPr>
          <p:cNvSpPr>
            <a:spLocks noGrp="1"/>
          </p:cNvSpPr>
          <p:nvPr>
            <p:ph type="body" sz="quarter" idx="22"/>
          </p:nvPr>
        </p:nvSpPr>
        <p:spPr>
          <a:xfrm>
            <a:off x="22037986" y="8550339"/>
            <a:ext cx="6932379" cy="387798"/>
          </a:xfrm>
          <a:solidFill>
            <a:schemeClr val="accent1"/>
          </a:solidFill>
          <a:ln>
            <a:solidFill>
              <a:schemeClr val="tx1"/>
            </a:solidFill>
          </a:ln>
        </p:spPr>
        <p:txBody>
          <a:bodyPr/>
          <a:lstStyle/>
          <a:p>
            <a:r>
              <a:rPr lang="en-US" dirty="0">
                <a:solidFill>
                  <a:schemeClr val="bg1"/>
                </a:solidFill>
              </a:rPr>
              <a:t>CONCLUSION</a:t>
            </a:r>
          </a:p>
        </p:txBody>
      </p:sp>
      <p:sp>
        <p:nvSpPr>
          <p:cNvPr id="18" name="Text Placeholder 17">
            <a:extLst>
              <a:ext uri="{FF2B5EF4-FFF2-40B4-BE49-F238E27FC236}">
                <a16:creationId xmlns:a16="http://schemas.microsoft.com/office/drawing/2014/main" id="{C18351FD-6A84-5C4D-9C4C-1B62B0A1F560}"/>
              </a:ext>
            </a:extLst>
          </p:cNvPr>
          <p:cNvSpPr>
            <a:spLocks noGrp="1"/>
          </p:cNvSpPr>
          <p:nvPr>
            <p:ph type="body" sz="quarter" idx="28"/>
          </p:nvPr>
        </p:nvSpPr>
        <p:spPr>
          <a:xfrm>
            <a:off x="22038598" y="8759340"/>
            <a:ext cx="6905919" cy="3022366"/>
          </a:xfrm>
        </p:spPr>
        <p:txBody>
          <a:bodyPr/>
          <a:lstStyle/>
          <a:p>
            <a:pPr marL="285750" indent="-285750">
              <a:buFont typeface="Arial" panose="020B0604020202020204" pitchFamily="34" charset="0"/>
              <a:buChar char="•"/>
            </a:pPr>
            <a:r>
              <a:rPr lang="en-US" sz="1400" dirty="0"/>
              <a:t>The Random Forest model excels in drug recommendation frameworks with a remarkable performance across various feature extraction techniques with the highest 0.91 with TF-IDF.</a:t>
            </a:r>
          </a:p>
          <a:p>
            <a:pPr marL="285750" indent="-285750">
              <a:buFont typeface="Arial" panose="020B0604020202020204" pitchFamily="34" charset="0"/>
              <a:buChar char="•"/>
            </a:pPr>
            <a:r>
              <a:rPr lang="en-US" sz="1400" dirty="0"/>
              <a:t>Deep learning models are a promising alternative to basic machine learning models matching the best accuracy with just 50 epochs. </a:t>
            </a:r>
          </a:p>
          <a:p>
            <a:pPr marL="285750" indent="-285750">
              <a:buFont typeface="Arial" panose="020B0604020202020204" pitchFamily="34" charset="0"/>
              <a:buChar char="•"/>
            </a:pPr>
            <a:r>
              <a:rPr lang="en-US" sz="1400" dirty="0"/>
              <a:t>Future works may involve employing different oversampling techniques to enhance recall value and hypertuning can be done to optimize model performance.</a:t>
            </a:r>
          </a:p>
          <a:p>
            <a:pPr marL="285750" indent="-285750">
              <a:buFont typeface="Arial" panose="020B0604020202020204" pitchFamily="34" charset="0"/>
              <a:buChar char="•"/>
            </a:pPr>
            <a:r>
              <a:rPr lang="en-US" sz="1400" dirty="0"/>
              <a:t>Furthermore, instead of combining model results, using proper ensemble techniques could give a more robust recommendation score.</a:t>
            </a: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810" y="284146"/>
            <a:ext cx="3056896" cy="1445069"/>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82094" y="230266"/>
            <a:ext cx="3056896" cy="1445069"/>
          </a:xfrm>
          <a:prstGeom prst="rect">
            <a:avLst/>
          </a:prstGeom>
        </p:spPr>
      </p:pic>
      <p:sp>
        <p:nvSpPr>
          <p:cNvPr id="23" name="Text Placeholder 8">
            <a:extLst>
              <a:ext uri="{FF2B5EF4-FFF2-40B4-BE49-F238E27FC236}">
                <a16:creationId xmlns:a16="http://schemas.microsoft.com/office/drawing/2014/main" id="{1CF27047-14AC-947B-8AFB-2325B91E2217}"/>
              </a:ext>
            </a:extLst>
          </p:cNvPr>
          <p:cNvSpPr txBox="1">
            <a:spLocks/>
          </p:cNvSpPr>
          <p:nvPr/>
        </p:nvSpPr>
        <p:spPr>
          <a:xfrm>
            <a:off x="286057" y="9100879"/>
            <a:ext cx="6995514" cy="387798"/>
          </a:xfrm>
          <a:prstGeom prst="rect">
            <a:avLst/>
          </a:prstGeom>
          <a:solidFill>
            <a:schemeClr val="accent1"/>
          </a:solidFill>
          <a:ln>
            <a:solidFill>
              <a:schemeClr val="tx1"/>
            </a:solidFill>
          </a:ln>
        </p:spPr>
        <p:txBody>
          <a:bodyPr wrap="square">
            <a:spAutoFit/>
          </a:bodyPr>
          <a:lstStyle>
            <a:lvl1pPr marL="0" indent="0" algn="ctr" defTabSz="1820689" rtl="0" eaLnBrk="1" latinLnBrk="0" hangingPunct="1">
              <a:spcBef>
                <a:spcPct val="20000"/>
              </a:spcBef>
              <a:buFont typeface="Arial" pitchFamily="34" charset="0"/>
              <a:buNone/>
              <a:tabLst/>
              <a:defRPr lang="en-US" sz="192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dirty="0">
                <a:solidFill>
                  <a:schemeClr val="bg1"/>
                </a:solidFill>
              </a:rPr>
              <a:t>METHODOLOGY</a:t>
            </a:r>
          </a:p>
        </p:txBody>
      </p:sp>
      <p:sp>
        <p:nvSpPr>
          <p:cNvPr id="28" name="Text Placeholder 8">
            <a:extLst>
              <a:ext uri="{FF2B5EF4-FFF2-40B4-BE49-F238E27FC236}">
                <a16:creationId xmlns:a16="http://schemas.microsoft.com/office/drawing/2014/main" id="{6D761AB5-380D-7BAC-4AC1-17E596A29314}"/>
              </a:ext>
            </a:extLst>
          </p:cNvPr>
          <p:cNvSpPr txBox="1">
            <a:spLocks/>
          </p:cNvSpPr>
          <p:nvPr/>
        </p:nvSpPr>
        <p:spPr>
          <a:xfrm>
            <a:off x="256452" y="12475859"/>
            <a:ext cx="6995514" cy="387798"/>
          </a:xfrm>
          <a:prstGeom prst="rect">
            <a:avLst/>
          </a:prstGeom>
          <a:solidFill>
            <a:schemeClr val="accent1"/>
          </a:solidFill>
          <a:ln>
            <a:solidFill>
              <a:schemeClr val="tx1"/>
            </a:solidFill>
          </a:ln>
        </p:spPr>
        <p:txBody>
          <a:bodyPr wrap="square">
            <a:spAutoFit/>
          </a:bodyPr>
          <a:lstStyle>
            <a:lvl1pPr marL="0" indent="0" algn="ctr" defTabSz="1820689" rtl="0" eaLnBrk="1" latinLnBrk="0" hangingPunct="1">
              <a:spcBef>
                <a:spcPct val="20000"/>
              </a:spcBef>
              <a:buFont typeface="Arial" pitchFamily="34" charset="0"/>
              <a:buNone/>
              <a:tabLst/>
              <a:defRPr lang="en-US" sz="192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dirty="0">
                <a:solidFill>
                  <a:schemeClr val="bg1"/>
                </a:solidFill>
              </a:rPr>
              <a:t>DATASET DESCRIPTION</a:t>
            </a:r>
          </a:p>
        </p:txBody>
      </p:sp>
      <p:sp>
        <p:nvSpPr>
          <p:cNvPr id="29" name="TextBox 28">
            <a:extLst>
              <a:ext uri="{FF2B5EF4-FFF2-40B4-BE49-F238E27FC236}">
                <a16:creationId xmlns:a16="http://schemas.microsoft.com/office/drawing/2014/main" id="{A3F720F6-B8E3-160B-1199-9A78C0F41594}"/>
              </a:ext>
            </a:extLst>
          </p:cNvPr>
          <p:cNvSpPr txBox="1"/>
          <p:nvPr/>
        </p:nvSpPr>
        <p:spPr>
          <a:xfrm>
            <a:off x="725565" y="12897857"/>
            <a:ext cx="6556006" cy="1600438"/>
          </a:xfrm>
          <a:prstGeom prst="rect">
            <a:avLst/>
          </a:prstGeom>
          <a:noFill/>
        </p:spPr>
        <p:txBody>
          <a:bodyPr wrap="square" rtlCol="0">
            <a:spAutoFit/>
          </a:bodyPr>
          <a:lstStyle/>
          <a:p>
            <a:r>
              <a:rPr lang="en-US" sz="1400" dirty="0"/>
              <a:t>For our research, drug review dataset is selected from UCI Machine Learning Repository. The UCI ML Drug Review dataset provides patient reviews on specific drugs along with related conditions and a 10-star patient rating system reflecting overall patient satisfaction. The data was obtained by crawling online pharmaceutical review sites. </a:t>
            </a:r>
          </a:p>
          <a:p>
            <a:endParaRPr lang="en-US" sz="1400" dirty="0"/>
          </a:p>
          <a:p>
            <a:endParaRPr lang="en-US" sz="1400" dirty="0"/>
          </a:p>
        </p:txBody>
      </p:sp>
      <p:pic>
        <p:nvPicPr>
          <p:cNvPr id="30" name="Picture 29" descr="A table of text on a white background&#10;&#10;Description automatically generated">
            <a:extLst>
              <a:ext uri="{FF2B5EF4-FFF2-40B4-BE49-F238E27FC236}">
                <a16:creationId xmlns:a16="http://schemas.microsoft.com/office/drawing/2014/main" id="{F795AF57-6E8C-BEFB-4DF6-2466C40F090A}"/>
              </a:ext>
            </a:extLst>
          </p:cNvPr>
          <p:cNvPicPr>
            <a:picLocks noChangeAspect="1"/>
          </p:cNvPicPr>
          <p:nvPr/>
        </p:nvPicPr>
        <p:blipFill>
          <a:blip r:embed="rId3"/>
          <a:stretch>
            <a:fillRect/>
          </a:stretch>
        </p:blipFill>
        <p:spPr>
          <a:xfrm>
            <a:off x="764007" y="14214975"/>
            <a:ext cx="5942447" cy="1505747"/>
          </a:xfrm>
          <a:prstGeom prst="rect">
            <a:avLst/>
          </a:prstGeom>
        </p:spPr>
      </p:pic>
      <p:sp>
        <p:nvSpPr>
          <p:cNvPr id="34" name="Text Placeholder 8">
            <a:extLst>
              <a:ext uri="{FF2B5EF4-FFF2-40B4-BE49-F238E27FC236}">
                <a16:creationId xmlns:a16="http://schemas.microsoft.com/office/drawing/2014/main" id="{2AD3293B-F4F4-533F-6E13-CF53ADD176B7}"/>
              </a:ext>
            </a:extLst>
          </p:cNvPr>
          <p:cNvSpPr txBox="1">
            <a:spLocks/>
          </p:cNvSpPr>
          <p:nvPr/>
        </p:nvSpPr>
        <p:spPr>
          <a:xfrm>
            <a:off x="7531585" y="3023263"/>
            <a:ext cx="6995514" cy="387798"/>
          </a:xfrm>
          <a:prstGeom prst="rect">
            <a:avLst/>
          </a:prstGeom>
          <a:solidFill>
            <a:schemeClr val="accent1"/>
          </a:solidFill>
          <a:ln>
            <a:solidFill>
              <a:schemeClr val="tx1"/>
            </a:solidFill>
          </a:ln>
        </p:spPr>
        <p:txBody>
          <a:bodyPr wrap="square">
            <a:spAutoFit/>
          </a:bodyPr>
          <a:lstStyle>
            <a:lvl1pPr marL="0" indent="0" algn="ctr" defTabSz="1820689" rtl="0" eaLnBrk="1" latinLnBrk="0" hangingPunct="1">
              <a:spcBef>
                <a:spcPct val="20000"/>
              </a:spcBef>
              <a:buFont typeface="Arial" pitchFamily="34" charset="0"/>
              <a:buNone/>
              <a:tabLst/>
              <a:defRPr lang="en-US" sz="192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dirty="0">
                <a:solidFill>
                  <a:schemeClr val="bg1"/>
                </a:solidFill>
              </a:rPr>
              <a:t>ANALYSIS</a:t>
            </a:r>
          </a:p>
        </p:txBody>
      </p:sp>
      <p:pic>
        <p:nvPicPr>
          <p:cNvPr id="1026" name="Picture 2">
            <a:extLst>
              <a:ext uri="{FF2B5EF4-FFF2-40B4-BE49-F238E27FC236}">
                <a16:creationId xmlns:a16="http://schemas.microsoft.com/office/drawing/2014/main" id="{CDE21E9B-BBCA-E762-A602-DCE8141CA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7247" y="3683837"/>
            <a:ext cx="3961211" cy="379820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D852A18F-F60E-76B6-1E4D-F1C9C856BEC4}"/>
              </a:ext>
            </a:extLst>
          </p:cNvPr>
          <p:cNvSpPr txBox="1"/>
          <p:nvPr/>
        </p:nvSpPr>
        <p:spPr>
          <a:xfrm>
            <a:off x="11988308" y="3821848"/>
            <a:ext cx="2493998" cy="2893100"/>
          </a:xfrm>
          <a:prstGeom prst="rect">
            <a:avLst/>
          </a:prstGeom>
          <a:noFill/>
        </p:spPr>
        <p:txBody>
          <a:bodyPr wrap="square" rtlCol="0">
            <a:spAutoFit/>
          </a:bodyPr>
          <a:lstStyle/>
          <a:p>
            <a:r>
              <a:rPr lang="en-US" sz="1400" dirty="0"/>
              <a:t>The diagram illustrates the top 15 medical conditions for which the highest number of drugs are available. It is evident that several conditions have over 100 drugs available to treat them. </a:t>
            </a:r>
          </a:p>
          <a:p>
            <a:endParaRPr lang="en-US" sz="1400" dirty="0"/>
          </a:p>
          <a:p>
            <a:r>
              <a:rPr lang="en-US" sz="1400" dirty="0"/>
              <a:t>Therefore there is a need to develop a recommendation model that could recommend the best drug for a given condition. </a:t>
            </a:r>
          </a:p>
        </p:txBody>
      </p:sp>
      <p:pic>
        <p:nvPicPr>
          <p:cNvPr id="1032" name="Picture 8">
            <a:extLst>
              <a:ext uri="{FF2B5EF4-FFF2-40B4-BE49-F238E27FC236}">
                <a16:creationId xmlns:a16="http://schemas.microsoft.com/office/drawing/2014/main" id="{AB5E8311-F422-3A5C-9CCA-EBACF67724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385" y="7596111"/>
            <a:ext cx="3983640" cy="30022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A7DEDB4-1A41-3170-737A-E9F135CFF6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9961" y="11385363"/>
            <a:ext cx="3876675" cy="310699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0421F129-6B28-3159-49FD-816A89451FA0}"/>
              </a:ext>
            </a:extLst>
          </p:cNvPr>
          <p:cNvSpPr txBox="1"/>
          <p:nvPr/>
        </p:nvSpPr>
        <p:spPr>
          <a:xfrm>
            <a:off x="11781025" y="11522584"/>
            <a:ext cx="2367280" cy="4185761"/>
          </a:xfrm>
          <a:prstGeom prst="rect">
            <a:avLst/>
          </a:prstGeom>
          <a:noFill/>
        </p:spPr>
        <p:txBody>
          <a:bodyPr wrap="square" rtlCol="0">
            <a:spAutoFit/>
          </a:bodyPr>
          <a:lstStyle/>
          <a:p>
            <a:r>
              <a:rPr lang="en-US" sz="1400" dirty="0"/>
              <a:t>When model was run the result for positive reviews were quite good but models were not performing well on negative reviews as our dataset is imbalance positive reviews number were much higher then negative ones so to overcome this issues SMOTE Technique was used. </a:t>
            </a:r>
          </a:p>
          <a:p>
            <a:endParaRPr lang="en-US" sz="1400" dirty="0"/>
          </a:p>
          <a:p>
            <a:r>
              <a:rPr lang="en-US" sz="1400" dirty="0"/>
              <a:t>Applied SMOTE Technique on train data to address class imbalance by oversampling the minority class (in this case negative reviews). </a:t>
            </a:r>
          </a:p>
        </p:txBody>
      </p:sp>
      <p:pic>
        <p:nvPicPr>
          <p:cNvPr id="40" name="Picture 39">
            <a:extLst>
              <a:ext uri="{FF2B5EF4-FFF2-40B4-BE49-F238E27FC236}">
                <a16:creationId xmlns:a16="http://schemas.microsoft.com/office/drawing/2014/main" id="{D11C138D-DEFB-73D6-D310-04E673834ABB}"/>
              </a:ext>
            </a:extLst>
          </p:cNvPr>
          <p:cNvPicPr>
            <a:picLocks noChangeAspect="1"/>
          </p:cNvPicPr>
          <p:nvPr/>
        </p:nvPicPr>
        <p:blipFill>
          <a:blip r:embed="rId7"/>
          <a:stretch>
            <a:fillRect/>
          </a:stretch>
        </p:blipFill>
        <p:spPr>
          <a:xfrm>
            <a:off x="7985120" y="14788904"/>
            <a:ext cx="3515633" cy="667185"/>
          </a:xfrm>
          <a:prstGeom prst="rect">
            <a:avLst/>
          </a:prstGeom>
        </p:spPr>
      </p:pic>
      <p:sp>
        <p:nvSpPr>
          <p:cNvPr id="41" name="Text Placeholder 10">
            <a:extLst>
              <a:ext uri="{FF2B5EF4-FFF2-40B4-BE49-F238E27FC236}">
                <a16:creationId xmlns:a16="http://schemas.microsoft.com/office/drawing/2014/main" id="{64648925-0E6E-24DD-EE9E-BC5FC9024F1A}"/>
              </a:ext>
            </a:extLst>
          </p:cNvPr>
          <p:cNvSpPr txBox="1">
            <a:spLocks/>
          </p:cNvSpPr>
          <p:nvPr/>
        </p:nvSpPr>
        <p:spPr>
          <a:xfrm>
            <a:off x="14779520" y="3053877"/>
            <a:ext cx="6959003" cy="387798"/>
          </a:xfrm>
          <a:prstGeom prst="rect">
            <a:avLst/>
          </a:prstGeom>
          <a:solidFill>
            <a:schemeClr val="accent1"/>
          </a:solidFill>
          <a:ln>
            <a:solidFill>
              <a:schemeClr val="tx1"/>
            </a:solidFill>
          </a:ln>
        </p:spPr>
        <p:txBody>
          <a:bodyPr wrap="square">
            <a:spAutoFit/>
          </a:bodyPr>
          <a:lstStyle>
            <a:lvl1pPr marL="0" indent="0" algn="ctr" defTabSz="1820689" rtl="0" eaLnBrk="1" latinLnBrk="0" hangingPunct="1">
              <a:spcBef>
                <a:spcPct val="20000"/>
              </a:spcBef>
              <a:buFont typeface="Arial" pitchFamily="34" charset="0"/>
              <a:buNone/>
              <a:tabLst/>
              <a:defRPr lang="en-US" sz="192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dirty="0">
                <a:solidFill>
                  <a:schemeClr val="bg1"/>
                </a:solidFill>
              </a:rPr>
              <a:t>Results From Machine Learning Models</a:t>
            </a:r>
          </a:p>
        </p:txBody>
      </p:sp>
      <p:sp>
        <p:nvSpPr>
          <p:cNvPr id="48" name="TextBox 47">
            <a:extLst>
              <a:ext uri="{FF2B5EF4-FFF2-40B4-BE49-F238E27FC236}">
                <a16:creationId xmlns:a16="http://schemas.microsoft.com/office/drawing/2014/main" id="{669EFE57-8F1F-7F16-D1DE-5E8EDE2DD8F2}"/>
              </a:ext>
            </a:extLst>
          </p:cNvPr>
          <p:cNvSpPr txBox="1"/>
          <p:nvPr/>
        </p:nvSpPr>
        <p:spPr>
          <a:xfrm>
            <a:off x="15060041" y="11254505"/>
            <a:ext cx="6398124" cy="1384995"/>
          </a:xfrm>
          <a:prstGeom prst="rect">
            <a:avLst/>
          </a:prstGeom>
          <a:noFill/>
        </p:spPr>
        <p:txBody>
          <a:bodyPr wrap="square" rtlCol="0">
            <a:spAutoFit/>
          </a:bodyPr>
          <a:lstStyle/>
          <a:p>
            <a:endParaRPr lang="en-US" sz="1400" dirty="0"/>
          </a:p>
          <a:p>
            <a:r>
              <a:rPr lang="en-US" sz="1400" dirty="0"/>
              <a:t>We can see Random forest perform well giving accuracy 85% while Xgboost performance was not that good giving accuracy of only 67% comparatively less than  Random forest., Naïve Bayes is not used because negative vectors were also incorporated into the analysis using Word2Vec, Naïve Bayes models are not compatible with negative vectors</a:t>
            </a:r>
          </a:p>
        </p:txBody>
      </p:sp>
      <p:pic>
        <p:nvPicPr>
          <p:cNvPr id="54" name="Picture 53">
            <a:extLst>
              <a:ext uri="{FF2B5EF4-FFF2-40B4-BE49-F238E27FC236}">
                <a16:creationId xmlns:a16="http://schemas.microsoft.com/office/drawing/2014/main" id="{6E3D14CE-9D48-E353-DFF0-49001E36B515}"/>
              </a:ext>
            </a:extLst>
          </p:cNvPr>
          <p:cNvPicPr>
            <a:picLocks noChangeAspect="1"/>
          </p:cNvPicPr>
          <p:nvPr/>
        </p:nvPicPr>
        <p:blipFill>
          <a:blip r:embed="rId8"/>
          <a:stretch>
            <a:fillRect/>
          </a:stretch>
        </p:blipFill>
        <p:spPr>
          <a:xfrm>
            <a:off x="22672160" y="3570908"/>
            <a:ext cx="4900085" cy="3673158"/>
          </a:xfrm>
          <a:prstGeom prst="rect">
            <a:avLst/>
          </a:prstGeom>
        </p:spPr>
      </p:pic>
      <p:sp>
        <p:nvSpPr>
          <p:cNvPr id="55" name="Text Placeholder 16">
            <a:extLst>
              <a:ext uri="{FF2B5EF4-FFF2-40B4-BE49-F238E27FC236}">
                <a16:creationId xmlns:a16="http://schemas.microsoft.com/office/drawing/2014/main" id="{95F30EB9-5D07-5E5B-99E2-22087A512DC3}"/>
              </a:ext>
            </a:extLst>
          </p:cNvPr>
          <p:cNvSpPr txBox="1">
            <a:spLocks/>
          </p:cNvSpPr>
          <p:nvPr/>
        </p:nvSpPr>
        <p:spPr>
          <a:xfrm>
            <a:off x="22038598" y="11739842"/>
            <a:ext cx="6932379" cy="387798"/>
          </a:xfrm>
          <a:prstGeom prst="rect">
            <a:avLst/>
          </a:prstGeom>
          <a:solidFill>
            <a:schemeClr val="accent1"/>
          </a:solidFill>
          <a:ln>
            <a:solidFill>
              <a:schemeClr val="tx1"/>
            </a:solidFill>
          </a:ln>
        </p:spPr>
        <p:txBody>
          <a:bodyPr wrap="square">
            <a:spAutoFit/>
          </a:bodyPr>
          <a:lstStyle>
            <a:lvl1pPr marL="0" indent="0" algn="ctr" defTabSz="1820689" rtl="0" eaLnBrk="1" latinLnBrk="0" hangingPunct="1">
              <a:spcBef>
                <a:spcPct val="20000"/>
              </a:spcBef>
              <a:buFont typeface="Arial" pitchFamily="34" charset="0"/>
              <a:buNone/>
              <a:tabLst/>
              <a:defRPr lang="en-US" sz="192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dirty="0">
                <a:solidFill>
                  <a:schemeClr val="bg1"/>
                </a:solidFill>
              </a:rPr>
              <a:t>REFERENCES</a:t>
            </a:r>
          </a:p>
        </p:txBody>
      </p:sp>
      <p:sp>
        <p:nvSpPr>
          <p:cNvPr id="56" name="TextBox 55">
            <a:extLst>
              <a:ext uri="{FF2B5EF4-FFF2-40B4-BE49-F238E27FC236}">
                <a16:creationId xmlns:a16="http://schemas.microsoft.com/office/drawing/2014/main" id="{72CEF371-201B-7B99-4EAC-A06FFE98CE2F}"/>
              </a:ext>
            </a:extLst>
          </p:cNvPr>
          <p:cNvSpPr txBox="1"/>
          <p:nvPr/>
        </p:nvSpPr>
        <p:spPr>
          <a:xfrm>
            <a:off x="22682531" y="12343643"/>
            <a:ext cx="5545975" cy="3308598"/>
          </a:xfrm>
          <a:prstGeom prst="rect">
            <a:avLst/>
          </a:prstGeom>
          <a:noFill/>
        </p:spPr>
        <p:txBody>
          <a:bodyPr wrap="square" rtlCol="0">
            <a:spAutoFit/>
          </a:bodyPr>
          <a:lstStyle/>
          <a:p>
            <a:r>
              <a:rPr lang="en-US" sz="1100" dirty="0"/>
              <a:t>[1] Sentimental Analysis in social media and its applications: Systematic Literature Review by </a:t>
            </a:r>
            <a:r>
              <a:rPr lang="en-US" sz="1100" dirty="0" err="1"/>
              <a:t>Zulfadzli</a:t>
            </a:r>
            <a:r>
              <a:rPr lang="en-US" sz="1100" dirty="0"/>
              <a:t> </a:t>
            </a:r>
            <a:r>
              <a:rPr lang="en-US" sz="1100" dirty="0" err="1"/>
              <a:t>Drus</a:t>
            </a:r>
            <a:r>
              <a:rPr lang="en-US" sz="1100" dirty="0"/>
              <a:t>, </a:t>
            </a:r>
            <a:r>
              <a:rPr lang="en-US" sz="1100" dirty="0" err="1"/>
              <a:t>Haliyana</a:t>
            </a:r>
            <a:r>
              <a:rPr lang="en-US" sz="1100" dirty="0"/>
              <a:t> Khalid.</a:t>
            </a:r>
          </a:p>
          <a:p>
            <a:r>
              <a:rPr lang="en-US" sz="1100" dirty="0"/>
              <a:t>[2] Sentiment Analysis using product review data Xing Fang &amp; Justin Zhan Journal of Big Data, Article number 5.</a:t>
            </a:r>
          </a:p>
          <a:p>
            <a:r>
              <a:rPr lang="en-US" sz="1100" dirty="0"/>
              <a:t>[3] Comparing deep learning architectures for sentiment analysis on drug reviews by</a:t>
            </a:r>
          </a:p>
          <a:p>
            <a:r>
              <a:rPr lang="en-US" sz="1100" dirty="0"/>
              <a:t>Cristóbal Colón-Ruiz and Isabel Segura-</a:t>
            </a:r>
            <a:r>
              <a:rPr lang="en-US" sz="1100" dirty="0" err="1"/>
              <a:t>Bedmar</a:t>
            </a:r>
            <a:r>
              <a:rPr lang="en-US" sz="1100" dirty="0"/>
              <a:t> from Journal of Biomedical Informatics.</a:t>
            </a:r>
          </a:p>
          <a:p>
            <a:r>
              <a:rPr lang="en-US" sz="1100" dirty="0"/>
              <a:t>[4] Drugs reviews sentiment analysis using weakly supervised model by Zhang Min,</a:t>
            </a:r>
          </a:p>
          <a:p>
            <a:r>
              <a:rPr lang="en-US" sz="1100" dirty="0"/>
              <a:t>publisher IEEE.</a:t>
            </a:r>
          </a:p>
          <a:p>
            <a:r>
              <a:rPr lang="en-US" sz="1100" dirty="0"/>
              <a:t>[5] DLRS: Deep Learning-Based Recommender System for Smart Healthcare</a:t>
            </a:r>
          </a:p>
          <a:p>
            <a:r>
              <a:rPr lang="en-US" sz="1100" dirty="0"/>
              <a:t>Ecosystem.by, </a:t>
            </a:r>
            <a:r>
              <a:rPr lang="en-US" sz="1100" dirty="0" err="1"/>
              <a:t>Gagangeet</a:t>
            </a:r>
            <a:r>
              <a:rPr lang="en-US" sz="1100" dirty="0"/>
              <a:t> Singh </a:t>
            </a:r>
            <a:r>
              <a:rPr lang="en-US" sz="1100" dirty="0" err="1"/>
              <a:t>Aujla</a:t>
            </a:r>
            <a:r>
              <a:rPr lang="en-US" sz="1100" dirty="0"/>
              <a:t>; Anish Jindal; Rajat Chaudhary; Neeraj Kumar;</a:t>
            </a:r>
          </a:p>
          <a:p>
            <a:r>
              <a:rPr lang="en-US" sz="1100" dirty="0"/>
              <a:t>Sahil Vashist; Neeraj Sharma; Mohammad S. </a:t>
            </a:r>
            <a:r>
              <a:rPr lang="en-US" sz="1100" dirty="0" err="1"/>
              <a:t>Obaidat</a:t>
            </a:r>
            <a:r>
              <a:rPr lang="en-US" sz="1100" dirty="0"/>
              <a:t>, publisher IEEE.</a:t>
            </a:r>
          </a:p>
          <a:p>
            <a:r>
              <a:rPr lang="en-US" sz="1100" dirty="0"/>
              <a:t>[6] Deep Learning based Chatbot Architecture for Medical Diagnosis and Treatment</a:t>
            </a:r>
          </a:p>
          <a:p>
            <a:r>
              <a:rPr lang="en-US" sz="1100" dirty="0"/>
              <a:t>Recommendation.by Girish Rajani, </a:t>
            </a:r>
            <a:r>
              <a:rPr lang="en-US" sz="1100" dirty="0" err="1"/>
              <a:t>Khusi</a:t>
            </a:r>
            <a:r>
              <a:rPr lang="en-US" sz="1100" dirty="0"/>
              <a:t> Ruparel, publisher IEEE.</a:t>
            </a:r>
          </a:p>
          <a:p>
            <a:r>
              <a:rPr lang="en-US" sz="1100" dirty="0"/>
              <a:t>[7] National Library of Medicine-National Healthcare Quality and Disparities Report.</a:t>
            </a:r>
          </a:p>
          <a:p>
            <a:r>
              <a:rPr lang="en-US" sz="1100" dirty="0"/>
              <a:t>[8] Getting Started with Sentiment Analysis using Python by Federico Pascual on</a:t>
            </a:r>
          </a:p>
          <a:p>
            <a:r>
              <a:rPr lang="en-US" sz="1100" dirty="0" err="1"/>
              <a:t>Huggingface</a:t>
            </a:r>
            <a:r>
              <a:rPr lang="en-US" sz="1100" dirty="0"/>
              <a:t>.</a:t>
            </a:r>
          </a:p>
          <a:p>
            <a:r>
              <a:rPr lang="en-US" sz="1100" dirty="0"/>
              <a:t>[9] Sentimental Classification of Drug Reviews Using Machine Learning Techniques by</a:t>
            </a:r>
          </a:p>
          <a:p>
            <a:r>
              <a:rPr lang="en-US" sz="1100" dirty="0"/>
              <a:t>Mohammad Al-Ameen A. Hameed; Khalid Shaker; Haitham A. Khalaf.</a:t>
            </a:r>
          </a:p>
        </p:txBody>
      </p:sp>
      <p:sp>
        <p:nvSpPr>
          <p:cNvPr id="10" name="TextBox 9">
            <a:extLst>
              <a:ext uri="{FF2B5EF4-FFF2-40B4-BE49-F238E27FC236}">
                <a16:creationId xmlns:a16="http://schemas.microsoft.com/office/drawing/2014/main" id="{32C09CEA-069D-A7F9-5207-BCE7AE54F5DF}"/>
              </a:ext>
            </a:extLst>
          </p:cNvPr>
          <p:cNvSpPr txBox="1"/>
          <p:nvPr/>
        </p:nvSpPr>
        <p:spPr>
          <a:xfrm>
            <a:off x="14894917" y="3131089"/>
            <a:ext cx="6918030" cy="738664"/>
          </a:xfrm>
          <a:prstGeom prst="rect">
            <a:avLst/>
          </a:prstGeom>
          <a:noFill/>
        </p:spPr>
        <p:txBody>
          <a:bodyPr wrap="square" rtlCol="0">
            <a:spAutoFit/>
          </a:bodyPr>
          <a:lstStyle/>
          <a:p>
            <a:pPr algn="ctr"/>
            <a:br>
              <a:rPr lang="en-US" sz="1400" dirty="0"/>
            </a:br>
            <a:br>
              <a:rPr lang="en-US" sz="1400" b="1" dirty="0"/>
            </a:br>
            <a:r>
              <a:rPr lang="en-US" sz="1400" b="1" dirty="0"/>
              <a:t>Results Obtain From TF - IDF</a:t>
            </a:r>
          </a:p>
        </p:txBody>
      </p:sp>
      <p:pic>
        <p:nvPicPr>
          <p:cNvPr id="24" name="Picture 23">
            <a:extLst>
              <a:ext uri="{FF2B5EF4-FFF2-40B4-BE49-F238E27FC236}">
                <a16:creationId xmlns:a16="http://schemas.microsoft.com/office/drawing/2014/main" id="{A0C8214B-3B5F-0683-A4D8-93FF5BE77EE7}"/>
              </a:ext>
            </a:extLst>
          </p:cNvPr>
          <p:cNvPicPr>
            <a:picLocks noChangeAspect="1"/>
          </p:cNvPicPr>
          <p:nvPr/>
        </p:nvPicPr>
        <p:blipFill>
          <a:blip r:embed="rId9"/>
          <a:stretch>
            <a:fillRect/>
          </a:stretch>
        </p:blipFill>
        <p:spPr>
          <a:xfrm>
            <a:off x="15159375" y="3917539"/>
            <a:ext cx="5892893" cy="1463167"/>
          </a:xfrm>
          <a:prstGeom prst="rect">
            <a:avLst/>
          </a:prstGeom>
        </p:spPr>
      </p:pic>
      <p:pic>
        <p:nvPicPr>
          <p:cNvPr id="26" name="Picture 25">
            <a:extLst>
              <a:ext uri="{FF2B5EF4-FFF2-40B4-BE49-F238E27FC236}">
                <a16:creationId xmlns:a16="http://schemas.microsoft.com/office/drawing/2014/main" id="{E3060A29-AB44-22AB-177F-4F7E963810CA}"/>
              </a:ext>
            </a:extLst>
          </p:cNvPr>
          <p:cNvPicPr>
            <a:picLocks noChangeAspect="1"/>
          </p:cNvPicPr>
          <p:nvPr/>
        </p:nvPicPr>
        <p:blipFill>
          <a:blip r:embed="rId10"/>
          <a:stretch>
            <a:fillRect/>
          </a:stretch>
        </p:blipFill>
        <p:spPr>
          <a:xfrm>
            <a:off x="15063501" y="7191819"/>
            <a:ext cx="6302286" cy="1577477"/>
          </a:xfrm>
          <a:prstGeom prst="rect">
            <a:avLst/>
          </a:prstGeom>
        </p:spPr>
      </p:pic>
      <p:pic>
        <p:nvPicPr>
          <p:cNvPr id="31" name="Picture 30">
            <a:extLst>
              <a:ext uri="{FF2B5EF4-FFF2-40B4-BE49-F238E27FC236}">
                <a16:creationId xmlns:a16="http://schemas.microsoft.com/office/drawing/2014/main" id="{D941D7CA-6988-3113-62E7-DAF6E5102ED8}"/>
              </a:ext>
            </a:extLst>
          </p:cNvPr>
          <p:cNvPicPr>
            <a:picLocks noChangeAspect="1"/>
          </p:cNvPicPr>
          <p:nvPr/>
        </p:nvPicPr>
        <p:blipFill>
          <a:blip r:embed="rId11"/>
          <a:stretch>
            <a:fillRect/>
          </a:stretch>
        </p:blipFill>
        <p:spPr>
          <a:xfrm>
            <a:off x="15139708" y="10171112"/>
            <a:ext cx="6149873" cy="1204064"/>
          </a:xfrm>
          <a:prstGeom prst="rect">
            <a:avLst/>
          </a:prstGeom>
        </p:spPr>
      </p:pic>
      <p:sp>
        <p:nvSpPr>
          <p:cNvPr id="33" name="TextBox 32">
            <a:extLst>
              <a:ext uri="{FF2B5EF4-FFF2-40B4-BE49-F238E27FC236}">
                <a16:creationId xmlns:a16="http://schemas.microsoft.com/office/drawing/2014/main" id="{EC2E1B33-AFD5-46E5-9D26-78D1BB4B0AAF}"/>
              </a:ext>
            </a:extLst>
          </p:cNvPr>
          <p:cNvSpPr txBox="1"/>
          <p:nvPr/>
        </p:nvSpPr>
        <p:spPr>
          <a:xfrm>
            <a:off x="16002838" y="6782522"/>
            <a:ext cx="4512365" cy="307777"/>
          </a:xfrm>
          <a:prstGeom prst="rect">
            <a:avLst/>
          </a:prstGeom>
          <a:noFill/>
        </p:spPr>
        <p:txBody>
          <a:bodyPr wrap="square" rtlCol="0">
            <a:spAutoFit/>
          </a:bodyPr>
          <a:lstStyle/>
          <a:p>
            <a:pPr algn="ctr"/>
            <a:r>
              <a:rPr lang="en-US" sz="1400" b="1" dirty="0"/>
              <a:t>Results Obtain From Bag Of Words</a:t>
            </a:r>
          </a:p>
        </p:txBody>
      </p:sp>
      <p:sp>
        <p:nvSpPr>
          <p:cNvPr id="36" name="TextBox 35">
            <a:extLst>
              <a:ext uri="{FF2B5EF4-FFF2-40B4-BE49-F238E27FC236}">
                <a16:creationId xmlns:a16="http://schemas.microsoft.com/office/drawing/2014/main" id="{CC1BCE76-793B-4F4F-D2BA-CDA9C627807A}"/>
              </a:ext>
            </a:extLst>
          </p:cNvPr>
          <p:cNvSpPr txBox="1"/>
          <p:nvPr/>
        </p:nvSpPr>
        <p:spPr>
          <a:xfrm>
            <a:off x="15875402" y="9865249"/>
            <a:ext cx="4512365" cy="307777"/>
          </a:xfrm>
          <a:prstGeom prst="rect">
            <a:avLst/>
          </a:prstGeom>
          <a:noFill/>
        </p:spPr>
        <p:txBody>
          <a:bodyPr wrap="square" rtlCol="0">
            <a:spAutoFit/>
          </a:bodyPr>
          <a:lstStyle/>
          <a:p>
            <a:pPr algn="ctr"/>
            <a:r>
              <a:rPr lang="en-US" sz="1400" b="1" dirty="0"/>
              <a:t>Results Obtain From Word2Vec</a:t>
            </a:r>
          </a:p>
        </p:txBody>
      </p:sp>
      <p:sp>
        <p:nvSpPr>
          <p:cNvPr id="37" name="TextBox 36">
            <a:extLst>
              <a:ext uri="{FF2B5EF4-FFF2-40B4-BE49-F238E27FC236}">
                <a16:creationId xmlns:a16="http://schemas.microsoft.com/office/drawing/2014/main" id="{375D7290-5BF4-BBDF-1EF6-9A84999A985A}"/>
              </a:ext>
            </a:extLst>
          </p:cNvPr>
          <p:cNvSpPr txBox="1"/>
          <p:nvPr/>
        </p:nvSpPr>
        <p:spPr>
          <a:xfrm>
            <a:off x="15129849" y="5531739"/>
            <a:ext cx="5857966" cy="1354217"/>
          </a:xfrm>
          <a:prstGeom prst="rect">
            <a:avLst/>
          </a:prstGeom>
          <a:noFill/>
        </p:spPr>
        <p:txBody>
          <a:bodyPr wrap="square" rtlCol="0">
            <a:spAutoFit/>
          </a:bodyPr>
          <a:lstStyle/>
          <a:p>
            <a:r>
              <a:rPr lang="en-US" sz="1400" dirty="0"/>
              <a:t>Random Forest gives the best result compared to the other two models by giving the highest accuracy of 0.91% followed by </a:t>
            </a:r>
            <a:r>
              <a:rPr lang="en-US" sz="1400" dirty="0" err="1"/>
              <a:t>XgBoost</a:t>
            </a:r>
            <a:r>
              <a:rPr lang="en-US" sz="1400" dirty="0"/>
              <a:t> with 0.80% accuracy and the least accuracy observed with Naïve Bayes of 0.77%, Although the accuracy of </a:t>
            </a:r>
            <a:r>
              <a:rPr lang="en-US" sz="1400" dirty="0" err="1"/>
              <a:t>XgBoost</a:t>
            </a:r>
            <a:r>
              <a:rPr lang="en-US" sz="1400" dirty="0"/>
              <a:t> is higher than Naïve Bayes but Naïve bayes works well with both the class as compared to Xgboost</a:t>
            </a:r>
            <a:r>
              <a:rPr lang="en-US" sz="1200" dirty="0"/>
              <a:t>.</a:t>
            </a:r>
          </a:p>
          <a:p>
            <a:endParaRPr lang="en-US" sz="1200" dirty="0"/>
          </a:p>
        </p:txBody>
      </p:sp>
      <p:sp>
        <p:nvSpPr>
          <p:cNvPr id="42" name="TextBox 41">
            <a:extLst>
              <a:ext uri="{FF2B5EF4-FFF2-40B4-BE49-F238E27FC236}">
                <a16:creationId xmlns:a16="http://schemas.microsoft.com/office/drawing/2014/main" id="{934052E8-D546-FD78-E4A6-B8E70897944D}"/>
              </a:ext>
            </a:extLst>
          </p:cNvPr>
          <p:cNvSpPr txBox="1"/>
          <p:nvPr/>
        </p:nvSpPr>
        <p:spPr>
          <a:xfrm>
            <a:off x="15100325" y="8850050"/>
            <a:ext cx="5917015" cy="954107"/>
          </a:xfrm>
          <a:prstGeom prst="rect">
            <a:avLst/>
          </a:prstGeom>
          <a:noFill/>
        </p:spPr>
        <p:txBody>
          <a:bodyPr wrap="square" rtlCol="0">
            <a:spAutoFit/>
          </a:bodyPr>
          <a:lstStyle/>
          <a:p>
            <a:r>
              <a:rPr lang="en-US" sz="1400" dirty="0"/>
              <a:t>It is evident that the results closely resemble those of TF-IDF, with Random forest exhibiting the best performance, followed by </a:t>
            </a:r>
            <a:r>
              <a:rPr lang="en-US" sz="1400" dirty="0" err="1"/>
              <a:t>XGBoost</a:t>
            </a:r>
            <a:r>
              <a:rPr lang="en-US" sz="1400" dirty="0"/>
              <a:t> and Naïve Bayes. Notably, all three models demonstrate strong performance, with accuracy ranging from 77% to 89%.</a:t>
            </a:r>
          </a:p>
        </p:txBody>
      </p:sp>
      <p:pic>
        <p:nvPicPr>
          <p:cNvPr id="53" name="Picture 52">
            <a:extLst>
              <a:ext uri="{FF2B5EF4-FFF2-40B4-BE49-F238E27FC236}">
                <a16:creationId xmlns:a16="http://schemas.microsoft.com/office/drawing/2014/main" id="{A1D81747-5C79-C3DD-5AC3-549844DE3B04}"/>
              </a:ext>
            </a:extLst>
          </p:cNvPr>
          <p:cNvPicPr>
            <a:picLocks noChangeAspect="1"/>
          </p:cNvPicPr>
          <p:nvPr/>
        </p:nvPicPr>
        <p:blipFill>
          <a:blip r:embed="rId12"/>
          <a:stretch>
            <a:fillRect/>
          </a:stretch>
        </p:blipFill>
        <p:spPr>
          <a:xfrm>
            <a:off x="15159375" y="13599821"/>
            <a:ext cx="6370872" cy="1371719"/>
          </a:xfrm>
          <a:prstGeom prst="rect">
            <a:avLst/>
          </a:prstGeom>
        </p:spPr>
      </p:pic>
      <p:pic>
        <p:nvPicPr>
          <p:cNvPr id="9" name="Picture 8" descr="A blue rectangular sign with white text&#10;&#10;Description automatically generated">
            <a:extLst>
              <a:ext uri="{FF2B5EF4-FFF2-40B4-BE49-F238E27FC236}">
                <a16:creationId xmlns:a16="http://schemas.microsoft.com/office/drawing/2014/main" id="{1F4CEDA2-E0CB-4FE7-D966-EBCD6671B07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23763" y="9637166"/>
            <a:ext cx="6645645" cy="2733111"/>
          </a:xfrm>
          <a:prstGeom prst="rect">
            <a:avLst/>
          </a:prstGeom>
        </p:spPr>
      </p:pic>
    </p:spTree>
    <p:extLst>
      <p:ext uri="{BB962C8B-B14F-4D97-AF65-F5344CB8AC3E}">
        <p14:creationId xmlns:p14="http://schemas.microsoft.com/office/powerpoint/2010/main" val="52746625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1792</TotalTime>
  <Words>1044</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Kothwala, Rutik</cp:lastModifiedBy>
  <cp:revision>30</cp:revision>
  <cp:lastPrinted>2024-04-29T20:52:27Z</cp:lastPrinted>
  <dcterms:created xsi:type="dcterms:W3CDTF">2019-01-09T23:22:57Z</dcterms:created>
  <dcterms:modified xsi:type="dcterms:W3CDTF">2024-04-29T20:52:37Z</dcterms:modified>
</cp:coreProperties>
</file>