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59" r:id="rId4"/>
    <p:sldId id="261" r:id="rId5"/>
    <p:sldId id="262" r:id="rId6"/>
    <p:sldId id="266" r:id="rId7"/>
    <p:sldId id="263" r:id="rId8"/>
    <p:sldId id="265" r:id="rId9"/>
    <p:sldId id="267" r:id="rId10"/>
    <p:sldId id="268" r:id="rId11"/>
    <p:sldId id="269" r:id="rId12"/>
    <p:sldId id="270" r:id="rId13"/>
    <p:sldId id="260"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EC3C"/>
    <a:srgbClr val="1D3A00"/>
    <a:srgbClr val="6C1A00"/>
    <a:srgbClr val="003296"/>
    <a:srgbClr val="E39A39"/>
    <a:srgbClr val="FFC901"/>
    <a:srgbClr val="FE9202"/>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60"/>
  </p:normalViewPr>
  <p:slideViewPr>
    <p:cSldViewPr>
      <p:cViewPr varScale="1">
        <p:scale>
          <a:sx n="165" d="100"/>
          <a:sy n="165" d="100"/>
        </p:scale>
        <p:origin x="224" y="17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92C43-77B3-41AD-A8FF-B9EAA8615B77}" type="datetimeFigureOut">
              <a:rPr lang="en-US" smtClean="0"/>
              <a:t>3/21/23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290EB-3D6A-448F-B420-BED1FE73B6AD}" type="slidenum">
              <a:rPr lang="en-US" smtClean="0"/>
              <a:t>‹#›</a:t>
            </a:fld>
            <a:endParaRPr lang="en-US"/>
          </a:p>
        </p:txBody>
      </p:sp>
    </p:spTree>
    <p:extLst>
      <p:ext uri="{BB962C8B-B14F-4D97-AF65-F5344CB8AC3E}">
        <p14:creationId xmlns:p14="http://schemas.microsoft.com/office/powerpoint/2010/main" val="165605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3556939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335275"/>
            <a:ext cx="8246070" cy="763525"/>
          </a:xfrm>
          <a:noFill/>
          <a:effectLst>
            <a:outerShdw blurRad="50800" dist="38100" dir="2700000" algn="tl" rotWithShape="0">
              <a:prstClr val="black">
                <a:alpha val="40000"/>
              </a:prstClr>
            </a:outerShdw>
          </a:effectLst>
        </p:spPr>
        <p:txBody>
          <a:bodyPr>
            <a:normAutofit/>
          </a:bodyPr>
          <a:lstStyle>
            <a:lvl1pPr algn="ctr">
              <a:defRPr sz="3600">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448965" y="4098800"/>
            <a:ext cx="8246070" cy="610820"/>
          </a:xfrm>
        </p:spPr>
        <p:txBody>
          <a:bodyPr>
            <a:normAutofit/>
          </a:bodyPr>
          <a:lstStyle>
            <a:lvl1pPr marL="0" indent="0" algn="ct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3/21/23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610820"/>
          </a:xfrm>
        </p:spPr>
        <p:txBody>
          <a:bodyPr>
            <a:normAutofit/>
          </a:bodyPr>
          <a:lstStyle>
            <a:lvl1pPr algn="ctr">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20"/>
            <a:ext cx="8246070" cy="320680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281175"/>
            <a:ext cx="6108200" cy="572644"/>
          </a:xfrm>
        </p:spPr>
        <p:txBody>
          <a:bodyPr>
            <a:normAutofit/>
          </a:bodyPr>
          <a:lstStyle>
            <a:lvl1pPr algn="l">
              <a:defRPr sz="360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44701"/>
            <a:ext cx="6108200" cy="366376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3/21/23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1044700"/>
            <a:ext cx="8093365" cy="610820"/>
          </a:xfrm>
        </p:spPr>
        <p:txBody>
          <a:bodyPr>
            <a:normAutofit/>
          </a:bodyPr>
          <a:lstStyle>
            <a:lvl1pPr algn="ctr">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641238"/>
            <a:ext cx="4040188" cy="479822"/>
          </a:xfrm>
        </p:spPr>
        <p:txBody>
          <a:bodyPr anchor="b"/>
          <a:lstStyle>
            <a:lvl1pPr marL="0" indent="0" algn="ctr">
              <a:buNone/>
              <a:defRPr sz="2400" b="1">
                <a:solidFill>
                  <a:srgbClr val="FFFF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641238"/>
            <a:ext cx="4041775" cy="479822"/>
          </a:xfrm>
        </p:spPr>
        <p:txBody>
          <a:bodyPr anchor="b"/>
          <a:lstStyle>
            <a:lvl1pPr marL="0" indent="0" algn="ctr">
              <a:buNone/>
              <a:defRPr sz="2400" b="1">
                <a:solidFill>
                  <a:srgbClr val="FFFF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3/21/23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49DB61E9-592C-49D6-91C4-2C183085EC92}"/>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0.jpg"/><Relationship Id="rId13" Type="http://schemas.openxmlformats.org/officeDocument/2006/relationships/image" Target="../media/image25.jpg"/><Relationship Id="rId3" Type="http://schemas.openxmlformats.org/officeDocument/2006/relationships/image" Target="../media/image15.jpg"/><Relationship Id="rId7" Type="http://schemas.openxmlformats.org/officeDocument/2006/relationships/image" Target="../media/image19.jpg"/><Relationship Id="rId12" Type="http://schemas.openxmlformats.org/officeDocument/2006/relationships/image" Target="../media/image24.jpg"/><Relationship Id="rId2" Type="http://schemas.openxmlformats.org/officeDocument/2006/relationships/image" Target="../media/image14.jpg"/><Relationship Id="rId1" Type="http://schemas.openxmlformats.org/officeDocument/2006/relationships/slideLayout" Target="../slideLayouts/slideLayout3.xml"/><Relationship Id="rId6" Type="http://schemas.openxmlformats.org/officeDocument/2006/relationships/image" Target="../media/image18.jpg"/><Relationship Id="rId11" Type="http://schemas.openxmlformats.org/officeDocument/2006/relationships/image" Target="../media/image23.jpg"/><Relationship Id="rId5" Type="http://schemas.openxmlformats.org/officeDocument/2006/relationships/image" Target="../media/image17.jpg"/><Relationship Id="rId10" Type="http://schemas.openxmlformats.org/officeDocument/2006/relationships/image" Target="../media/image22.jpg"/><Relationship Id="rId4" Type="http://schemas.openxmlformats.org/officeDocument/2006/relationships/image" Target="../media/image16.jpg"/><Relationship Id="rId9" Type="http://schemas.openxmlformats.org/officeDocument/2006/relationships/image" Target="../media/image21.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605" y="3182570"/>
            <a:ext cx="5955493" cy="801701"/>
          </a:xfrm>
        </p:spPr>
        <p:txBody>
          <a:bodyPr>
            <a:normAutofit fontScale="90000"/>
          </a:bodyPr>
          <a:lstStyle/>
          <a:p>
            <a:r>
              <a:rPr lang="en-US" dirty="0"/>
              <a:t>Exploratory Data Analysis of Mushroom Dataset</a:t>
            </a:r>
          </a:p>
        </p:txBody>
      </p:sp>
      <p:sp>
        <p:nvSpPr>
          <p:cNvPr id="3" name="Subtitle 2"/>
          <p:cNvSpPr>
            <a:spLocks noGrp="1"/>
          </p:cNvSpPr>
          <p:nvPr>
            <p:ph type="subTitle" idx="1"/>
          </p:nvPr>
        </p:nvSpPr>
        <p:spPr>
          <a:xfrm>
            <a:off x="6099050" y="4341798"/>
            <a:ext cx="3435863" cy="801702"/>
          </a:xfrm>
        </p:spPr>
        <p:txBody>
          <a:bodyPr>
            <a:normAutofit fontScale="85000" lnSpcReduction="20000"/>
          </a:bodyPr>
          <a:lstStyle/>
          <a:p>
            <a:r>
              <a:rPr lang="en-US" dirty="0"/>
              <a:t>Rutik Kothwala</a:t>
            </a:r>
          </a:p>
          <a:p>
            <a:r>
              <a:rPr lang="en-US" dirty="0"/>
              <a:t>Chandani Thumar</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5" y="281175"/>
            <a:ext cx="4275740" cy="305410"/>
          </a:xfrm>
        </p:spPr>
        <p:txBody>
          <a:bodyPr>
            <a:normAutofit fontScale="90000"/>
          </a:bodyPr>
          <a:lstStyle/>
          <a:p>
            <a:r>
              <a:rPr lang="en-US" dirty="0"/>
              <a:t>Outliers :-</a:t>
            </a:r>
          </a:p>
        </p:txBody>
      </p:sp>
      <p:pic>
        <p:nvPicPr>
          <p:cNvPr id="3" name="Picture 2" descr="Chart, box and whisker chart&#10;&#10;Description automatically generated">
            <a:extLst>
              <a:ext uri="{FF2B5EF4-FFF2-40B4-BE49-F238E27FC236}">
                <a16:creationId xmlns:a16="http://schemas.microsoft.com/office/drawing/2014/main" id="{9278B277-01E6-260D-E8AB-35AF891DF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115" y="586585"/>
            <a:ext cx="3970330" cy="3206805"/>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B3A7320A-B9AD-1ADB-7AA8-CB7550F1C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195" y="1936695"/>
            <a:ext cx="3817625" cy="3206805"/>
          </a:xfrm>
          <a:prstGeom prst="rect">
            <a:avLst/>
          </a:prstGeom>
        </p:spPr>
      </p:pic>
    </p:spTree>
    <p:extLst>
      <p:ext uri="{BB962C8B-B14F-4D97-AF65-F5344CB8AC3E}">
        <p14:creationId xmlns:p14="http://schemas.microsoft.com/office/powerpoint/2010/main" val="397285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5" y="281175"/>
            <a:ext cx="4275740" cy="305410"/>
          </a:xfrm>
        </p:spPr>
        <p:txBody>
          <a:bodyPr>
            <a:normAutofit fontScale="90000"/>
          </a:bodyPr>
          <a:lstStyle/>
          <a:p>
            <a:r>
              <a:rPr lang="en-US" dirty="0"/>
              <a:t>Image Processing:-</a:t>
            </a:r>
          </a:p>
        </p:txBody>
      </p:sp>
      <p:pic>
        <p:nvPicPr>
          <p:cNvPr id="5" name="Picture 4" descr="Table&#10;&#10;Description automatically generated">
            <a:extLst>
              <a:ext uri="{FF2B5EF4-FFF2-40B4-BE49-F238E27FC236}">
                <a16:creationId xmlns:a16="http://schemas.microsoft.com/office/drawing/2014/main" id="{20643389-0742-FAFE-BD29-3DD764D10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556" y="891995"/>
            <a:ext cx="2903673" cy="3063907"/>
          </a:xfrm>
          <a:prstGeom prst="rect">
            <a:avLst/>
          </a:prstGeom>
        </p:spPr>
      </p:pic>
      <p:sp>
        <p:nvSpPr>
          <p:cNvPr id="6" name="TextBox 5">
            <a:extLst>
              <a:ext uri="{FF2B5EF4-FFF2-40B4-BE49-F238E27FC236}">
                <a16:creationId xmlns:a16="http://schemas.microsoft.com/office/drawing/2014/main" id="{77A4DA0B-A865-6C3E-32F7-EECA33A946C7}"/>
              </a:ext>
            </a:extLst>
          </p:cNvPr>
          <p:cNvSpPr txBox="1"/>
          <p:nvPr/>
        </p:nvSpPr>
        <p:spPr>
          <a:xfrm>
            <a:off x="6099050" y="1044700"/>
            <a:ext cx="2748690" cy="3693319"/>
          </a:xfrm>
          <a:prstGeom prst="rect">
            <a:avLst/>
          </a:prstGeom>
          <a:noFill/>
        </p:spPr>
        <p:txBody>
          <a:bodyPr wrap="square" rtlCol="0">
            <a:spAutoFit/>
          </a:bodyPr>
          <a:lstStyle/>
          <a:p>
            <a:r>
              <a:rPr lang="en-US" dirty="0"/>
              <a:t>Classs :-</a:t>
            </a:r>
          </a:p>
          <a:p>
            <a:r>
              <a:rPr lang="en-US" dirty="0"/>
              <a:t>P : Poisonous</a:t>
            </a:r>
          </a:p>
          <a:p>
            <a:r>
              <a:rPr lang="en-US" dirty="0"/>
              <a:t>E : Edible</a:t>
            </a:r>
          </a:p>
          <a:p>
            <a:endParaRPr lang="en-US" dirty="0"/>
          </a:p>
          <a:p>
            <a:r>
              <a:rPr lang="en-US" dirty="0"/>
              <a:t>Habitat. :- </a:t>
            </a:r>
          </a:p>
          <a:p>
            <a:r>
              <a:rPr lang="en-US" b="0" i="0" dirty="0">
                <a:effectLst/>
                <a:latin typeface="Arial" panose="020B0604020202020204" pitchFamily="34" charset="0"/>
              </a:rPr>
              <a:t>grasses=g,</a:t>
            </a:r>
          </a:p>
          <a:p>
            <a:r>
              <a:rPr lang="en-US" b="0" i="0" dirty="0">
                <a:effectLst/>
                <a:latin typeface="Arial" panose="020B0604020202020204" pitchFamily="34" charset="0"/>
              </a:rPr>
              <a:t>leaves=l,</a:t>
            </a:r>
          </a:p>
          <a:p>
            <a:r>
              <a:rPr lang="en-US" b="0" i="0" dirty="0">
                <a:effectLst/>
                <a:latin typeface="Arial" panose="020B0604020202020204" pitchFamily="34" charset="0"/>
              </a:rPr>
              <a:t>meadows=m,</a:t>
            </a:r>
          </a:p>
          <a:p>
            <a:r>
              <a:rPr lang="en-US" b="0" i="0" dirty="0">
                <a:effectLst/>
                <a:latin typeface="Arial" panose="020B0604020202020204" pitchFamily="34" charset="0"/>
              </a:rPr>
              <a:t>paths=p, </a:t>
            </a:r>
          </a:p>
          <a:p>
            <a:r>
              <a:rPr lang="en-US" b="0" i="0" dirty="0">
                <a:effectLst/>
                <a:latin typeface="Arial" panose="020B0604020202020204" pitchFamily="34" charset="0"/>
              </a:rPr>
              <a:t>urban=u,</a:t>
            </a:r>
          </a:p>
          <a:p>
            <a:r>
              <a:rPr lang="en-US" b="0" i="0" dirty="0">
                <a:effectLst/>
                <a:latin typeface="Arial" panose="020B0604020202020204" pitchFamily="34" charset="0"/>
              </a:rPr>
              <a:t>waste=w,</a:t>
            </a:r>
          </a:p>
          <a:p>
            <a:r>
              <a:rPr lang="en-US" b="0" i="0" dirty="0">
                <a:effectLst/>
                <a:latin typeface="Arial" panose="020B0604020202020204" pitchFamily="34" charset="0"/>
              </a:rPr>
              <a:t>woods=d</a:t>
            </a:r>
            <a:endParaRPr lang="en-US" dirty="0"/>
          </a:p>
          <a:p>
            <a:endParaRPr lang="en-US" dirty="0"/>
          </a:p>
        </p:txBody>
      </p:sp>
    </p:spTree>
    <p:extLst>
      <p:ext uri="{BB962C8B-B14F-4D97-AF65-F5344CB8AC3E}">
        <p14:creationId xmlns:p14="http://schemas.microsoft.com/office/powerpoint/2010/main" val="345579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4" y="281175"/>
            <a:ext cx="5039265" cy="305410"/>
          </a:xfrm>
        </p:spPr>
        <p:txBody>
          <a:bodyPr>
            <a:normAutofit fontScale="90000"/>
          </a:bodyPr>
          <a:lstStyle/>
          <a:p>
            <a:r>
              <a:rPr lang="en-US" dirty="0"/>
              <a:t>Mushroom Species Images</a:t>
            </a:r>
          </a:p>
        </p:txBody>
      </p:sp>
      <p:pic>
        <p:nvPicPr>
          <p:cNvPr id="35" name="Picture 34" descr="A picture containing indoor, vegetable, different, displayed&#10;&#10;Description automatically generated">
            <a:extLst>
              <a:ext uri="{FF2B5EF4-FFF2-40B4-BE49-F238E27FC236}">
                <a16:creationId xmlns:a16="http://schemas.microsoft.com/office/drawing/2014/main" id="{4CC627C7-DC2F-10D4-6E90-CBAD00630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976015" y="739289"/>
            <a:ext cx="1635861" cy="1226894"/>
          </a:xfrm>
          <a:prstGeom prst="rect">
            <a:avLst/>
          </a:prstGeom>
        </p:spPr>
      </p:pic>
      <p:pic>
        <p:nvPicPr>
          <p:cNvPr id="37" name="Picture 36" descr="A picture containing fungus, tree, outdoor, grass&#10;&#10;Description automatically generated">
            <a:extLst>
              <a:ext uri="{FF2B5EF4-FFF2-40B4-BE49-F238E27FC236}">
                <a16:creationId xmlns:a16="http://schemas.microsoft.com/office/drawing/2014/main" id="{797E0472-8290-CA1E-3CDB-AB39CE74E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475" y="739289"/>
            <a:ext cx="1635861" cy="1226896"/>
          </a:xfrm>
          <a:prstGeom prst="rect">
            <a:avLst/>
          </a:prstGeom>
        </p:spPr>
      </p:pic>
      <p:pic>
        <p:nvPicPr>
          <p:cNvPr id="39" name="Picture 38" descr="A picture containing fungus, grass, outdoor&#10;&#10;Description automatically generated">
            <a:extLst>
              <a:ext uri="{FF2B5EF4-FFF2-40B4-BE49-F238E27FC236}">
                <a16:creationId xmlns:a16="http://schemas.microsoft.com/office/drawing/2014/main" id="{CF8EAB9E-3B79-287A-0720-F5E7D1DFB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839" y="673582"/>
            <a:ext cx="1581456" cy="1304701"/>
          </a:xfrm>
          <a:prstGeom prst="rect">
            <a:avLst/>
          </a:prstGeom>
        </p:spPr>
      </p:pic>
      <p:pic>
        <p:nvPicPr>
          <p:cNvPr id="41" name="Picture 40" descr="A mushroom growing in the ground&#10;&#10;Description automatically generated with low confidence">
            <a:extLst>
              <a:ext uri="{FF2B5EF4-FFF2-40B4-BE49-F238E27FC236}">
                <a16:creationId xmlns:a16="http://schemas.microsoft.com/office/drawing/2014/main" id="{7BA0AE20-0004-2CB7-2294-C1E7596AB8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9790" y="684972"/>
            <a:ext cx="1624109" cy="1304701"/>
          </a:xfrm>
          <a:prstGeom prst="rect">
            <a:avLst/>
          </a:prstGeom>
        </p:spPr>
      </p:pic>
      <p:pic>
        <p:nvPicPr>
          <p:cNvPr id="43" name="Picture 42" descr="A picture containing fungus&#10;&#10;Description automatically generated">
            <a:extLst>
              <a:ext uri="{FF2B5EF4-FFF2-40B4-BE49-F238E27FC236}">
                <a16:creationId xmlns:a16="http://schemas.microsoft.com/office/drawing/2014/main" id="{5F0CD624-4003-2455-23D8-95C205F470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6015" y="2118888"/>
            <a:ext cx="1527050" cy="1240926"/>
          </a:xfrm>
          <a:prstGeom prst="rect">
            <a:avLst/>
          </a:prstGeom>
        </p:spPr>
      </p:pic>
      <p:pic>
        <p:nvPicPr>
          <p:cNvPr id="45" name="Picture 44" descr="A group of mushrooms growing in dirt&#10;&#10;Description automatically generated with medium confidence">
            <a:extLst>
              <a:ext uri="{FF2B5EF4-FFF2-40B4-BE49-F238E27FC236}">
                <a16:creationId xmlns:a16="http://schemas.microsoft.com/office/drawing/2014/main" id="{15599025-5812-3DC1-F2E1-77FD46BC48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5770" y="2065281"/>
            <a:ext cx="1859228" cy="1294534"/>
          </a:xfrm>
          <a:prstGeom prst="rect">
            <a:avLst/>
          </a:prstGeom>
        </p:spPr>
      </p:pic>
      <p:pic>
        <p:nvPicPr>
          <p:cNvPr id="47" name="Picture 46" descr="A group of mushrooms growing in grass&#10;&#10;Description automatically generated with medium confidence">
            <a:extLst>
              <a:ext uri="{FF2B5EF4-FFF2-40B4-BE49-F238E27FC236}">
                <a16:creationId xmlns:a16="http://schemas.microsoft.com/office/drawing/2014/main" id="{2B68EB95-807C-7243-778D-6CE7AF1B1F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0937" y="2092533"/>
            <a:ext cx="1877453" cy="1267281"/>
          </a:xfrm>
          <a:prstGeom prst="rect">
            <a:avLst/>
          </a:prstGeom>
        </p:spPr>
      </p:pic>
      <p:pic>
        <p:nvPicPr>
          <p:cNvPr id="49" name="Picture 48" descr="A picture containing fungus, outdoor, grass, meal&#10;&#10;Description automatically generated">
            <a:extLst>
              <a:ext uri="{FF2B5EF4-FFF2-40B4-BE49-F238E27FC236}">
                <a16:creationId xmlns:a16="http://schemas.microsoft.com/office/drawing/2014/main" id="{B8C457FA-9F4B-1849-E1C9-A084D6AFDB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26100" y="2152176"/>
            <a:ext cx="1388939" cy="1207638"/>
          </a:xfrm>
          <a:prstGeom prst="rect">
            <a:avLst/>
          </a:prstGeom>
        </p:spPr>
      </p:pic>
      <p:pic>
        <p:nvPicPr>
          <p:cNvPr id="51" name="Picture 50" descr="A skull&#10;&#10;Description automatically generated with low confidence">
            <a:extLst>
              <a:ext uri="{FF2B5EF4-FFF2-40B4-BE49-F238E27FC236}">
                <a16:creationId xmlns:a16="http://schemas.microsoft.com/office/drawing/2014/main" id="{B865411E-E6F4-82F2-4CD2-C6BBE1A94DD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93846" y="3512518"/>
            <a:ext cx="1776062" cy="1349808"/>
          </a:xfrm>
          <a:prstGeom prst="rect">
            <a:avLst/>
          </a:prstGeom>
        </p:spPr>
      </p:pic>
      <p:pic>
        <p:nvPicPr>
          <p:cNvPr id="53" name="Picture 52" descr="A picture containing fungus&#10;&#10;Description automatically generated">
            <a:extLst>
              <a:ext uri="{FF2B5EF4-FFF2-40B4-BE49-F238E27FC236}">
                <a16:creationId xmlns:a16="http://schemas.microsoft.com/office/drawing/2014/main" id="{35679B3D-F205-F8F7-037A-D5CCF12A1A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6471" y="3512518"/>
            <a:ext cx="1859228" cy="1324700"/>
          </a:xfrm>
          <a:prstGeom prst="rect">
            <a:avLst/>
          </a:prstGeom>
        </p:spPr>
      </p:pic>
      <p:pic>
        <p:nvPicPr>
          <p:cNvPr id="55" name="Picture 54" descr="A group of mushrooms&#10;&#10;Description automatically generated with low confidence">
            <a:extLst>
              <a:ext uri="{FF2B5EF4-FFF2-40B4-BE49-F238E27FC236}">
                <a16:creationId xmlns:a16="http://schemas.microsoft.com/office/drawing/2014/main" id="{9B3B701E-D9A2-9B10-0754-986AA6F97E2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45692" y="3557624"/>
            <a:ext cx="1667942" cy="1304701"/>
          </a:xfrm>
          <a:prstGeom prst="rect">
            <a:avLst/>
          </a:prstGeom>
        </p:spPr>
      </p:pic>
      <p:pic>
        <p:nvPicPr>
          <p:cNvPr id="57" name="Picture 56" descr="A group of mushrooms&#10;&#10;Description automatically generated with medium confidence">
            <a:extLst>
              <a:ext uri="{FF2B5EF4-FFF2-40B4-BE49-F238E27FC236}">
                <a16:creationId xmlns:a16="http://schemas.microsoft.com/office/drawing/2014/main" id="{3D730977-FCBA-EB80-29F5-F7FFA37B40F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64462" y="3579593"/>
            <a:ext cx="1712213" cy="1267281"/>
          </a:xfrm>
          <a:prstGeom prst="rect">
            <a:avLst/>
          </a:prstGeom>
        </p:spPr>
      </p:pic>
    </p:spTree>
    <p:extLst>
      <p:ext uri="{BB962C8B-B14F-4D97-AF65-F5344CB8AC3E}">
        <p14:creationId xmlns:p14="http://schemas.microsoft.com/office/powerpoint/2010/main" val="236296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6E7BCE-B6EE-13CB-332F-49E9549CCFA4}"/>
              </a:ext>
            </a:extLst>
          </p:cNvPr>
          <p:cNvSpPr txBox="1"/>
          <p:nvPr/>
        </p:nvSpPr>
        <p:spPr>
          <a:xfrm>
            <a:off x="3350360" y="2576252"/>
            <a:ext cx="2748690" cy="584775"/>
          </a:xfrm>
          <a:prstGeom prst="rect">
            <a:avLst/>
          </a:prstGeom>
          <a:noFill/>
        </p:spPr>
        <p:txBody>
          <a:bodyPr wrap="square" rtlCol="0">
            <a:spAutoFit/>
          </a:bodyPr>
          <a:lstStyle/>
          <a:p>
            <a:r>
              <a:rPr lang="en-US" sz="3200" dirty="0"/>
              <a:t>Thank You!!</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Mushroom Dataset</a:t>
            </a:r>
          </a:p>
        </p:txBody>
      </p:sp>
      <p:sp>
        <p:nvSpPr>
          <p:cNvPr id="3" name="Content Placeholder 2"/>
          <p:cNvSpPr>
            <a:spLocks noGrp="1"/>
          </p:cNvSpPr>
          <p:nvPr>
            <p:ph idx="1"/>
          </p:nvPr>
        </p:nvSpPr>
        <p:spPr/>
        <p:txBody>
          <a:bodyPr/>
          <a:lstStyle/>
          <a:p>
            <a:r>
              <a:rPr lang="en-US" dirty="0"/>
              <a:t>Problem Definition </a:t>
            </a:r>
          </a:p>
          <a:p>
            <a:r>
              <a:rPr lang="en-US" dirty="0"/>
              <a:t>Data Description</a:t>
            </a:r>
          </a:p>
          <a:p>
            <a:r>
              <a:rPr lang="en-US" dirty="0"/>
              <a:t>Different Plots</a:t>
            </a:r>
          </a:p>
          <a:p>
            <a:r>
              <a:rPr lang="en-US" dirty="0"/>
              <a:t>Image processing </a:t>
            </a:r>
          </a:p>
          <a:p>
            <a:r>
              <a:rPr lang="en-US" dirty="0"/>
              <a:t>Conclusion</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739290"/>
            <a:ext cx="6108200" cy="572644"/>
          </a:xfrm>
        </p:spPr>
        <p:txBody>
          <a:bodyPr>
            <a:normAutofit fontScale="90000"/>
          </a:bodyPr>
          <a:lstStyle/>
          <a:p>
            <a:r>
              <a:rPr lang="en-US" dirty="0"/>
              <a:t>Problem Definition</a:t>
            </a:r>
          </a:p>
        </p:txBody>
      </p:sp>
      <p:sp>
        <p:nvSpPr>
          <p:cNvPr id="5" name="Content Placeholder 4"/>
          <p:cNvSpPr>
            <a:spLocks noGrp="1"/>
          </p:cNvSpPr>
          <p:nvPr>
            <p:ph idx="1"/>
          </p:nvPr>
        </p:nvSpPr>
        <p:spPr>
          <a:xfrm>
            <a:off x="2274591" y="1617345"/>
            <a:ext cx="6108200" cy="2290574"/>
          </a:xfrm>
        </p:spPr>
        <p:txBody>
          <a:bodyPr>
            <a:normAutofit fontScale="92500" lnSpcReduction="20000"/>
          </a:bodyPr>
          <a:lstStyle/>
          <a:p>
            <a:pPr fontAlgn="base">
              <a:spcBef>
                <a:spcPts val="0"/>
              </a:spcBef>
              <a:spcAft>
                <a:spcPts val="800"/>
              </a:spcAft>
            </a:pPr>
            <a:endParaRPr lang="en-US" sz="1800" dirty="0">
              <a:solidFill>
                <a:srgbClr val="000000"/>
              </a:solidFill>
              <a:latin typeface="Arial" panose="020B0604020202020204" pitchFamily="34" charset="0"/>
            </a:endParaRPr>
          </a:p>
          <a:p>
            <a:pPr fontAlgn="base">
              <a:spcBef>
                <a:spcPts val="0"/>
              </a:spcBef>
              <a:spcAft>
                <a:spcPts val="800"/>
              </a:spcAft>
            </a:pPr>
            <a:r>
              <a:rPr lang="en-US" sz="1800" b="0" i="0" u="none" strike="noStrike" dirty="0">
                <a:solidFill>
                  <a:srgbClr val="000000"/>
                </a:solidFill>
                <a:effectLst/>
                <a:latin typeface="Arial" panose="020B0604020202020204" pitchFamily="34" charset="0"/>
              </a:rPr>
              <a:t>To do an in-depth analysis of the Mushroom data so we will be able to know how different features are related to each other and which are the most important features in order to classify which  Mushroom is Edible or Poisonous .</a:t>
            </a:r>
          </a:p>
          <a:p>
            <a:pPr fontAlgn="base">
              <a:spcBef>
                <a:spcPts val="0"/>
              </a:spcBef>
              <a:spcAft>
                <a:spcPts val="800"/>
              </a:spcAft>
            </a:pPr>
            <a:r>
              <a:rPr lang="en-US" sz="1800" b="0" i="0" u="none" strike="noStrike" dirty="0">
                <a:solidFill>
                  <a:srgbClr val="000000"/>
                </a:solidFill>
                <a:effectLst/>
                <a:latin typeface="Arial" panose="020B0604020202020204" pitchFamily="34" charset="0"/>
              </a:rPr>
              <a:t>To Join the unstructured data in form of  images  with the Mushroom data set and connect it to postgresSQL database.</a:t>
            </a:r>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262089"/>
            <a:ext cx="6108200" cy="572644"/>
          </a:xfrm>
        </p:spPr>
        <p:txBody>
          <a:bodyPr>
            <a:normAutofit fontScale="90000"/>
          </a:bodyPr>
          <a:lstStyle/>
          <a:p>
            <a:r>
              <a:rPr lang="en-US" dirty="0"/>
              <a:t>Data Description</a:t>
            </a:r>
          </a:p>
        </p:txBody>
      </p:sp>
      <p:sp>
        <p:nvSpPr>
          <p:cNvPr id="5" name="Content Placeholder 4"/>
          <p:cNvSpPr>
            <a:spLocks noGrp="1"/>
          </p:cNvSpPr>
          <p:nvPr>
            <p:ph idx="1"/>
          </p:nvPr>
        </p:nvSpPr>
        <p:spPr>
          <a:xfrm>
            <a:off x="2281425" y="1159230"/>
            <a:ext cx="6108200" cy="2023340"/>
          </a:xfrm>
        </p:spPr>
        <p:txBody>
          <a:bodyPr>
            <a:normAutofit fontScale="92500" lnSpcReduction="20000"/>
          </a:bodyPr>
          <a:lstStyle/>
          <a:p>
            <a:pPr rtl="0">
              <a:spcBef>
                <a:spcPts val="0"/>
              </a:spcBef>
              <a:spcAft>
                <a:spcPts val="800"/>
              </a:spcAft>
            </a:pPr>
            <a:r>
              <a:rPr lang="en-US" sz="1800" b="0" i="0" u="none" strike="noStrike" dirty="0">
                <a:solidFill>
                  <a:srgbClr val="000000"/>
                </a:solidFill>
                <a:effectLst/>
                <a:latin typeface="Arial" panose="020B0604020202020204" pitchFamily="34" charset="0"/>
              </a:rPr>
              <a:t>The dataset we are using is of Mushrooms. The Mushrooms dataset contains 8000 rows and 22 columns. Each species is defined in two categories which are Edible and poisonous .</a:t>
            </a:r>
            <a:endParaRPr lang="en-US" b="0" dirty="0">
              <a:effectLst/>
            </a:endParaRPr>
          </a:p>
          <a:p>
            <a:pPr rtl="0">
              <a:spcBef>
                <a:spcPts val="0"/>
              </a:spcBef>
              <a:spcAft>
                <a:spcPts val="800"/>
              </a:spcAft>
            </a:pPr>
            <a:r>
              <a:rPr lang="en-US" sz="1800" b="0" i="0" u="none" strike="noStrike" dirty="0">
                <a:solidFill>
                  <a:srgbClr val="000000"/>
                </a:solidFill>
                <a:effectLst/>
                <a:latin typeface="Arial" panose="020B0604020202020204" pitchFamily="34" charset="0"/>
              </a:rPr>
              <a:t>In Total there are 13 species of Mushrooms in our dataset.</a:t>
            </a:r>
            <a:endParaRPr lang="en-US" b="0" dirty="0">
              <a:effectLst/>
            </a:endParaRPr>
          </a:p>
          <a:p>
            <a:pPr rtl="0">
              <a:spcBef>
                <a:spcPts val="0"/>
              </a:spcBef>
              <a:spcAft>
                <a:spcPts val="800"/>
              </a:spcAft>
            </a:pPr>
            <a:r>
              <a:rPr lang="en-US" sz="1800" b="0" i="0" u="none" strike="noStrike" dirty="0">
                <a:solidFill>
                  <a:srgbClr val="000000"/>
                </a:solidFill>
                <a:effectLst/>
                <a:latin typeface="Arial" panose="020B0604020202020204" pitchFamily="34" charset="0"/>
              </a:rPr>
              <a:t>We are using images of  this 13 species in form of unstructured data</a:t>
            </a:r>
            <a:endParaRPr lang="en-US" b="0" dirty="0">
              <a:effectLst/>
            </a:endParaRPr>
          </a:p>
          <a:p>
            <a:pPr marL="0" indent="0">
              <a:buNone/>
            </a:pPr>
            <a:endParaRPr lang="en-US" dirty="0"/>
          </a:p>
        </p:txBody>
      </p:sp>
      <p:pic>
        <p:nvPicPr>
          <p:cNvPr id="3" name="Picture 2" descr="Graphical user interface, text, application&#10;&#10;Description automatically generated">
            <a:extLst>
              <a:ext uri="{FF2B5EF4-FFF2-40B4-BE49-F238E27FC236}">
                <a16:creationId xmlns:a16="http://schemas.microsoft.com/office/drawing/2014/main" id="{E173E24B-9368-DFF0-725A-BE006558F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115" y="3182570"/>
            <a:ext cx="4005533" cy="1861403"/>
          </a:xfrm>
          <a:prstGeom prst="rect">
            <a:avLst/>
          </a:prstGeom>
        </p:spPr>
      </p:pic>
    </p:spTree>
    <p:extLst>
      <p:ext uri="{BB962C8B-B14F-4D97-AF65-F5344CB8AC3E}">
        <p14:creationId xmlns:p14="http://schemas.microsoft.com/office/powerpoint/2010/main" val="42368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281175"/>
            <a:ext cx="3359510" cy="45719"/>
          </a:xfrm>
        </p:spPr>
        <p:txBody>
          <a:bodyPr>
            <a:normAutofit fontScale="90000"/>
          </a:bodyPr>
          <a:lstStyle/>
          <a:p>
            <a:r>
              <a:rPr lang="en-US" dirty="0"/>
              <a:t>Different Plots</a:t>
            </a:r>
          </a:p>
        </p:txBody>
      </p:sp>
      <p:pic>
        <p:nvPicPr>
          <p:cNvPr id="3" name="Picture 2" descr="A picture containing chart&#10;&#10;Description automatically generated">
            <a:extLst>
              <a:ext uri="{FF2B5EF4-FFF2-40B4-BE49-F238E27FC236}">
                <a16:creationId xmlns:a16="http://schemas.microsoft.com/office/drawing/2014/main" id="{627829D3-932A-865B-D739-897896EB1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400" y="908049"/>
            <a:ext cx="5747110" cy="4004635"/>
          </a:xfrm>
          <a:prstGeom prst="rect">
            <a:avLst/>
          </a:prstGeom>
        </p:spPr>
      </p:pic>
      <p:sp>
        <p:nvSpPr>
          <p:cNvPr id="6" name="TextBox 5">
            <a:extLst>
              <a:ext uri="{FF2B5EF4-FFF2-40B4-BE49-F238E27FC236}">
                <a16:creationId xmlns:a16="http://schemas.microsoft.com/office/drawing/2014/main" id="{2D894452-B699-DF9E-C351-1710D35D0750}"/>
              </a:ext>
            </a:extLst>
          </p:cNvPr>
          <p:cNvSpPr txBox="1"/>
          <p:nvPr/>
        </p:nvSpPr>
        <p:spPr>
          <a:xfrm>
            <a:off x="2739540" y="586585"/>
            <a:ext cx="2137870" cy="369332"/>
          </a:xfrm>
          <a:prstGeom prst="rect">
            <a:avLst/>
          </a:prstGeom>
          <a:noFill/>
        </p:spPr>
        <p:txBody>
          <a:bodyPr wrap="square" rtlCol="0">
            <a:spAutoFit/>
          </a:bodyPr>
          <a:lstStyle/>
          <a:p>
            <a:r>
              <a:rPr lang="en-US" dirty="0"/>
              <a:t>Count Plot :-</a:t>
            </a:r>
          </a:p>
        </p:txBody>
      </p:sp>
    </p:spTree>
    <p:extLst>
      <p:ext uri="{BB962C8B-B14F-4D97-AF65-F5344CB8AC3E}">
        <p14:creationId xmlns:p14="http://schemas.microsoft.com/office/powerpoint/2010/main" val="333553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 square&#10;&#10;Description automatically generated">
            <a:extLst>
              <a:ext uri="{FF2B5EF4-FFF2-40B4-BE49-F238E27FC236}">
                <a16:creationId xmlns:a16="http://schemas.microsoft.com/office/drawing/2014/main" id="{2CCAB40A-D584-A475-0F56-4544E56BA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130" y="1044700"/>
            <a:ext cx="5613455" cy="3880541"/>
          </a:xfrm>
          <a:prstGeom prst="rect">
            <a:avLst/>
          </a:prstGeom>
        </p:spPr>
      </p:pic>
      <p:sp>
        <p:nvSpPr>
          <p:cNvPr id="2" name="TextBox 1">
            <a:extLst>
              <a:ext uri="{FF2B5EF4-FFF2-40B4-BE49-F238E27FC236}">
                <a16:creationId xmlns:a16="http://schemas.microsoft.com/office/drawing/2014/main" id="{0EBA3BDA-07DC-1887-FF37-36E09CA93725}"/>
              </a:ext>
            </a:extLst>
          </p:cNvPr>
          <p:cNvSpPr txBox="1"/>
          <p:nvPr/>
        </p:nvSpPr>
        <p:spPr>
          <a:xfrm>
            <a:off x="3044950" y="739290"/>
            <a:ext cx="2443280" cy="369332"/>
          </a:xfrm>
          <a:prstGeom prst="rect">
            <a:avLst/>
          </a:prstGeom>
          <a:noFill/>
        </p:spPr>
        <p:txBody>
          <a:bodyPr wrap="square" rtlCol="0">
            <a:spAutoFit/>
          </a:bodyPr>
          <a:lstStyle/>
          <a:p>
            <a:r>
              <a:rPr lang="en-US" dirty="0"/>
              <a:t>Scatter Plot :-</a:t>
            </a:r>
          </a:p>
        </p:txBody>
      </p:sp>
    </p:spTree>
    <p:extLst>
      <p:ext uri="{BB962C8B-B14F-4D97-AF65-F5344CB8AC3E}">
        <p14:creationId xmlns:p14="http://schemas.microsoft.com/office/powerpoint/2010/main" val="161958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329645"/>
            <a:ext cx="2748690" cy="1832460"/>
          </a:xfrm>
        </p:spPr>
        <p:txBody>
          <a:bodyPr>
            <a:normAutofit/>
          </a:bodyPr>
          <a:lstStyle/>
          <a:p>
            <a:r>
              <a:rPr lang="en-US" sz="2000" dirty="0"/>
              <a:t>Count Plot  with</a:t>
            </a:r>
            <a:br>
              <a:rPr lang="en-US" sz="2000" dirty="0"/>
            </a:br>
            <a:r>
              <a:rPr lang="en-US" sz="2000" dirty="0"/>
              <a:t>respect to target </a:t>
            </a:r>
            <a:br>
              <a:rPr lang="en-US" sz="2000" dirty="0"/>
            </a:br>
            <a:r>
              <a:rPr lang="en-US" sz="2000" dirty="0"/>
              <a:t>feature :-</a:t>
            </a:r>
          </a:p>
        </p:txBody>
      </p:sp>
      <p:pic>
        <p:nvPicPr>
          <p:cNvPr id="3" name="Picture 2" descr="Chart, bar chart&#10;&#10;Description automatically generated">
            <a:extLst>
              <a:ext uri="{FF2B5EF4-FFF2-40B4-BE49-F238E27FC236}">
                <a16:creationId xmlns:a16="http://schemas.microsoft.com/office/drawing/2014/main" id="{467DC29B-2D41-83D9-C9E7-008E355F90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115" y="433880"/>
            <a:ext cx="3970330" cy="2827535"/>
          </a:xfrm>
          <a:prstGeom prst="rect">
            <a:avLst/>
          </a:prstGeom>
        </p:spPr>
      </p:pic>
      <p:pic>
        <p:nvPicPr>
          <p:cNvPr id="6" name="Picture 5" descr="Chart, bar chart&#10;&#10;Description automatically generated">
            <a:extLst>
              <a:ext uri="{FF2B5EF4-FFF2-40B4-BE49-F238E27FC236}">
                <a16:creationId xmlns:a16="http://schemas.microsoft.com/office/drawing/2014/main" id="{A867A925-D804-8747-6193-B84628560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195" y="2315964"/>
            <a:ext cx="3970331" cy="2827536"/>
          </a:xfrm>
          <a:prstGeom prst="rect">
            <a:avLst/>
          </a:prstGeom>
        </p:spPr>
      </p:pic>
    </p:spTree>
    <p:extLst>
      <p:ext uri="{BB962C8B-B14F-4D97-AF65-F5344CB8AC3E}">
        <p14:creationId xmlns:p14="http://schemas.microsoft.com/office/powerpoint/2010/main" val="169312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281175"/>
            <a:ext cx="6108200" cy="572644"/>
          </a:xfrm>
        </p:spPr>
        <p:txBody>
          <a:bodyPr>
            <a:normAutofit fontScale="90000"/>
          </a:bodyPr>
          <a:lstStyle/>
          <a:p>
            <a:r>
              <a:rPr lang="en-US" dirty="0"/>
              <a:t>Pairplot :-</a:t>
            </a:r>
          </a:p>
        </p:txBody>
      </p:sp>
      <p:pic>
        <p:nvPicPr>
          <p:cNvPr id="3" name="Picture 2" descr="A picture containing shoji, building, square&#10;&#10;Description automatically generated">
            <a:extLst>
              <a:ext uri="{FF2B5EF4-FFF2-40B4-BE49-F238E27FC236}">
                <a16:creationId xmlns:a16="http://schemas.microsoft.com/office/drawing/2014/main" id="{8CF75357-C1DD-715B-8F82-E93A8A0DD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425" y="853818"/>
            <a:ext cx="5650085" cy="4161211"/>
          </a:xfrm>
          <a:prstGeom prst="rect">
            <a:avLst/>
          </a:prstGeom>
        </p:spPr>
      </p:pic>
    </p:spTree>
    <p:extLst>
      <p:ext uri="{BB962C8B-B14F-4D97-AF65-F5344CB8AC3E}">
        <p14:creationId xmlns:p14="http://schemas.microsoft.com/office/powerpoint/2010/main" val="339448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5" y="281175"/>
            <a:ext cx="4275740" cy="305410"/>
          </a:xfrm>
        </p:spPr>
        <p:txBody>
          <a:bodyPr>
            <a:normAutofit fontScale="90000"/>
          </a:bodyPr>
          <a:lstStyle/>
          <a:p>
            <a:r>
              <a:rPr lang="en-US" dirty="0"/>
              <a:t>Heat Map :-</a:t>
            </a:r>
          </a:p>
        </p:txBody>
      </p:sp>
      <p:pic>
        <p:nvPicPr>
          <p:cNvPr id="5" name="Picture 4" descr="Graphical user interface&#10;&#10;Description automatically generated with low confidence">
            <a:extLst>
              <a:ext uri="{FF2B5EF4-FFF2-40B4-BE49-F238E27FC236}">
                <a16:creationId xmlns:a16="http://schemas.microsoft.com/office/drawing/2014/main" id="{7F45F649-6A60-4750-079B-C98770A55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407" y="586584"/>
            <a:ext cx="6173808" cy="4556915"/>
          </a:xfrm>
          <a:prstGeom prst="rect">
            <a:avLst/>
          </a:prstGeom>
        </p:spPr>
      </p:pic>
    </p:spTree>
    <p:extLst>
      <p:ext uri="{BB962C8B-B14F-4D97-AF65-F5344CB8AC3E}">
        <p14:creationId xmlns:p14="http://schemas.microsoft.com/office/powerpoint/2010/main" val="607823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Words>
  <Application>Microsoft Macintosh PowerPoint</Application>
  <PresentationFormat>On-screen Show (16:9)</PresentationFormat>
  <Paragraphs>40</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Exploratory Data Analysis of Mushroom Dataset</vt:lpstr>
      <vt:lpstr>Mushroom Dataset</vt:lpstr>
      <vt:lpstr>Problem Definition</vt:lpstr>
      <vt:lpstr>Data Description</vt:lpstr>
      <vt:lpstr>Different Plots</vt:lpstr>
      <vt:lpstr>PowerPoint Presentation</vt:lpstr>
      <vt:lpstr>Count Plot  with respect to target  feature :-</vt:lpstr>
      <vt:lpstr>Pairplot :-</vt:lpstr>
      <vt:lpstr>Heat Map :-</vt:lpstr>
      <vt:lpstr>Outliers :-</vt:lpstr>
      <vt:lpstr>Image Processing:-</vt:lpstr>
      <vt:lpstr>Mushroom Species 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2017-07-14T20:43:16Z</dcterms:created>
  <dcterms:modified xsi:type="dcterms:W3CDTF">2023-03-21T21:11:48Z</dcterms:modified>
</cp:coreProperties>
</file>