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256" r:id="rId3"/>
    <p:sldId id="257" r:id="rId4"/>
    <p:sldId id="297" r:id="rId5"/>
    <p:sldId id="258" r:id="rId6"/>
    <p:sldId id="259" r:id="rId7"/>
    <p:sldId id="260" r:id="rId8"/>
    <p:sldId id="355" r:id="rId9"/>
    <p:sldId id="401" r:id="rId10"/>
    <p:sldId id="322" r:id="rId11"/>
    <p:sldId id="350" r:id="rId12"/>
    <p:sldId id="354" r:id="rId13"/>
    <p:sldId id="323" r:id="rId14"/>
    <p:sldId id="352" r:id="rId15"/>
    <p:sldId id="351" r:id="rId16"/>
    <p:sldId id="262" r:id="rId17"/>
    <p:sldId id="265" r:id="rId18"/>
    <p:sldId id="299" r:id="rId19"/>
    <p:sldId id="324" r:id="rId20"/>
    <p:sldId id="325" r:id="rId21"/>
    <p:sldId id="380" r:id="rId22"/>
    <p:sldId id="381" r:id="rId23"/>
    <p:sldId id="267" r:id="rId24"/>
    <p:sldId id="337" r:id="rId25"/>
    <p:sldId id="382" r:id="rId26"/>
    <p:sldId id="383" r:id="rId27"/>
    <p:sldId id="268" r:id="rId28"/>
    <p:sldId id="342" r:id="rId29"/>
    <p:sldId id="346" r:id="rId30"/>
    <p:sldId id="343" r:id="rId31"/>
    <p:sldId id="402" r:id="rId32"/>
    <p:sldId id="347" r:id="rId33"/>
    <p:sldId id="384" r:id="rId34"/>
    <p:sldId id="385" r:id="rId35"/>
    <p:sldId id="270" r:id="rId36"/>
    <p:sldId id="344" r:id="rId37"/>
    <p:sldId id="348" r:id="rId38"/>
    <p:sldId id="345" r:id="rId39"/>
    <p:sldId id="349" r:id="rId40"/>
    <p:sldId id="386" r:id="rId41"/>
    <p:sldId id="387" r:id="rId42"/>
    <p:sldId id="283" r:id="rId4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kumimoji="1" lang="ja-JP" altLang="en-US"/>
          </a:p>
        </p:txBody>
      </p:sp>
      <p:sp>
        <p:nvSpPr>
          <p:cNvPr id="3" name="日付プレースホルダー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CDF1FFE2-7EEC-412C-802C-6711DEB0A98D}"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kumimoji="1" lang="ja-JP" altLang="en-US"/>
          </a:p>
        </p:txBody>
      </p:sp>
      <p:sp>
        <p:nvSpPr>
          <p:cNvPr id="5" name="スライド番号プレースホルダー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6B00E365-854E-4DD7-A3B8-9E56379337CA}"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B25F93F1-D337-477A-B98A-83DE47DDB92A}"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1F2EF2D7-A99A-4AC5-BC01-384F23EAC7C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838200" y="365125"/>
            <a:ext cx="10515600" cy="58118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 テキストの書式設定</a:t>
            </a:r>
            <a:endParaRPr kumimoji="1" lang="ja-JP" altLang="en-US" dirty="0" smtClean="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endParaRPr kumimoji="1" lang="ja-JP" altLang="en-US" dirty="0" smtClean="0"/>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endParaRPr kumimoji="1" lang="ja-JP" altLang="en-US" dirty="0" smtClean="0"/>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endParaRPr kumimoji="1" lang="ja-JP" altLang="en-US" dirty="0" smtClean="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ctrTitle"/>
          </p:nvPr>
        </p:nvSpPr>
        <p:spPr/>
        <p:txBody>
          <a:bodyPr/>
          <a:p>
            <a:r>
              <a:rPr lang="ja-JP" altLang="en-US"/>
              <a:t>ポートフォリオ要件定義</a:t>
            </a:r>
            <a:endParaRPr lang="ja-JP" altLang="en-US"/>
          </a:p>
        </p:txBody>
      </p:sp>
      <p:sp>
        <p:nvSpPr>
          <p:cNvPr id="3" name="サブタイトル 2"/>
          <p:cNvSpPr>
            <a:spLocks noGrp="1"/>
          </p:cNvSpPr>
          <p:nvPr>
            <p:ph type="subTitle" idx="1"/>
          </p:nvPr>
        </p:nvSpPr>
        <p:spPr/>
        <p:txBody>
          <a:bodyPr/>
          <a:p>
            <a:r>
              <a:rPr lang="ja-JP" altLang="en-US" sz="4400"/>
              <a:t>都留　甲</a:t>
            </a:r>
            <a:endParaRPr lang="ja-JP" altLang="en-US"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516255"/>
            <a:ext cx="10515600" cy="1115060"/>
          </a:xfrm>
        </p:spPr>
        <p:txBody>
          <a:bodyPr/>
          <a:p>
            <a:r>
              <a:rPr lang="ja-JP" altLang="en-US"/>
              <a:t>トップページ</a:t>
            </a:r>
            <a:endParaRPr lang="ja-JP" altLang="en-US"/>
          </a:p>
        </p:txBody>
      </p:sp>
      <p:sp>
        <p:nvSpPr>
          <p:cNvPr id="3" name="コンテンツプレースホルダ 2"/>
          <p:cNvSpPr>
            <a:spLocks noGrp="1"/>
          </p:cNvSpPr>
          <p:nvPr>
            <p:ph idx="1"/>
          </p:nvPr>
        </p:nvSpPr>
        <p:spPr>
          <a:xfrm>
            <a:off x="838200" y="1631315"/>
            <a:ext cx="10515600" cy="5166360"/>
          </a:xfrm>
        </p:spPr>
        <p:txBody>
          <a:bodyPr>
            <a:noAutofit/>
          </a:bodyPr>
          <a:p>
            <a:r>
              <a:rPr lang="ja-JP" altLang="en-US" sz="2800"/>
              <a:t>ヘッダーにユーザー名、ログアウトボタンを表示する</a:t>
            </a:r>
            <a:endParaRPr lang="ja-JP" altLang="en-US" sz="2800"/>
          </a:p>
          <a:p>
            <a:r>
              <a:rPr lang="ja-JP" altLang="en-US" sz="2800"/>
              <a:t>サイトを開いたときは記録の食事画面が表示されるようにしておく</a:t>
            </a:r>
            <a:endParaRPr lang="ja-JP" altLang="en-US" sz="2800"/>
          </a:p>
          <a:p>
            <a:r>
              <a:rPr lang="ja-JP" altLang="en-US" sz="2800"/>
              <a:t>エクセルのようにタブごとでどの情報を表示するかを選択できるようにする</a:t>
            </a:r>
            <a:endParaRPr lang="ja-JP" altLang="en-US" sz="2800"/>
          </a:p>
          <a:p>
            <a:r>
              <a:rPr lang="ja-JP" altLang="en-US" sz="2800"/>
              <a:t>検索フォーム</a:t>
            </a:r>
            <a:endParaRPr lang="ja-JP" altLang="en-US" sz="2800"/>
          </a:p>
          <a:p>
            <a:pPr marL="800100" lvl="1" indent="-342900">
              <a:buFont typeface="Wingdings" panose="05000000000000000000" charset="0"/>
              <a:buChar char="Ø"/>
            </a:pPr>
            <a:r>
              <a:rPr lang="ja-JP" altLang="en-US" sz="2800"/>
              <a:t>日付、もしくは検索ワード（テキストボックス）で検索できるようにする</a:t>
            </a:r>
            <a:endParaRPr lang="ja-JP" altLang="en-US" sz="2800"/>
          </a:p>
          <a:p>
            <a:pPr marL="800100" lvl="1" indent="-342900">
              <a:buFont typeface="Wingdings" panose="05000000000000000000" charset="0"/>
              <a:buChar char="Ø"/>
            </a:pPr>
            <a:r>
              <a:rPr lang="ja-JP" altLang="en-US" sz="2800"/>
              <a:t>チェックボックスでどの機能のデータを表示するかを絞り込めるようにする</a:t>
            </a:r>
            <a:endParaRPr lang="ja-JP" altLang="en-US" sz="2800"/>
          </a:p>
          <a:p>
            <a:r>
              <a:rPr lang="ja-JP" altLang="en-US" sz="2800"/>
              <a:t>新規作成・編集画面以外はどの機能に移動しても検索フォーム、ヘッダー、機能のメニューバー、タブごとの一覧は表示する</a:t>
            </a:r>
            <a:endParaRPr lang="ja-JP" altLang="en-US" sz="2800">
              <a:sym typeface="+mn-ea"/>
            </a:endParaRPr>
          </a:p>
          <a:p>
            <a:endParaRPr lang="ja-JP" altLang="en-US" sz="28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トップページ　続き</a:t>
            </a:r>
            <a:endParaRPr lang="ja-JP" altLang="en-US"/>
          </a:p>
        </p:txBody>
      </p:sp>
      <p:sp>
        <p:nvSpPr>
          <p:cNvPr id="3" name="コンテンツプレースホルダ 2"/>
          <p:cNvSpPr>
            <a:spLocks noGrp="1"/>
          </p:cNvSpPr>
          <p:nvPr>
            <p:ph idx="1"/>
          </p:nvPr>
        </p:nvSpPr>
        <p:spPr/>
        <p:txBody>
          <a:bodyPr/>
          <a:p>
            <a:pPr marL="457200" indent="-457200"/>
            <a:r>
              <a:rPr lang="ja-JP" altLang="en-US" sz="2800">
                <a:sym typeface="+mn-ea"/>
              </a:rPr>
              <a:t>期限日がログインしている当日の場合は左の計画のメニューバーに「！」と表示させる</a:t>
            </a:r>
            <a:endParaRPr lang="ja-JP" altLang="en-US" sz="2800">
              <a:sym typeface="+mn-ea"/>
            </a:endParaRPr>
          </a:p>
          <a:p>
            <a:pPr marL="914400" lvl="1" indent="-457200">
              <a:buFont typeface="Wingdings" panose="05000000000000000000" charset="0"/>
              <a:buChar char="Ø"/>
            </a:pPr>
            <a:r>
              <a:rPr lang="ja-JP" altLang="en-US" sz="2800">
                <a:sym typeface="+mn-ea"/>
              </a:rPr>
              <a:t>期限日が過ぎていた場合はそのまま表示させる予定です</a:t>
            </a:r>
            <a:endParaRPr lang="ja-JP" altLang="en-US"/>
          </a:p>
          <a:p>
            <a:pPr marL="457200" indent="-457200"/>
            <a:r>
              <a:rPr lang="ja-JP" altLang="en-US"/>
              <a:t>もし問題点が何も記入されていなかったら左のメニューバーの計画と評価はクリックできないようにしておきます</a:t>
            </a:r>
            <a:endParaRPr lang="ja-JP" altLang="en-US"/>
          </a:p>
          <a:p>
            <a:pPr marL="457200" indent="-457200"/>
            <a:r>
              <a:rPr lang="ja-JP" altLang="en-US"/>
              <a:t>（画像のレイアウトでは「！」マークがありますが本来は計画のデータがなければ表示されません）</a:t>
            </a:r>
            <a:endParaRPr lang="ja-JP" altLang="en-US"/>
          </a:p>
          <a:p>
            <a:pPr marL="457200" indent="-457200"/>
            <a:r>
              <a:rPr lang="ja-JP" altLang="en-US"/>
              <a:t>評価のデータが無い場合も評価はクリックできません</a:t>
            </a:r>
            <a:endParaRPr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109220"/>
            <a:ext cx="10515600" cy="1008380"/>
          </a:xfrm>
        </p:spPr>
        <p:txBody>
          <a:bodyPr/>
          <a:p>
            <a:r>
              <a:rPr lang="ja-JP" altLang="en-US"/>
              <a:t>新規作成→記入画面</a:t>
            </a:r>
            <a:endParaRPr lang="ja-JP" altLang="en-US"/>
          </a:p>
        </p:txBody>
      </p:sp>
      <p:pic>
        <p:nvPicPr>
          <p:cNvPr id="4" name="コンテンツプレースホルダ 3" descr="記録記入画面"/>
          <p:cNvPicPr>
            <a:picLocks noChangeAspect="1"/>
          </p:cNvPicPr>
          <p:nvPr>
            <p:ph idx="1"/>
          </p:nvPr>
        </p:nvPicPr>
        <p:blipFill>
          <a:blip r:embed="rId1"/>
          <a:stretch>
            <a:fillRect/>
          </a:stretch>
        </p:blipFill>
        <p:spPr>
          <a:xfrm>
            <a:off x="295275" y="996315"/>
            <a:ext cx="11058525" cy="53625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記録の新規作成画面</a:t>
            </a:r>
            <a:endParaRPr lang="ja-JP" altLang="en-US"/>
          </a:p>
        </p:txBody>
      </p:sp>
      <p:sp>
        <p:nvSpPr>
          <p:cNvPr id="3" name="コンテンツプレースホルダ 2"/>
          <p:cNvSpPr>
            <a:spLocks noGrp="1"/>
          </p:cNvSpPr>
          <p:nvPr>
            <p:ph idx="1"/>
          </p:nvPr>
        </p:nvSpPr>
        <p:spPr/>
        <p:txBody>
          <a:bodyPr>
            <a:normAutofit lnSpcReduction="10000"/>
          </a:bodyPr>
          <a:p>
            <a:pPr marL="0" indent="0">
              <a:buNone/>
            </a:pPr>
            <a:r>
              <a:rPr lang="ja-JP" altLang="en-US"/>
              <a:t>食事</a:t>
            </a:r>
            <a:endParaRPr lang="ja-JP" altLang="en-US"/>
          </a:p>
          <a:p>
            <a:pPr lvl="1"/>
            <a:r>
              <a:rPr lang="ja-JP" altLang="en-US" sz="2800"/>
              <a:t>セレクトボックスで朝食、昼食、夕食を選べるようにする</a:t>
            </a:r>
            <a:endParaRPr lang="ja-JP" altLang="en-US" sz="2800"/>
          </a:p>
          <a:p>
            <a:pPr lvl="1"/>
            <a:r>
              <a:rPr lang="ja-JP" altLang="en-US" sz="2800"/>
              <a:t>朝食を記入し終わって昼食・夕食も新しく記入するときは編集ボタンをクリックして追記でセレクトボックスから選んで記入する（今のところは）</a:t>
            </a:r>
            <a:endParaRPr lang="ja-JP" altLang="en-US" sz="2800"/>
          </a:p>
          <a:p>
            <a:pPr marL="0" indent="0">
              <a:buNone/>
            </a:pPr>
            <a:r>
              <a:rPr lang="ja-JP" altLang="en-US"/>
              <a:t>睡眠</a:t>
            </a:r>
            <a:endParaRPr lang="ja-JP" altLang="en-US"/>
          </a:p>
          <a:p>
            <a:pPr lvl="1"/>
            <a:r>
              <a:rPr lang="ja-JP" altLang="en-US" sz="2800"/>
              <a:t>就寝時間、起床</a:t>
            </a:r>
            <a:r>
              <a:rPr lang="ja-JP" altLang="en-US" sz="2800"/>
              <a:t>時間を記入できるようにする</a:t>
            </a:r>
            <a:endParaRPr lang="ja-JP" altLang="en-US" sz="2800"/>
          </a:p>
          <a:p>
            <a:pPr lvl="1"/>
            <a:r>
              <a:rPr lang="ja-JP" altLang="en-US" sz="2800"/>
              <a:t>余裕があれば合計睡眠時間も入れる</a:t>
            </a:r>
            <a:endParaRPr lang="ja-JP" altLang="en-US" sz="2800"/>
          </a:p>
          <a:p>
            <a:pPr marL="0" indent="0">
              <a:buNone/>
            </a:pPr>
            <a:r>
              <a:rPr lang="ja-JP" altLang="en-US"/>
              <a:t>活動</a:t>
            </a:r>
            <a:endParaRPr lang="ja-JP" altLang="en-US"/>
          </a:p>
          <a:p>
            <a:pPr lvl="1"/>
            <a:r>
              <a:rPr lang="ja-JP" altLang="en-US" sz="2800"/>
              <a:t>テキストボックスでその日の活動を自由に入力できるようにする</a:t>
            </a:r>
            <a:endParaRPr lang="ja-JP" altLang="en-US" sz="2800"/>
          </a:p>
          <a:p>
            <a:endParaRPr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normAutofit/>
          </a:bodyPr>
          <a:p>
            <a:r>
              <a:rPr lang="ja-JP" altLang="en-US"/>
              <a:t>食事、睡眠、活動それぞれのページ表示について</a:t>
            </a:r>
            <a:endParaRPr lang="ja-JP" altLang="en-US"/>
          </a:p>
        </p:txBody>
      </p:sp>
      <p:sp>
        <p:nvSpPr>
          <p:cNvPr id="3" name="コンテンツプレースホルダ 2"/>
          <p:cNvSpPr>
            <a:spLocks noGrp="1"/>
          </p:cNvSpPr>
          <p:nvPr>
            <p:ph idx="1"/>
          </p:nvPr>
        </p:nvSpPr>
        <p:spPr>
          <a:xfrm>
            <a:off x="384810" y="1825625"/>
            <a:ext cx="10968990" cy="4351655"/>
          </a:xfrm>
        </p:spPr>
        <p:txBody>
          <a:bodyPr>
            <a:normAutofit lnSpcReduction="10000"/>
          </a:bodyPr>
          <a:p>
            <a:pPr marL="457200" indent="-457200"/>
            <a:r>
              <a:rPr lang="ja-JP" altLang="en-US" sz="3200">
                <a:sym typeface="+mn-ea"/>
              </a:rPr>
              <a:t>全く何もデータが入っていない状態の時は「まだデータはありません」と表示する</a:t>
            </a:r>
            <a:endParaRPr lang="ja-JP" altLang="en-US" sz="3200">
              <a:sym typeface="+mn-ea"/>
            </a:endParaRPr>
          </a:p>
          <a:p>
            <a:pPr marL="457200" indent="-457200"/>
            <a:r>
              <a:rPr lang="ja-JP" altLang="en-US" sz="3200">
                <a:sym typeface="+mn-ea"/>
              </a:rPr>
              <a:t>新規作成のリンクを押したら記録の記入画面へ移動</a:t>
            </a:r>
            <a:endParaRPr lang="ja-JP" altLang="en-US" sz="3200">
              <a:sym typeface="+mn-ea"/>
            </a:endParaRPr>
          </a:p>
          <a:p>
            <a:pPr marL="457200" indent="-457200"/>
            <a:r>
              <a:rPr lang="ja-JP" altLang="en-US" sz="3200">
                <a:sym typeface="+mn-ea"/>
              </a:rPr>
              <a:t>記入されたデータを１０件分表示する</a:t>
            </a:r>
            <a:endParaRPr lang="ja-JP" altLang="en-US" sz="3200">
              <a:sym typeface="+mn-ea"/>
            </a:endParaRPr>
          </a:p>
          <a:p>
            <a:pPr marL="914400" lvl="1" indent="-457200">
              <a:buFont typeface="Wingdings" panose="05000000000000000000" charset="0"/>
              <a:buChar char="Ø"/>
            </a:pPr>
            <a:r>
              <a:rPr lang="ja-JP" altLang="en-US" sz="2740">
                <a:sym typeface="+mn-ea"/>
              </a:rPr>
              <a:t>←　１　→　と下に表示して</a:t>
            </a:r>
            <a:r>
              <a:rPr lang="en-US" altLang="ja-JP" sz="2740">
                <a:sym typeface="+mn-ea"/>
              </a:rPr>
              <a:t>10</a:t>
            </a:r>
            <a:r>
              <a:rPr lang="ja-JP" altLang="en-US" sz="2740">
                <a:sym typeface="+mn-ea"/>
              </a:rPr>
              <a:t>件を超えた場合は　←　２　→　に移動する　　</a:t>
            </a:r>
            <a:endParaRPr lang="ja-JP" altLang="en-US" sz="2740">
              <a:sym typeface="+mn-ea"/>
            </a:endParaRPr>
          </a:p>
          <a:p>
            <a:pPr marL="457200" indent="-457200"/>
            <a:r>
              <a:rPr lang="ja-JP" altLang="en-US" sz="3200">
                <a:sym typeface="+mn-ea"/>
              </a:rPr>
              <a:t>それぞれのデータを編集・削除できるボタンを一番右のテーブルに表示する（次の表の「気付いたこと」の隣に追加）</a:t>
            </a:r>
            <a:endParaRPr lang="ja-JP" altLang="en-US" sz="3200">
              <a:sym typeface="+mn-ea"/>
            </a:endParaRPr>
          </a:p>
          <a:p>
            <a:pPr marL="457200" indent="-457200"/>
            <a:endParaRPr lang="ja-JP" altLang="en-US" sz="3200">
              <a:solidFill>
                <a:schemeClr val="accent1"/>
              </a:solidFill>
              <a:sym typeface="+mn-ea"/>
            </a:endParaRPr>
          </a:p>
          <a:p>
            <a:endParaRPr lang="ja-JP" altLang="en-US" sz="3200">
              <a:solidFill>
                <a:schemeClr val="accent1"/>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81280"/>
            <a:ext cx="1462405" cy="887730"/>
          </a:xfrm>
        </p:spPr>
        <p:txBody>
          <a:bodyPr/>
          <a:p>
            <a:r>
              <a:rPr lang="ja-JP" altLang="en-US"/>
              <a:t>食事</a:t>
            </a:r>
            <a:endParaRPr lang="ja-JP" altLang="en-US"/>
          </a:p>
        </p:txBody>
      </p:sp>
      <p:graphicFrame>
        <p:nvGraphicFramePr>
          <p:cNvPr id="4" name="表 3"/>
          <p:cNvGraphicFramePr/>
          <p:nvPr/>
        </p:nvGraphicFramePr>
        <p:xfrm>
          <a:off x="925195" y="969010"/>
          <a:ext cx="10341610" cy="2516505"/>
        </p:xfrm>
        <a:graphic>
          <a:graphicData uri="http://schemas.openxmlformats.org/drawingml/2006/table">
            <a:tbl>
              <a:tblPr firstRow="1" bandRow="1">
                <a:tableStyleId>{5C22544A-7EE6-4342-B048-85BDC9FD1C3A}</a:tableStyleId>
              </a:tblPr>
              <a:tblGrid>
                <a:gridCol w="1429175"/>
                <a:gridCol w="1429175"/>
                <a:gridCol w="1429174"/>
                <a:gridCol w="1429175"/>
                <a:gridCol w="1595120"/>
                <a:gridCol w="3029585"/>
              </a:tblGrid>
              <a:tr h="413385">
                <a:tc>
                  <a:txBody>
                    <a:bodyPr/>
                    <a:p>
                      <a:pPr>
                        <a:buNone/>
                      </a:pPr>
                      <a:r>
                        <a:rPr lang="ja-JP" altLang="en-US"/>
                        <a:t>日付</a:t>
                      </a:r>
                      <a:endParaRPr lang="ja-JP" altLang="en-US"/>
                    </a:p>
                  </a:txBody>
                  <a:tcPr/>
                </a:tc>
                <a:tc>
                  <a:txBody>
                    <a:bodyPr/>
                    <a:p>
                      <a:pPr>
                        <a:buNone/>
                      </a:pPr>
                      <a:r>
                        <a:rPr lang="ja-JP" altLang="en-US"/>
                        <a:t>朝</a:t>
                      </a:r>
                      <a:endParaRPr lang="ja-JP" altLang="en-US"/>
                    </a:p>
                  </a:txBody>
                  <a:tcPr/>
                </a:tc>
                <a:tc>
                  <a:txBody>
                    <a:bodyPr/>
                    <a:p>
                      <a:pPr>
                        <a:buNone/>
                      </a:pPr>
                      <a:r>
                        <a:rPr lang="ja-JP" altLang="en-US"/>
                        <a:t>昼</a:t>
                      </a:r>
                      <a:endParaRPr lang="ja-JP" altLang="en-US"/>
                    </a:p>
                  </a:txBody>
                  <a:tcPr/>
                </a:tc>
                <a:tc>
                  <a:txBody>
                    <a:bodyPr/>
                    <a:p>
                      <a:pPr>
                        <a:buNone/>
                      </a:pPr>
                      <a:r>
                        <a:rPr lang="ja-JP" altLang="en-US"/>
                        <a:t>夕</a:t>
                      </a:r>
                      <a:endParaRPr lang="ja-JP" altLang="en-US"/>
                    </a:p>
                  </a:txBody>
                  <a:tcPr/>
                </a:tc>
                <a:tc>
                  <a:txBody>
                    <a:bodyPr/>
                    <a:p>
                      <a:pPr>
                        <a:buNone/>
                      </a:pPr>
                      <a:r>
                        <a:rPr lang="ja-JP" altLang="en-US"/>
                        <a:t>評価（１～１０）</a:t>
                      </a:r>
                      <a:endParaRPr lang="ja-JP" altLang="en-US"/>
                    </a:p>
                  </a:txBody>
                  <a:tcPr/>
                </a:tc>
                <a:tc>
                  <a:txBody>
                    <a:bodyPr/>
                    <a:p>
                      <a:pPr>
                        <a:buNone/>
                      </a:pPr>
                      <a:r>
                        <a:rPr lang="ja-JP" altLang="en-US"/>
                        <a:t>気付いたこと</a:t>
                      </a:r>
                      <a:endParaRPr lang="ja-JP" altLang="en-US"/>
                    </a:p>
                  </a:txBody>
                  <a:tcPr/>
                </a:tc>
              </a:tr>
              <a:tr h="371475">
                <a:tc>
                  <a:txBody>
                    <a:bodyPr/>
                    <a:p>
                      <a:pPr>
                        <a:buNone/>
                      </a:pPr>
                      <a:r>
                        <a:rPr lang="en-US" altLang="ja-JP"/>
                        <a:t>9/1</a:t>
                      </a:r>
                      <a:endParaRPr lang="en-US" altLang="ja-JP"/>
                    </a:p>
                  </a:txBody>
                  <a:tcPr/>
                </a:tc>
                <a:tc>
                  <a:txBody>
                    <a:bodyPr/>
                    <a:p>
                      <a:pPr>
                        <a:buNone/>
                      </a:pPr>
                      <a:r>
                        <a:rPr lang="ja-JP" altLang="en-US"/>
                        <a:t>バナナ</a:t>
                      </a:r>
                      <a:endParaRPr lang="ja-JP" altLang="en-US"/>
                    </a:p>
                    <a:p>
                      <a:pPr>
                        <a:buNone/>
                      </a:pPr>
                      <a:r>
                        <a:rPr lang="ja-JP" altLang="en-US"/>
                        <a:t>プロテイン</a:t>
                      </a:r>
                      <a:endParaRPr lang="ja-JP" altLang="en-US"/>
                    </a:p>
                  </a:txBody>
                  <a:tcPr/>
                </a:tc>
                <a:tc>
                  <a:txBody>
                    <a:bodyPr/>
                    <a:p>
                      <a:pPr>
                        <a:buNone/>
                      </a:pPr>
                      <a:r>
                        <a:rPr lang="ja-JP" altLang="en-US"/>
                        <a:t>唐揚げ弁当</a:t>
                      </a:r>
                      <a:endParaRPr lang="ja-JP" altLang="en-US"/>
                    </a:p>
                  </a:txBody>
                  <a:tcPr/>
                </a:tc>
                <a:tc>
                  <a:txBody>
                    <a:bodyPr/>
                    <a:p>
                      <a:pPr>
                        <a:buNone/>
                      </a:pPr>
                      <a:r>
                        <a:rPr lang="ja-JP" altLang="en-US"/>
                        <a:t>ピザ</a:t>
                      </a:r>
                      <a:endParaRPr lang="ja-JP" altLang="en-US"/>
                    </a:p>
                    <a:p>
                      <a:pPr>
                        <a:buNone/>
                      </a:pPr>
                      <a:r>
                        <a:rPr lang="ja-JP" altLang="en-US"/>
                        <a:t>生野菜サラダ</a:t>
                      </a:r>
                      <a:endParaRPr lang="ja-JP" altLang="en-US"/>
                    </a:p>
                    <a:p>
                      <a:pPr>
                        <a:buNone/>
                      </a:pPr>
                      <a:r>
                        <a:rPr lang="ja-JP" altLang="en-US"/>
                        <a:t>味噌汁</a:t>
                      </a:r>
                      <a:endParaRPr lang="ja-JP" altLang="en-US"/>
                    </a:p>
                  </a:txBody>
                  <a:tcPr/>
                </a:tc>
                <a:tc>
                  <a:txBody>
                    <a:bodyPr/>
                    <a:p>
                      <a:pPr>
                        <a:buNone/>
                      </a:pPr>
                      <a:r>
                        <a:rPr lang="en-US" altLang="ja-JP"/>
                        <a:t>6</a:t>
                      </a:r>
                      <a:endParaRPr lang="en-US" altLang="ja-JP"/>
                    </a:p>
                  </a:txBody>
                  <a:tcPr/>
                </a:tc>
                <a:tc>
                  <a:txBody>
                    <a:bodyPr/>
                    <a:p>
                      <a:pPr>
                        <a:buNone/>
                      </a:pPr>
                      <a:r>
                        <a:rPr lang="ja-JP" altLang="en-US"/>
                        <a:t>野菜が少ない</a:t>
                      </a:r>
                      <a:endParaRPr lang="ja-JP" altLang="en-US"/>
                    </a:p>
                  </a:txBody>
                  <a:tcPr/>
                </a:tc>
              </a:tr>
              <a:tr h="914400">
                <a:tc>
                  <a:txBody>
                    <a:bodyPr/>
                    <a:p>
                      <a:pPr>
                        <a:buNone/>
                      </a:pPr>
                      <a:r>
                        <a:rPr lang="en-US" altLang="ja-JP"/>
                        <a:t>9/2</a:t>
                      </a:r>
                      <a:endParaRPr lang="en-US" altLang="ja-JP"/>
                    </a:p>
                  </a:txBody>
                  <a:tcPr/>
                </a:tc>
                <a:tc>
                  <a:txBody>
                    <a:bodyPr/>
                    <a:p>
                      <a:pPr>
                        <a:buNone/>
                      </a:pPr>
                      <a:r>
                        <a:rPr lang="ja-JP" altLang="en-US"/>
                        <a:t>バナナ</a:t>
                      </a:r>
                      <a:endParaRPr lang="ja-JP" altLang="en-US"/>
                    </a:p>
                    <a:p>
                      <a:pPr>
                        <a:buNone/>
                      </a:pPr>
                      <a:r>
                        <a:rPr lang="ja-JP" altLang="en-US"/>
                        <a:t>プロテイン</a:t>
                      </a:r>
                      <a:endParaRPr lang="ja-JP" altLang="en-US"/>
                    </a:p>
                  </a:txBody>
                  <a:tcPr/>
                </a:tc>
                <a:tc>
                  <a:txBody>
                    <a:bodyPr/>
                    <a:p>
                      <a:pPr>
                        <a:buNone/>
                      </a:pPr>
                      <a:r>
                        <a:rPr lang="ja-JP" altLang="en-US"/>
                        <a:t>白身魚のムニエル</a:t>
                      </a:r>
                      <a:endParaRPr lang="ja-JP" altLang="en-US"/>
                    </a:p>
                  </a:txBody>
                  <a:tcPr/>
                </a:tc>
                <a:tc>
                  <a:txBody>
                    <a:bodyPr/>
                    <a:p>
                      <a:pPr>
                        <a:buNone/>
                      </a:pPr>
                      <a:r>
                        <a:rPr lang="ja-JP" altLang="en-US"/>
                        <a:t>明太子スパゲッティ</a:t>
                      </a:r>
                      <a:endParaRPr lang="ja-JP" altLang="en-US"/>
                    </a:p>
                    <a:p>
                      <a:pPr>
                        <a:buNone/>
                      </a:pPr>
                      <a:r>
                        <a:rPr lang="ja-JP" altLang="en-US"/>
                        <a:t>味噌汁</a:t>
                      </a:r>
                      <a:endParaRPr lang="ja-JP" altLang="en-US"/>
                    </a:p>
                  </a:txBody>
                  <a:tcPr/>
                </a:tc>
                <a:tc>
                  <a:txBody>
                    <a:bodyPr/>
                    <a:p>
                      <a:pPr>
                        <a:buNone/>
                      </a:pPr>
                      <a:r>
                        <a:rPr lang="en-US" altLang="ja-JP"/>
                        <a:t>6</a:t>
                      </a:r>
                      <a:endParaRPr lang="en-US" altLang="ja-JP"/>
                    </a:p>
                  </a:txBody>
                  <a:tcPr/>
                </a:tc>
                <a:tc>
                  <a:txBody>
                    <a:bodyPr/>
                    <a:p>
                      <a:pPr>
                        <a:buNone/>
                      </a:pPr>
                      <a:r>
                        <a:rPr lang="ja-JP" altLang="en-US"/>
                        <a:t>魚を久々に食べた</a:t>
                      </a:r>
                      <a:endParaRPr lang="ja-JP" altLang="en-US"/>
                    </a:p>
                  </a:txBody>
                  <a:tcPr/>
                </a:tc>
              </a:tr>
            </a:tbl>
          </a:graphicData>
        </a:graphic>
      </p:graphicFrame>
      <p:sp>
        <p:nvSpPr>
          <p:cNvPr id="5" name="タイトル 1"/>
          <p:cNvSpPr>
            <a:spLocks noGrp="1"/>
          </p:cNvSpPr>
          <p:nvPr/>
        </p:nvSpPr>
        <p:spPr>
          <a:xfrm>
            <a:off x="882015" y="3485515"/>
            <a:ext cx="1375410" cy="8134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睡眠</a:t>
            </a:r>
            <a:endParaRPr lang="ja-JP" altLang="en-US"/>
          </a:p>
        </p:txBody>
      </p:sp>
      <p:graphicFrame>
        <p:nvGraphicFramePr>
          <p:cNvPr id="6" name="コンテンツプレースホルダ 5"/>
          <p:cNvGraphicFramePr/>
          <p:nvPr>
            <p:ph idx="1"/>
          </p:nvPr>
        </p:nvGraphicFramePr>
        <p:xfrm>
          <a:off x="925195" y="4423410"/>
          <a:ext cx="10515600" cy="1598295"/>
        </p:xfrm>
        <a:graphic>
          <a:graphicData uri="http://schemas.openxmlformats.org/drawingml/2006/table">
            <a:tbl>
              <a:tblPr firstRow="1" bandRow="1">
                <a:tableStyleId>{5C22544A-7EE6-4342-B048-85BDC9FD1C3A}</a:tableStyleId>
              </a:tblPr>
              <a:tblGrid>
                <a:gridCol w="1024255"/>
                <a:gridCol w="1184275"/>
                <a:gridCol w="1169670"/>
                <a:gridCol w="1821815"/>
                <a:gridCol w="2026920"/>
                <a:gridCol w="3288665"/>
              </a:tblGrid>
              <a:tr h="577215">
                <a:tc>
                  <a:txBody>
                    <a:bodyPr/>
                    <a:p>
                      <a:pPr>
                        <a:buNone/>
                      </a:pPr>
                      <a:r>
                        <a:rPr lang="ja-JP" altLang="en-US"/>
                        <a:t>日付</a:t>
                      </a:r>
                      <a:endParaRPr lang="ja-JP" altLang="en-US"/>
                    </a:p>
                  </a:txBody>
                  <a:tcPr/>
                </a:tc>
                <a:tc>
                  <a:txBody>
                    <a:bodyPr/>
                    <a:p>
                      <a:pPr>
                        <a:buNone/>
                      </a:pPr>
                      <a:r>
                        <a:rPr lang="ja-JP" altLang="en-US"/>
                        <a:t>就寝時間</a:t>
                      </a:r>
                      <a:endParaRPr lang="ja-JP" altLang="en-US"/>
                    </a:p>
                  </a:txBody>
                  <a:tcPr/>
                </a:tc>
                <a:tc>
                  <a:txBody>
                    <a:bodyPr/>
                    <a:p>
                      <a:pPr>
                        <a:buNone/>
                      </a:pPr>
                      <a:r>
                        <a:rPr lang="ja-JP" altLang="en-US"/>
                        <a:t>起床時間</a:t>
                      </a:r>
                      <a:endParaRPr lang="ja-JP" altLang="en-US"/>
                    </a:p>
                  </a:txBody>
                  <a:tcPr/>
                </a:tc>
                <a:tc>
                  <a:txBody>
                    <a:bodyPr/>
                    <a:p>
                      <a:pPr>
                        <a:buNone/>
                      </a:pPr>
                      <a:r>
                        <a:rPr lang="ja-JP" altLang="en-US"/>
                        <a:t>合計睡眠時間</a:t>
                      </a:r>
                      <a:endParaRPr lang="ja-JP" altLang="en-US"/>
                    </a:p>
                  </a:txBody>
                  <a:tcPr/>
                </a:tc>
                <a:tc>
                  <a:txBody>
                    <a:bodyPr/>
                    <a:p>
                      <a:pPr>
                        <a:buNone/>
                      </a:pPr>
                      <a:r>
                        <a:rPr lang="ja-JP" altLang="en-US"/>
                        <a:t>熟眠感（１～１０）</a:t>
                      </a:r>
                      <a:endParaRPr lang="ja-JP" altLang="en-US"/>
                    </a:p>
                  </a:txBody>
                  <a:tcPr/>
                </a:tc>
                <a:tc>
                  <a:txBody>
                    <a:bodyPr/>
                    <a:p>
                      <a:pPr>
                        <a:buNone/>
                      </a:pPr>
                      <a:r>
                        <a:rPr lang="ja-JP" altLang="en-US" sz="1800">
                          <a:sym typeface="+mn-ea"/>
                        </a:rPr>
                        <a:t>気付いたこと</a:t>
                      </a:r>
                      <a:endParaRPr lang="ja-JP" altLang="en-US"/>
                    </a:p>
                  </a:txBody>
                  <a:tcPr/>
                </a:tc>
              </a:tr>
              <a:tr h="381000">
                <a:tc>
                  <a:txBody>
                    <a:bodyPr/>
                    <a:p>
                      <a:pPr>
                        <a:buNone/>
                      </a:pPr>
                      <a:r>
                        <a:rPr lang="en-US" altLang="ja-JP"/>
                        <a:t>9/1</a:t>
                      </a:r>
                      <a:endParaRPr lang="en-US" altLang="ja-JP"/>
                    </a:p>
                  </a:txBody>
                  <a:tcPr/>
                </a:tc>
                <a:tc>
                  <a:txBody>
                    <a:bodyPr/>
                    <a:p>
                      <a:pPr>
                        <a:buNone/>
                      </a:pPr>
                      <a:r>
                        <a:rPr lang="en-US" altLang="ja-JP"/>
                        <a:t>0:00</a:t>
                      </a:r>
                      <a:endParaRPr lang="en-US" altLang="ja-JP"/>
                    </a:p>
                  </a:txBody>
                  <a:tcPr/>
                </a:tc>
                <a:tc>
                  <a:txBody>
                    <a:bodyPr/>
                    <a:p>
                      <a:pPr>
                        <a:buNone/>
                      </a:pPr>
                      <a:r>
                        <a:rPr lang="en-US" altLang="ja-JP"/>
                        <a:t>7:30</a:t>
                      </a:r>
                      <a:endParaRPr lang="en-US" altLang="ja-JP"/>
                    </a:p>
                  </a:txBody>
                  <a:tcPr/>
                </a:tc>
                <a:tc>
                  <a:txBody>
                    <a:bodyPr/>
                    <a:p>
                      <a:pPr>
                        <a:buNone/>
                      </a:pPr>
                      <a:r>
                        <a:rPr lang="en-US" altLang="ja-JP"/>
                        <a:t>7</a:t>
                      </a:r>
                      <a:r>
                        <a:rPr lang="ja-JP" altLang="en-US"/>
                        <a:t>時間</a:t>
                      </a:r>
                      <a:r>
                        <a:rPr lang="en-US" altLang="ja-JP"/>
                        <a:t>30</a:t>
                      </a:r>
                      <a:r>
                        <a:rPr lang="ja-JP" altLang="en-US"/>
                        <a:t>分</a:t>
                      </a:r>
                      <a:endParaRPr lang="ja-JP" altLang="en-US"/>
                    </a:p>
                  </a:txBody>
                  <a:tcPr/>
                </a:tc>
                <a:tc>
                  <a:txBody>
                    <a:bodyPr/>
                    <a:p>
                      <a:pPr>
                        <a:buNone/>
                      </a:pPr>
                      <a:r>
                        <a:rPr lang="en-US" altLang="ja-JP"/>
                        <a:t>8</a:t>
                      </a:r>
                      <a:endParaRPr lang="en-US" altLang="ja-JP"/>
                    </a:p>
                  </a:txBody>
                  <a:tcPr/>
                </a:tc>
                <a:tc>
                  <a:txBody>
                    <a:bodyPr/>
                    <a:p>
                      <a:pPr>
                        <a:buNone/>
                      </a:pPr>
                      <a:r>
                        <a:rPr lang="ja-JP" altLang="en-US"/>
                        <a:t>入眠まで１時間は掛かった</a:t>
                      </a:r>
                      <a:endParaRPr lang="ja-JP" altLang="en-US"/>
                    </a:p>
                  </a:txBody>
                  <a:tcPr/>
                </a:tc>
              </a:tr>
              <a:tr h="365760">
                <a:tc>
                  <a:txBody>
                    <a:bodyPr/>
                    <a:p>
                      <a:pPr>
                        <a:buNone/>
                      </a:pPr>
                      <a:r>
                        <a:rPr lang="en-US" altLang="ja-JP"/>
                        <a:t>9/2</a:t>
                      </a:r>
                      <a:endParaRPr lang="en-US" altLang="ja-JP"/>
                    </a:p>
                  </a:txBody>
                  <a:tcPr/>
                </a:tc>
                <a:tc>
                  <a:txBody>
                    <a:bodyPr/>
                    <a:p>
                      <a:pPr>
                        <a:buNone/>
                      </a:pPr>
                      <a:r>
                        <a:rPr lang="en-US" altLang="ja-JP"/>
                        <a:t>1:00</a:t>
                      </a:r>
                      <a:endParaRPr lang="en-US" altLang="ja-JP"/>
                    </a:p>
                  </a:txBody>
                  <a:tcPr/>
                </a:tc>
                <a:tc>
                  <a:txBody>
                    <a:bodyPr/>
                    <a:p>
                      <a:pPr>
                        <a:buNone/>
                      </a:pPr>
                      <a:r>
                        <a:rPr lang="en-US" altLang="ja-JP"/>
                        <a:t>8:00</a:t>
                      </a:r>
                      <a:endParaRPr lang="en-US" altLang="ja-JP"/>
                    </a:p>
                  </a:txBody>
                  <a:tcPr/>
                </a:tc>
                <a:tc>
                  <a:txBody>
                    <a:bodyPr/>
                    <a:p>
                      <a:pPr>
                        <a:buNone/>
                      </a:pPr>
                      <a:r>
                        <a:rPr lang="ja-JP" altLang="en-US"/>
                        <a:t>７時間</a:t>
                      </a:r>
                      <a:endParaRPr lang="ja-JP" altLang="en-US"/>
                    </a:p>
                  </a:txBody>
                  <a:tcPr/>
                </a:tc>
                <a:tc>
                  <a:txBody>
                    <a:bodyPr/>
                    <a:p>
                      <a:pPr>
                        <a:buNone/>
                      </a:pPr>
                      <a:r>
                        <a:rPr lang="en-US" altLang="ja-JP"/>
                        <a:t>8</a:t>
                      </a:r>
                      <a:endParaRPr lang="en-US" altLang="ja-JP"/>
                    </a:p>
                  </a:txBody>
                  <a:tcPr/>
                </a:tc>
                <a:tc>
                  <a:txBody>
                    <a:bodyPr/>
                    <a:p>
                      <a:pPr>
                        <a:buNone/>
                      </a:pPr>
                      <a:r>
                        <a:rPr lang="ja-JP" altLang="en-US"/>
                        <a:t>朝起きた時に少し疲労感があった</a:t>
                      </a:r>
                      <a:endParaRPr lang="ja-JP" alt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139065"/>
            <a:ext cx="10515600" cy="887095"/>
          </a:xfrm>
        </p:spPr>
        <p:txBody>
          <a:bodyPr/>
          <a:p>
            <a:r>
              <a:rPr lang="ja-JP" altLang="en-US"/>
              <a:t>活動</a:t>
            </a:r>
            <a:endParaRPr lang="ja-JP" altLang="en-US"/>
          </a:p>
        </p:txBody>
      </p:sp>
      <p:graphicFrame>
        <p:nvGraphicFramePr>
          <p:cNvPr id="4" name="表 3"/>
          <p:cNvGraphicFramePr/>
          <p:nvPr/>
        </p:nvGraphicFramePr>
        <p:xfrm>
          <a:off x="838200" y="1225550"/>
          <a:ext cx="9650095" cy="2194560"/>
        </p:xfrm>
        <a:graphic>
          <a:graphicData uri="http://schemas.openxmlformats.org/drawingml/2006/table">
            <a:tbl>
              <a:tblPr firstRow="1" bandRow="1">
                <a:tableStyleId>{5C22544A-7EE6-4342-B048-85BDC9FD1C3A}</a:tableStyleId>
              </a:tblPr>
              <a:tblGrid>
                <a:gridCol w="598225"/>
                <a:gridCol w="3202415"/>
                <a:gridCol w="1993900"/>
                <a:gridCol w="3855555"/>
              </a:tblGrid>
              <a:tr h="426720">
                <a:tc>
                  <a:txBody>
                    <a:bodyPr/>
                    <a:p>
                      <a:pPr>
                        <a:buNone/>
                      </a:pPr>
                      <a:r>
                        <a:rPr lang="ja-JP" altLang="en-US"/>
                        <a:t>日付</a:t>
                      </a:r>
                      <a:endParaRPr lang="ja-JP" altLang="en-US"/>
                    </a:p>
                  </a:txBody>
                  <a:tcPr/>
                </a:tc>
                <a:tc>
                  <a:txBody>
                    <a:bodyPr/>
                    <a:p>
                      <a:pPr>
                        <a:buNone/>
                      </a:pPr>
                      <a:r>
                        <a:rPr lang="ja-JP" altLang="en-US"/>
                        <a:t>活動</a:t>
                      </a:r>
                      <a:endParaRPr lang="ja-JP" altLang="en-US"/>
                    </a:p>
                  </a:txBody>
                  <a:tcPr/>
                </a:tc>
                <a:tc>
                  <a:txBody>
                    <a:bodyPr/>
                    <a:p>
                      <a:pPr>
                        <a:buNone/>
                      </a:pPr>
                      <a:r>
                        <a:rPr lang="ja-JP" altLang="en-US"/>
                        <a:t>評価（１～１０）</a:t>
                      </a:r>
                      <a:endParaRPr lang="ja-JP" altLang="en-US"/>
                    </a:p>
                  </a:txBody>
                  <a:tcPr/>
                </a:tc>
                <a:tc>
                  <a:txBody>
                    <a:bodyPr/>
                    <a:p>
                      <a:pPr>
                        <a:buNone/>
                      </a:pPr>
                      <a:r>
                        <a:rPr lang="ja-JP" altLang="en-US"/>
                        <a:t>気付いたこと</a:t>
                      </a:r>
                      <a:endParaRPr lang="ja-JP" altLang="en-US"/>
                    </a:p>
                  </a:txBody>
                  <a:tcPr/>
                </a:tc>
              </a:tr>
              <a:tr h="381000">
                <a:tc>
                  <a:txBody>
                    <a:bodyPr/>
                    <a:p>
                      <a:pPr>
                        <a:buNone/>
                      </a:pPr>
                      <a:r>
                        <a:rPr lang="en-US" altLang="ja-JP"/>
                        <a:t>9/1</a:t>
                      </a:r>
                      <a:endParaRPr lang="en-US" altLang="ja-JP"/>
                    </a:p>
                  </a:txBody>
                  <a:tcPr/>
                </a:tc>
                <a:tc>
                  <a:txBody>
                    <a:bodyPr/>
                    <a:p>
                      <a:pPr>
                        <a:buNone/>
                      </a:pPr>
                      <a:r>
                        <a:rPr lang="ja-JP" altLang="en-US"/>
                        <a:t>筋トレ１時間</a:t>
                      </a:r>
                      <a:endParaRPr lang="ja-JP" altLang="en-US"/>
                    </a:p>
                    <a:p>
                      <a:pPr>
                        <a:buNone/>
                      </a:pPr>
                      <a:r>
                        <a:rPr lang="ja-JP" altLang="en-US"/>
                        <a:t>ウォーキング３０分</a:t>
                      </a:r>
                      <a:endParaRPr lang="ja-JP" altLang="en-US"/>
                    </a:p>
                  </a:txBody>
                  <a:tcPr/>
                </a:tc>
                <a:tc>
                  <a:txBody>
                    <a:bodyPr/>
                    <a:p>
                      <a:pPr>
                        <a:buNone/>
                      </a:pPr>
                      <a:r>
                        <a:rPr lang="en-US" altLang="ja-JP"/>
                        <a:t>9</a:t>
                      </a:r>
                      <a:endParaRPr lang="en-US" altLang="ja-JP"/>
                    </a:p>
                  </a:txBody>
                  <a:tcPr/>
                </a:tc>
                <a:tc>
                  <a:txBody>
                    <a:bodyPr/>
                    <a:p>
                      <a:pPr>
                        <a:buNone/>
                      </a:pPr>
                      <a:r>
                        <a:rPr lang="ja-JP" altLang="en-US"/>
                        <a:t>筋トレ後にウォーキングをしたら筋肉の張りがなくなった</a:t>
                      </a:r>
                      <a:endParaRPr lang="ja-JP" altLang="en-US"/>
                    </a:p>
                  </a:txBody>
                  <a:tcPr/>
                </a:tc>
              </a:tr>
              <a:tr h="914400">
                <a:tc>
                  <a:txBody>
                    <a:bodyPr/>
                    <a:p>
                      <a:pPr>
                        <a:buNone/>
                      </a:pPr>
                      <a:r>
                        <a:rPr lang="en-US" altLang="ja-JP"/>
                        <a:t>9/2</a:t>
                      </a:r>
                      <a:endParaRPr lang="en-US" altLang="ja-JP"/>
                    </a:p>
                  </a:txBody>
                  <a:tcPr/>
                </a:tc>
                <a:tc>
                  <a:txBody>
                    <a:bodyPr/>
                    <a:p>
                      <a:pPr>
                        <a:buNone/>
                      </a:pPr>
                      <a:r>
                        <a:rPr lang="ja-JP" altLang="en-US"/>
                        <a:t>買い物</a:t>
                      </a:r>
                      <a:endParaRPr lang="ja-JP" altLang="en-US"/>
                    </a:p>
                    <a:p>
                      <a:pPr>
                        <a:buNone/>
                      </a:pPr>
                      <a:r>
                        <a:rPr lang="ja-JP" altLang="en-US"/>
                        <a:t>掃除</a:t>
                      </a:r>
                      <a:endParaRPr lang="ja-JP" altLang="en-US"/>
                    </a:p>
                    <a:p>
                      <a:pPr>
                        <a:buNone/>
                      </a:pPr>
                      <a:r>
                        <a:rPr lang="ja-JP" altLang="en-US"/>
                        <a:t>部屋の整理</a:t>
                      </a:r>
                      <a:endParaRPr lang="ja-JP" altLang="en-US"/>
                    </a:p>
                  </a:txBody>
                  <a:tcPr/>
                </a:tc>
                <a:tc>
                  <a:txBody>
                    <a:bodyPr/>
                    <a:p>
                      <a:pPr>
                        <a:buNone/>
                      </a:pPr>
                      <a:r>
                        <a:rPr lang="en-US" altLang="ja-JP"/>
                        <a:t>7</a:t>
                      </a:r>
                      <a:endParaRPr lang="en-US" altLang="ja-JP"/>
                    </a:p>
                  </a:txBody>
                  <a:tcPr/>
                </a:tc>
                <a:tc>
                  <a:txBody>
                    <a:bodyPr/>
                    <a:p>
                      <a:pPr>
                        <a:buNone/>
                      </a:pPr>
                      <a:r>
                        <a:rPr lang="ja-JP" altLang="en-US"/>
                        <a:t>案外いい運動になる</a:t>
                      </a:r>
                      <a:endParaRPr lang="ja-JP" alt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solidFill>
                  <a:schemeClr val="tx1"/>
                </a:solidFill>
              </a:rPr>
              <a:t>健康管理</a:t>
            </a:r>
            <a:endParaRPr lang="ja-JP" altLang="en-US">
              <a:solidFill>
                <a:schemeClr val="tx1"/>
              </a:solidFill>
            </a:endParaRPr>
          </a:p>
        </p:txBody>
      </p:sp>
      <p:sp>
        <p:nvSpPr>
          <p:cNvPr id="3" name="コンテンツプレースホルダ 2"/>
          <p:cNvSpPr>
            <a:spLocks noGrp="1"/>
          </p:cNvSpPr>
          <p:nvPr>
            <p:ph idx="1"/>
          </p:nvPr>
        </p:nvSpPr>
        <p:spPr/>
        <p:txBody>
          <a:bodyPr/>
          <a:p>
            <a:pPr marL="0" indent="0">
              <a:buNone/>
            </a:pPr>
            <a:r>
              <a:rPr lang="ja-JP" altLang="en-US"/>
              <a:t>記入画面</a:t>
            </a:r>
            <a:endParaRPr lang="ja-JP" altLang="en-US"/>
          </a:p>
          <a:p>
            <a:r>
              <a:rPr lang="ja-JP" altLang="en-US"/>
              <a:t>体温、血圧（最高、最低）、脈拍、体重を記録</a:t>
            </a:r>
            <a:endParaRPr lang="ja-JP" altLang="en-US"/>
          </a:p>
          <a:p>
            <a:endParaRPr lang="ja-JP" altLang="en-US"/>
          </a:p>
          <a:p>
            <a:pPr marL="0" indent="0">
              <a:buNone/>
            </a:pPr>
            <a:r>
              <a:rPr lang="ja-JP" altLang="en-US"/>
              <a:t>表示画面</a:t>
            </a:r>
            <a:endParaRPr lang="ja-JP" altLang="en-US"/>
          </a:p>
          <a:p>
            <a:r>
              <a:rPr lang="ja-JP" altLang="en-US"/>
              <a:t>それぞれを日付ごとに表にして表示する</a:t>
            </a:r>
            <a:endParaRPr lang="ja-JP" altLang="en-US"/>
          </a:p>
          <a:p>
            <a:r>
              <a:rPr lang="ja-JP" altLang="en-US"/>
              <a:t>余裕があればそれぞれの項目をグラフで表示できるようにする</a:t>
            </a:r>
            <a:endParaRPr lang="ja-JP" altLang="en-US"/>
          </a:p>
          <a:p>
            <a:pPr marL="800100" lvl="1" indent="-342900">
              <a:buFont typeface="Wingdings" panose="05000000000000000000" charset="0"/>
              <a:buChar char="Ø"/>
            </a:pPr>
            <a:r>
              <a:rPr lang="ja-JP" altLang="en-US" sz="2800"/>
              <a:t>グラフはセレクトボックスで体温、血圧、脈拍、体重を選べるようにする</a:t>
            </a:r>
            <a:endParaRPr lang="ja-JP" alt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78105"/>
            <a:ext cx="10515600" cy="1069340"/>
          </a:xfrm>
        </p:spPr>
        <p:txBody>
          <a:bodyPr/>
          <a:p>
            <a:r>
              <a:rPr lang="ja-JP" altLang="en-US"/>
              <a:t>健康管理記入画面</a:t>
            </a:r>
            <a:endParaRPr lang="ja-JP" altLang="en-US"/>
          </a:p>
        </p:txBody>
      </p:sp>
      <p:pic>
        <p:nvPicPr>
          <p:cNvPr id="4" name="コンテンツプレースホルダ 3" descr="健康管理入力画面"/>
          <p:cNvPicPr>
            <a:picLocks noChangeAspect="1"/>
          </p:cNvPicPr>
          <p:nvPr>
            <p:ph idx="1"/>
          </p:nvPr>
        </p:nvPicPr>
        <p:blipFill>
          <a:blip r:embed="rId1"/>
          <a:stretch>
            <a:fillRect/>
          </a:stretch>
        </p:blipFill>
        <p:spPr>
          <a:xfrm>
            <a:off x="1336675" y="1160145"/>
            <a:ext cx="8489950" cy="51142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168275"/>
            <a:ext cx="10515600" cy="1084580"/>
          </a:xfrm>
        </p:spPr>
        <p:txBody>
          <a:bodyPr/>
          <a:p>
            <a:r>
              <a:rPr lang="ja-JP" altLang="en-US"/>
              <a:t>健康管理表示画面</a:t>
            </a:r>
            <a:endParaRPr lang="ja-JP" altLang="en-US"/>
          </a:p>
        </p:txBody>
      </p:sp>
      <p:pic>
        <p:nvPicPr>
          <p:cNvPr id="4" name="コンテンツプレースホルダ 3" descr="健康管理画面表示"/>
          <p:cNvPicPr>
            <a:picLocks noChangeAspect="1"/>
          </p:cNvPicPr>
          <p:nvPr>
            <p:ph idx="1"/>
          </p:nvPr>
        </p:nvPicPr>
        <p:blipFill>
          <a:blip r:embed="rId1"/>
          <a:stretch>
            <a:fillRect/>
          </a:stretch>
        </p:blipFill>
        <p:spPr>
          <a:xfrm>
            <a:off x="436880" y="1131570"/>
            <a:ext cx="11217910" cy="5302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システムを開発する目的</a:t>
            </a:r>
            <a:endParaRPr lang="ja-JP" altLang="en-US"/>
          </a:p>
        </p:txBody>
      </p:sp>
      <p:sp>
        <p:nvSpPr>
          <p:cNvPr id="3" name="コンテンツプレースホルダ 2"/>
          <p:cNvSpPr>
            <a:spLocks noGrp="1"/>
          </p:cNvSpPr>
          <p:nvPr>
            <p:ph idx="1"/>
          </p:nvPr>
        </p:nvSpPr>
        <p:spPr/>
        <p:txBody>
          <a:bodyPr/>
          <a:p>
            <a:pPr marL="457200" indent="-457200"/>
            <a:r>
              <a:rPr lang="ja-JP" altLang="en-US" sz="3600"/>
              <a:t>生活上の問題の発見・解決</a:t>
            </a:r>
            <a:endParaRPr lang="ja-JP" altLang="en-US" sz="3600"/>
          </a:p>
          <a:p>
            <a:pPr marL="457200" indent="-457200"/>
            <a:r>
              <a:rPr lang="ja-JP" altLang="en-US" sz="3600"/>
              <a:t>体調管理の記録から自分の生活上の問題点を発見し、問題解決のためのアプローチを行いやすくする</a:t>
            </a:r>
            <a:endParaRPr lang="ja-JP" altLang="en-US" sz="3600"/>
          </a:p>
          <a:p>
            <a:pPr marL="800100" lvl="1" indent="-342900">
              <a:buFont typeface="Wingdings" panose="05000000000000000000" charset="0"/>
              <a:buChar char="Ø"/>
            </a:pPr>
            <a:r>
              <a:rPr lang="ja-JP" altLang="en-US" sz="2800"/>
              <a:t>例：肩こりがひどい　→　食生活が乱れているから直そう、運動不足で筋力が落ちてるから筋トレしよう　等</a:t>
            </a:r>
            <a:endParaRPr lang="ja-JP" altLang="en-US" sz="2800"/>
          </a:p>
          <a:p>
            <a:pPr marL="457200" indent="-457200"/>
            <a:r>
              <a:rPr lang="ja-JP" altLang="en-US" sz="3600"/>
              <a:t>自分にどのような問題があるのか気付くことができる</a:t>
            </a:r>
            <a:endParaRPr lang="ja-JP" altLang="en-US"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記録ページの編集画面について</a:t>
            </a:r>
            <a:endParaRPr lang="ja-JP" altLang="en-US"/>
          </a:p>
        </p:txBody>
      </p:sp>
      <p:sp>
        <p:nvSpPr>
          <p:cNvPr id="3" name="コンテンツプレースホルダ 2"/>
          <p:cNvSpPr>
            <a:spLocks noGrp="1"/>
          </p:cNvSpPr>
          <p:nvPr>
            <p:ph idx="1"/>
          </p:nvPr>
        </p:nvSpPr>
        <p:spPr/>
        <p:txBody>
          <a:bodyPr/>
          <a:p>
            <a:r>
              <a:rPr lang="ja-JP" altLang="en-US" sz="3200"/>
              <a:t>食事・睡眠・活動</a:t>
            </a:r>
            <a:endParaRPr lang="ja-JP" altLang="en-US" sz="3200"/>
          </a:p>
          <a:p>
            <a:pPr marL="800100" lvl="1" indent="-342900">
              <a:buFont typeface="Wingdings" panose="05000000000000000000" charset="0"/>
              <a:buChar char="Ø"/>
            </a:pPr>
            <a:r>
              <a:rPr lang="ja-JP" altLang="en-US" sz="2800"/>
              <a:t>テーブル内のデータから抽出して情報をテキストボックスに表示</a:t>
            </a:r>
            <a:endParaRPr lang="ja-JP" altLang="en-US" sz="2800"/>
          </a:p>
          <a:p>
            <a:pPr marL="800100" lvl="1" indent="-342900">
              <a:buFont typeface="Wingdings" panose="05000000000000000000" charset="0"/>
              <a:buChar char="Ø"/>
            </a:pPr>
            <a:r>
              <a:rPr lang="ja-JP" altLang="en-US" sz="2800"/>
              <a:t>画面は新規作成の画面と同じ</a:t>
            </a:r>
            <a:endParaRPr lang="ja-JP" altLang="en-US" sz="2800"/>
          </a:p>
          <a:p>
            <a:r>
              <a:rPr lang="ja-JP" altLang="en-US" sz="3200"/>
              <a:t>健康管理</a:t>
            </a:r>
            <a:endParaRPr lang="ja-JP" altLang="en-US" sz="3200"/>
          </a:p>
          <a:p>
            <a:pPr marL="800100" lvl="1" indent="-342900">
              <a:buFont typeface="Wingdings" panose="05000000000000000000" charset="0"/>
              <a:buChar char="Ø"/>
            </a:pPr>
            <a:r>
              <a:rPr lang="ja-JP" altLang="en-US" sz="2800"/>
              <a:t>編集画面自体は新規作成画面と変わらないが日付（作成日）でいつの情報を編集するか選べるようにする</a:t>
            </a:r>
            <a:endParaRPr lang="ja-JP" altLang="en-US" sz="2800"/>
          </a:p>
          <a:p>
            <a:pPr marL="800100" lvl="1" indent="-342900">
              <a:buFont typeface="Wingdings" panose="05000000000000000000" charset="0"/>
              <a:buChar char="Ø"/>
            </a:pPr>
            <a:endParaRPr lang="ja-JP" altLang="en-US" sz="2800"/>
          </a:p>
          <a:p>
            <a:pPr>
              <a:buNone/>
            </a:pPr>
            <a:endParaRPr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記録ページの削除画面について</a:t>
            </a:r>
            <a:endParaRPr lang="ja-JP" altLang="en-US"/>
          </a:p>
        </p:txBody>
      </p:sp>
      <p:sp>
        <p:nvSpPr>
          <p:cNvPr id="3" name="コンテンツプレースホルダ 2"/>
          <p:cNvSpPr>
            <a:spLocks noGrp="1"/>
          </p:cNvSpPr>
          <p:nvPr>
            <p:ph idx="1"/>
          </p:nvPr>
        </p:nvSpPr>
        <p:spPr/>
        <p:txBody>
          <a:bodyPr/>
          <a:p>
            <a:r>
              <a:rPr lang="ja-JP" altLang="en-US" sz="3200">
                <a:sym typeface="+mn-ea"/>
              </a:rPr>
              <a:t>食事・睡眠・活動</a:t>
            </a:r>
            <a:endParaRPr lang="ja-JP" altLang="en-US" sz="3200"/>
          </a:p>
          <a:p>
            <a:pPr marL="800100" lvl="1" indent="-342900">
              <a:buFont typeface="Wingdings" panose="05000000000000000000" charset="0"/>
              <a:buChar char="Ø"/>
            </a:pPr>
            <a:r>
              <a:rPr lang="ja-JP" altLang="en-US" sz="2800">
                <a:sym typeface="+mn-ea"/>
              </a:rPr>
              <a:t>テーブル内のデータから抽出して情報を表示して「この項目を削除しますか？」と表示する</a:t>
            </a:r>
            <a:endParaRPr lang="ja-JP" altLang="en-US" sz="2800"/>
          </a:p>
          <a:p>
            <a:r>
              <a:rPr lang="ja-JP" altLang="en-US" sz="3200">
                <a:sym typeface="+mn-ea"/>
              </a:rPr>
              <a:t>健康管理では削除ボタンは作らない</a:t>
            </a:r>
            <a:endParaRPr lang="ja-JP" altLang="en-US" sz="3200">
              <a:sym typeface="+mn-ea"/>
            </a:endParaRPr>
          </a:p>
          <a:p>
            <a:endParaRPr lang="ja-JP" altLang="en-US" sz="3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139065"/>
            <a:ext cx="10515600" cy="963295"/>
          </a:xfrm>
        </p:spPr>
        <p:txBody>
          <a:bodyPr/>
          <a:p>
            <a:r>
              <a:rPr lang="ja-JP" altLang="en-US"/>
              <a:t>問題点</a:t>
            </a:r>
            <a:endParaRPr lang="ja-JP" altLang="en-US"/>
          </a:p>
        </p:txBody>
      </p:sp>
      <p:sp>
        <p:nvSpPr>
          <p:cNvPr id="3" name="コンテンツプレースホルダ 2"/>
          <p:cNvSpPr>
            <a:spLocks noGrp="1"/>
          </p:cNvSpPr>
          <p:nvPr>
            <p:ph idx="1"/>
          </p:nvPr>
        </p:nvSpPr>
        <p:spPr>
          <a:xfrm>
            <a:off x="838200" y="950595"/>
            <a:ext cx="10515600" cy="5226685"/>
          </a:xfrm>
        </p:spPr>
        <p:txBody>
          <a:bodyPr>
            <a:noAutofit/>
          </a:bodyPr>
          <a:p>
            <a:pPr marL="457200" indent="-457200"/>
            <a:r>
              <a:rPr lang="ja-JP" altLang="en-US" sz="3200">
                <a:sym typeface="+mn-ea"/>
              </a:rPr>
              <a:t>記録を見て自分が改善する必要があると気づいたことを記入していきます。</a:t>
            </a:r>
            <a:endParaRPr lang="ja-JP" altLang="en-US" sz="3200">
              <a:sym typeface="+mn-ea"/>
            </a:endParaRPr>
          </a:p>
          <a:p>
            <a:pPr marL="457200" indent="-457200"/>
            <a:r>
              <a:rPr lang="ja-JP" altLang="en-US" sz="3200">
                <a:sym typeface="+mn-ea"/>
              </a:rPr>
              <a:t>なぜその問題点を選んだか理由を記入。（なくても大丈夫です）</a:t>
            </a:r>
            <a:endParaRPr lang="ja-JP" altLang="en-US" sz="3200">
              <a:sym typeface="+mn-ea"/>
            </a:endParaRPr>
          </a:p>
          <a:p>
            <a:pPr marL="457200" indent="-457200"/>
            <a:r>
              <a:rPr lang="ja-JP" altLang="en-US" sz="3200"/>
              <a:t>挙がった問題点の優先順位を決定します。</a:t>
            </a:r>
            <a:endParaRPr lang="ja-JP" altLang="en-US" sz="3200"/>
          </a:p>
          <a:p>
            <a:pPr marL="0" lvl="0" indent="0">
              <a:buNone/>
            </a:pPr>
            <a:r>
              <a:rPr lang="ja-JP" altLang="en-US" sz="3590"/>
              <a:t>例：</a:t>
            </a:r>
            <a:endParaRPr lang="ja-JP" altLang="en-US" sz="3590"/>
          </a:p>
          <a:p>
            <a:pPr marL="971550" lvl="1" indent="-514350">
              <a:buFont typeface="+mj-lt"/>
              <a:buAutoNum type="arabicParenR"/>
            </a:pPr>
            <a:r>
              <a:rPr lang="ja-JP" altLang="en-US" sz="2800"/>
              <a:t>運動不足による体力低下</a:t>
            </a:r>
            <a:endParaRPr lang="ja-JP" altLang="en-US" sz="2800"/>
          </a:p>
          <a:p>
            <a:pPr marL="971550" lvl="1" indent="-514350">
              <a:buFont typeface="+mj-lt"/>
              <a:buAutoNum type="arabicParenR"/>
            </a:pPr>
            <a:r>
              <a:rPr lang="ja-JP" altLang="en-US" sz="2800"/>
              <a:t>夜更かしによる睡眠不足</a:t>
            </a:r>
            <a:endParaRPr lang="ja-JP" altLang="en-US" sz="2800"/>
          </a:p>
          <a:p>
            <a:pPr marL="971550" lvl="1" indent="-514350">
              <a:buFont typeface="+mj-lt"/>
              <a:buAutoNum type="arabicParenR"/>
            </a:pPr>
            <a:r>
              <a:rPr lang="ja-JP" altLang="en-US" sz="2800"/>
              <a:t>野菜不足による栄養バランスの偏り</a:t>
            </a:r>
            <a:endParaRPr lang="ja-JP" altLang="en-US" sz="2800"/>
          </a:p>
          <a:p>
            <a:pPr marL="0" indent="0" algn="l">
              <a:buNone/>
            </a:pPr>
            <a:r>
              <a:rPr lang="en-US" altLang="ja-JP"/>
              <a:t>※</a:t>
            </a:r>
            <a:r>
              <a:rPr lang="ja-JP" altLang="en-US"/>
              <a:t>問題点を記入してから計画を書きます。問題点は記録を見れば２～３つは挙がるので、まず問題点をすべて出した後に最優先で解決したい問題を整理するために行います。</a:t>
            </a:r>
            <a:endParaRPr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タイトル 7"/>
          <p:cNvSpPr>
            <a:spLocks noGrp="1"/>
          </p:cNvSpPr>
          <p:nvPr>
            <p:ph type="title"/>
          </p:nvPr>
        </p:nvSpPr>
        <p:spPr>
          <a:xfrm>
            <a:off x="838200" y="365125"/>
            <a:ext cx="3264535" cy="1325880"/>
          </a:xfrm>
        </p:spPr>
        <p:txBody>
          <a:bodyPr/>
          <a:p>
            <a:r>
              <a:rPr lang="ja-JP" altLang="en-US"/>
              <a:t>レイアウト</a:t>
            </a:r>
            <a:endParaRPr lang="ja-JP" altLang="en-US"/>
          </a:p>
        </p:txBody>
      </p:sp>
      <p:pic>
        <p:nvPicPr>
          <p:cNvPr id="4" name="コンテンツプレースホルダ 3" descr="問題点レイアウト１"/>
          <p:cNvPicPr>
            <a:picLocks noChangeAspect="1"/>
          </p:cNvPicPr>
          <p:nvPr>
            <p:ph sz="half" idx="1"/>
          </p:nvPr>
        </p:nvPicPr>
        <p:blipFill>
          <a:blip r:embed="rId1"/>
          <a:stretch>
            <a:fillRect/>
          </a:stretch>
        </p:blipFill>
        <p:spPr>
          <a:xfrm>
            <a:off x="4213225" y="73025"/>
            <a:ext cx="7977505" cy="4819015"/>
          </a:xfrm>
          <a:prstGeom prst="rect">
            <a:avLst/>
          </a:prstGeom>
        </p:spPr>
      </p:pic>
      <p:pic>
        <p:nvPicPr>
          <p:cNvPr id="7" name="コンテンツプレースホルダ 6" descr="問題点レイアウト２"/>
          <p:cNvPicPr>
            <a:picLocks noChangeAspect="1"/>
          </p:cNvPicPr>
          <p:nvPr>
            <p:ph sz="half" idx="2"/>
          </p:nvPr>
        </p:nvPicPr>
        <p:blipFill>
          <a:blip r:embed="rId2"/>
          <a:stretch>
            <a:fillRect/>
          </a:stretch>
        </p:blipFill>
        <p:spPr>
          <a:xfrm>
            <a:off x="4456430" y="4892040"/>
            <a:ext cx="7491730" cy="2044065"/>
          </a:xfrm>
          <a:prstGeom prst="rect">
            <a:avLst/>
          </a:prstGeom>
        </p:spPr>
      </p:pic>
      <p:sp>
        <p:nvSpPr>
          <p:cNvPr id="9" name="テキストボックス 8"/>
          <p:cNvSpPr txBox="1"/>
          <p:nvPr/>
        </p:nvSpPr>
        <p:spPr>
          <a:xfrm>
            <a:off x="815340" y="4102100"/>
            <a:ext cx="1805940" cy="368300"/>
          </a:xfrm>
          <a:prstGeom prst="rect">
            <a:avLst/>
          </a:prstGeom>
          <a:noFill/>
        </p:spPr>
        <p:txBody>
          <a:bodyPr wrap="square" rtlCol="0">
            <a:spAutoFit/>
          </a:bodyPr>
          <a:p>
            <a:endParaRPr lang="ja-JP" altLang="en-US"/>
          </a:p>
        </p:txBody>
      </p:sp>
      <p:sp>
        <p:nvSpPr>
          <p:cNvPr id="10" name="テキストボックス 9"/>
          <p:cNvSpPr txBox="1"/>
          <p:nvPr/>
        </p:nvSpPr>
        <p:spPr>
          <a:xfrm>
            <a:off x="483235" y="4011295"/>
            <a:ext cx="3322955" cy="2225040"/>
          </a:xfrm>
          <a:prstGeom prst="rect">
            <a:avLst/>
          </a:prstGeom>
          <a:noFill/>
        </p:spPr>
        <p:txBody>
          <a:bodyPr wrap="square" rtlCol="0">
            <a:spAutoFit/>
          </a:bodyPr>
          <a:p>
            <a:r>
              <a:rPr lang="ja-JP" altLang="en-US" sz="2800"/>
              <a:t>計画を作成ボタンを押したら</a:t>
            </a:r>
            <a:endParaRPr lang="ja-JP" altLang="en-US" sz="2800"/>
          </a:p>
          <a:p>
            <a:r>
              <a:rPr lang="ja-JP" altLang="en-US" sz="2800"/>
              <a:t>問題点に対する計画を作成する画面へ移動する</a:t>
            </a:r>
            <a:endParaRPr lang="ja-JP" alt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問題点の編集画面について</a:t>
            </a:r>
            <a:endParaRPr lang="ja-JP" altLang="en-US"/>
          </a:p>
        </p:txBody>
      </p:sp>
      <p:sp>
        <p:nvSpPr>
          <p:cNvPr id="3" name="コンテンツプレースホルダ 2"/>
          <p:cNvSpPr>
            <a:spLocks noGrp="1"/>
          </p:cNvSpPr>
          <p:nvPr>
            <p:ph sz="half" idx="1"/>
          </p:nvPr>
        </p:nvSpPr>
        <p:spPr>
          <a:xfrm>
            <a:off x="838200" y="1825625"/>
            <a:ext cx="10516235" cy="4351655"/>
          </a:xfrm>
        </p:spPr>
        <p:txBody>
          <a:bodyPr/>
          <a:p>
            <a:r>
              <a:rPr lang="ja-JP" altLang="en-US"/>
              <a:t>新規作成画面と同じ表示で編集ボタンを押された項目の内容をテキストボックスに表示する</a:t>
            </a:r>
            <a:endParaRPr lang="ja-JP" altLang="en-US"/>
          </a:p>
          <a:p>
            <a:r>
              <a:rPr lang="ja-JP" altLang="en-US"/>
              <a:t>もし計画・評価に選択した項目をもとに作ったデータがあれば計画・評価にある問題点の名前も変更する</a:t>
            </a:r>
            <a:endParaRPr lang="ja-JP" altLang="en-US"/>
          </a:p>
          <a:p>
            <a:pPr marL="914400" lvl="1" indent="-457200">
              <a:buFont typeface="Wingdings" panose="05000000000000000000" charset="0"/>
              <a:buChar char="Ø"/>
            </a:pPr>
            <a:r>
              <a:rPr lang="ja-JP" altLang="en-US" sz="2800"/>
              <a:t>「編集した内容は計画・評価に反映されます」と表示</a:t>
            </a:r>
            <a:endParaRPr lang="ja-JP" altLang="en-US" sz="2800"/>
          </a:p>
          <a:p>
            <a:pPr>
              <a:buFont typeface="Wingdings" panose="05000000000000000000" charset="0"/>
              <a:buChar char="Ø"/>
            </a:pPr>
            <a:endParaRPr lang="ja-JP" alt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sym typeface="+mn-ea"/>
              </a:rPr>
              <a:t>問題点の削除画面について</a:t>
            </a:r>
            <a:endParaRPr lang="ja-JP" altLang="en-US"/>
          </a:p>
        </p:txBody>
      </p:sp>
      <p:sp>
        <p:nvSpPr>
          <p:cNvPr id="3" name="コンテンツプレースホルダ 2"/>
          <p:cNvSpPr>
            <a:spLocks noGrp="1"/>
          </p:cNvSpPr>
          <p:nvPr>
            <p:ph sz="half" idx="1"/>
          </p:nvPr>
        </p:nvSpPr>
        <p:spPr>
          <a:xfrm>
            <a:off x="838200" y="1825625"/>
            <a:ext cx="10516235" cy="4351655"/>
          </a:xfrm>
        </p:spPr>
        <p:txBody>
          <a:bodyPr/>
          <a:p>
            <a:r>
              <a:rPr lang="ja-JP" altLang="en-US">
                <a:sym typeface="+mn-ea"/>
              </a:rPr>
              <a:t>削除ボタンを押された項目の内容だけを表示して「この項目を削除しますか？」と表示する</a:t>
            </a:r>
            <a:endParaRPr lang="ja-JP" altLang="en-US">
              <a:sym typeface="+mn-ea"/>
            </a:endParaRPr>
          </a:p>
          <a:p>
            <a:r>
              <a:rPr lang="ja-JP" altLang="en-US">
                <a:sym typeface="+mn-ea"/>
              </a:rPr>
              <a:t>その下に「もし計画・評価にデータがある場合は同時に削除されます」と表示する</a:t>
            </a:r>
            <a:endParaRPr lang="ja-JP" altLang="en-US">
              <a:sym typeface="+mn-ea"/>
            </a:endParaRPr>
          </a:p>
          <a:p>
            <a:endParaRPr lang="ja-JP" altLang="en-US">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153670"/>
            <a:ext cx="10515600" cy="857885"/>
          </a:xfrm>
        </p:spPr>
        <p:txBody>
          <a:bodyPr/>
          <a:p>
            <a:r>
              <a:rPr lang="ja-JP" altLang="en-US"/>
              <a:t>計画の機能について</a:t>
            </a:r>
            <a:endParaRPr lang="ja-JP" altLang="en-US"/>
          </a:p>
        </p:txBody>
      </p:sp>
      <p:sp>
        <p:nvSpPr>
          <p:cNvPr id="3" name="コンテンツプレースホルダ 2"/>
          <p:cNvSpPr>
            <a:spLocks noGrp="1"/>
          </p:cNvSpPr>
          <p:nvPr>
            <p:ph idx="1"/>
          </p:nvPr>
        </p:nvSpPr>
        <p:spPr>
          <a:xfrm>
            <a:off x="838200" y="1011555"/>
            <a:ext cx="10515600" cy="5165725"/>
          </a:xfrm>
        </p:spPr>
        <p:txBody>
          <a:bodyPr>
            <a:normAutofit lnSpcReduction="20000"/>
          </a:bodyPr>
          <a:p>
            <a:pPr marL="457200" indent="-457200"/>
            <a:r>
              <a:rPr lang="ja-JP" altLang="en-US">
                <a:sym typeface="+mn-ea"/>
              </a:rPr>
              <a:t>問題点のページにある「計画を作成」ボタンを押された時に作成画面へ移動します</a:t>
            </a:r>
            <a:endParaRPr lang="ja-JP" altLang="en-US">
              <a:sym typeface="+mn-ea"/>
            </a:endParaRPr>
          </a:p>
          <a:p>
            <a:pPr marL="914400" lvl="1" indent="-457200">
              <a:buFont typeface="Wingdings" panose="05000000000000000000" charset="0"/>
              <a:buChar char="Ø"/>
            </a:pPr>
            <a:r>
              <a:rPr lang="ja-JP" altLang="en-US" sz="2800">
                <a:sym typeface="+mn-ea"/>
              </a:rPr>
              <a:t>計画を作成しなければ計画をメニューバーからクリックできません</a:t>
            </a:r>
            <a:endParaRPr lang="ja-JP" altLang="en-US" sz="2800">
              <a:sym typeface="+mn-ea"/>
            </a:endParaRPr>
          </a:p>
          <a:p>
            <a:pPr marL="457200" indent="-457200"/>
            <a:endParaRPr lang="ja-JP" altLang="en-US" sz="2800"/>
          </a:p>
          <a:p>
            <a:pPr marL="457200" indent="-457200"/>
            <a:r>
              <a:rPr lang="ja-JP" altLang="en-US" sz="2800"/>
              <a:t>問題点に対して大まかな目標を立てる（大項目）</a:t>
            </a:r>
            <a:endParaRPr lang="ja-JP" altLang="en-US" sz="2800"/>
          </a:p>
          <a:p>
            <a:pPr marL="457200" lvl="1" indent="0">
              <a:buNone/>
            </a:pPr>
            <a:r>
              <a:rPr lang="ja-JP" altLang="en-US" sz="2800"/>
              <a:t>例：体力を上げる</a:t>
            </a:r>
            <a:endParaRPr lang="ja-JP" altLang="en-US" sz="2800"/>
          </a:p>
          <a:p>
            <a:pPr marL="0" indent="0">
              <a:buNone/>
            </a:pPr>
            <a:endParaRPr lang="ja-JP" altLang="en-US" sz="2800"/>
          </a:p>
          <a:p>
            <a:pPr marL="457200" indent="-457200"/>
            <a:r>
              <a:rPr lang="ja-JP" altLang="en-US" sz="2800"/>
              <a:t>次に目標を達成するためにどのようなプランが必要かを記入していく（大項目に対する小項目）</a:t>
            </a:r>
            <a:endParaRPr lang="ja-JP" altLang="en-US" sz="2800"/>
          </a:p>
          <a:p>
            <a:pPr marL="914400" lvl="1" indent="-457200">
              <a:buFont typeface="Wingdings" panose="05000000000000000000" charset="0"/>
              <a:buChar char="Ø"/>
            </a:pPr>
            <a:r>
              <a:rPr lang="ja-JP" altLang="en-US" sz="2800">
                <a:sym typeface="+mn-ea"/>
              </a:rPr>
              <a:t>プランク２０秒</a:t>
            </a:r>
            <a:endParaRPr lang="ja-JP" altLang="en-US" sz="2800"/>
          </a:p>
          <a:p>
            <a:pPr marL="914400" lvl="1" indent="-457200">
              <a:buFont typeface="Wingdings" panose="05000000000000000000" charset="0"/>
              <a:buChar char="Ø"/>
            </a:pPr>
            <a:r>
              <a:rPr lang="ja-JP" altLang="en-US" sz="2800">
                <a:sym typeface="+mn-ea"/>
              </a:rPr>
              <a:t>腕立て伏せ１０回</a:t>
            </a:r>
            <a:endParaRPr lang="ja-JP" altLang="en-US" sz="2800"/>
          </a:p>
          <a:p>
            <a:pPr marL="914400" lvl="1" indent="-457200">
              <a:buFont typeface="Wingdings" panose="05000000000000000000" charset="0"/>
              <a:buChar char="Ø"/>
            </a:pPr>
            <a:r>
              <a:rPr lang="ja-JP" altLang="en-US" sz="2800">
                <a:sym typeface="+mn-ea"/>
              </a:rPr>
              <a:t>ウォーキング３０分</a:t>
            </a:r>
            <a:endParaRPr lang="ja-JP" altLang="en-US" sz="2800">
              <a:sym typeface="+mn-ea"/>
            </a:endParaRPr>
          </a:p>
          <a:p>
            <a:pPr marL="914400" lvl="1" indent="-457200">
              <a:buFont typeface="Wingdings" panose="05000000000000000000" charset="0"/>
              <a:buChar char="Ø"/>
            </a:pPr>
            <a:endParaRPr lang="ja-JP" altLang="en-US" sz="2800">
              <a:solidFill>
                <a:schemeClr val="tx1"/>
              </a:solidFill>
            </a:endParaRPr>
          </a:p>
          <a:p>
            <a:pPr marL="571500" indent="-571500">
              <a:buNone/>
            </a:pPr>
            <a:endParaRPr lang="ja-JP" altLang="en-US" sz="280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113665" y="485775"/>
            <a:ext cx="2493645" cy="1325880"/>
          </a:xfrm>
        </p:spPr>
        <p:txBody>
          <a:bodyPr/>
          <a:p>
            <a:r>
              <a:rPr lang="ja-JP" altLang="en-US"/>
              <a:t>計画入力画面</a:t>
            </a:r>
            <a:endParaRPr lang="ja-JP" altLang="en-US"/>
          </a:p>
        </p:txBody>
      </p:sp>
      <p:pic>
        <p:nvPicPr>
          <p:cNvPr id="4" name="コンテンツプレースホルダ 3" descr="計画作成画面"/>
          <p:cNvPicPr>
            <a:picLocks noChangeAspect="1"/>
          </p:cNvPicPr>
          <p:nvPr>
            <p:ph idx="1"/>
          </p:nvPr>
        </p:nvPicPr>
        <p:blipFill>
          <a:blip r:embed="rId1"/>
          <a:stretch>
            <a:fillRect/>
          </a:stretch>
        </p:blipFill>
        <p:spPr>
          <a:xfrm>
            <a:off x="2607310" y="130175"/>
            <a:ext cx="9434195" cy="65970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計画入力画面</a:t>
            </a:r>
            <a:endParaRPr lang="ja-JP" altLang="en-US"/>
          </a:p>
        </p:txBody>
      </p:sp>
      <p:sp>
        <p:nvSpPr>
          <p:cNvPr id="3" name="コンテンツプレースホルダ 2"/>
          <p:cNvSpPr>
            <a:spLocks noGrp="1"/>
          </p:cNvSpPr>
          <p:nvPr>
            <p:ph idx="1"/>
          </p:nvPr>
        </p:nvSpPr>
        <p:spPr/>
        <p:txBody>
          <a:bodyPr>
            <a:normAutofit fontScale="90000" lnSpcReduction="20000"/>
          </a:bodyPr>
          <a:p>
            <a:r>
              <a:rPr lang="ja-JP" altLang="en-US" sz="3200"/>
              <a:t>問題点のページで「計画を作成する」ボタンを押された問題点と優先順位を一番上に表示</a:t>
            </a:r>
            <a:endParaRPr lang="ja-JP" altLang="en-US" sz="3200"/>
          </a:p>
          <a:p>
            <a:r>
              <a:rPr lang="ja-JP" altLang="en-US" sz="3200"/>
              <a:t>目標のテキストボックスに記入して追加ボタンを押すと目標が下に追加されてプランと期限日を記入できるページが表示される</a:t>
            </a:r>
            <a:endParaRPr lang="ja-JP" altLang="en-US" sz="3200"/>
          </a:p>
          <a:p>
            <a:r>
              <a:rPr lang="ja-JP" altLang="en-US" sz="3200"/>
              <a:t>プランの記入も目標と同様に記入していくたびに下に表示されていく</a:t>
            </a:r>
            <a:endParaRPr lang="ja-JP" altLang="en-US" sz="3200"/>
          </a:p>
          <a:p>
            <a:r>
              <a:rPr lang="ja-JP" altLang="en-US" sz="3200"/>
              <a:t>目標、プランそれぞれに削除ボタンをつける</a:t>
            </a:r>
            <a:endParaRPr lang="ja-JP" altLang="en-US" sz="3200"/>
          </a:p>
          <a:p>
            <a:r>
              <a:rPr lang="ja-JP" altLang="en-US" sz="3200"/>
              <a:t>ひとつの問題点につき目標は５個、プランは１０個まで登録できるようにする</a:t>
            </a:r>
            <a:endParaRPr lang="ja-JP" altLang="en-US" sz="3200"/>
          </a:p>
          <a:p>
            <a:pPr marL="800100" lvl="1" indent="-342900">
              <a:buFont typeface="Wingdings" panose="05000000000000000000" charset="0"/>
              <a:buChar char="Ø"/>
            </a:pPr>
            <a:r>
              <a:rPr lang="ja-JP" altLang="en-US" sz="3200"/>
              <a:t>その上限を超えたら目標・プランの追加ボタンをクリックできないようにする</a:t>
            </a:r>
            <a:endParaRPr lang="ja-JP" altLang="en-US" sz="3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185" y="1891030"/>
            <a:ext cx="1512570" cy="1325880"/>
          </a:xfrm>
        </p:spPr>
        <p:txBody>
          <a:bodyPr>
            <a:normAutofit fontScale="90000"/>
          </a:bodyPr>
          <a:p>
            <a:r>
              <a:rPr lang="ja-JP" altLang="en-US"/>
              <a:t>計画一覧表示画面</a:t>
            </a:r>
            <a:endParaRPr lang="ja-JP" altLang="en-US"/>
          </a:p>
        </p:txBody>
      </p:sp>
      <p:pic>
        <p:nvPicPr>
          <p:cNvPr id="4" name="コンテンツプレースホルダ 3" descr="計画一覧表示"/>
          <p:cNvPicPr>
            <a:picLocks noChangeAspect="1"/>
          </p:cNvPicPr>
          <p:nvPr>
            <p:ph idx="1"/>
          </p:nvPr>
        </p:nvPicPr>
        <p:blipFill>
          <a:blip r:embed="rId1"/>
          <a:stretch>
            <a:fillRect/>
          </a:stretch>
        </p:blipFill>
        <p:spPr>
          <a:xfrm>
            <a:off x="1173480" y="179070"/>
            <a:ext cx="10821035" cy="65004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なぜ作ろうと考えたか</a:t>
            </a:r>
            <a:endParaRPr lang="ja-JP" altLang="en-US"/>
          </a:p>
        </p:txBody>
      </p:sp>
      <p:sp>
        <p:nvSpPr>
          <p:cNvPr id="3" name="コンテンツプレースホルダ 2"/>
          <p:cNvSpPr>
            <a:spLocks noGrp="1"/>
          </p:cNvSpPr>
          <p:nvPr>
            <p:ph idx="1"/>
          </p:nvPr>
        </p:nvSpPr>
        <p:spPr/>
        <p:txBody>
          <a:bodyPr/>
          <a:p>
            <a:r>
              <a:rPr lang="ja-JP" altLang="en-US" sz="3200"/>
              <a:t>今年に入ってからずっと体調不良（肩こり、倦怠感、疲れやすい）に悩まされていたので原因を知りたかった</a:t>
            </a:r>
            <a:endParaRPr lang="ja-JP" altLang="en-US" sz="3200"/>
          </a:p>
          <a:p>
            <a:r>
              <a:rPr lang="ja-JP" altLang="en-US" sz="3200"/>
              <a:t>身体面が特に調子が悪いので身体面だけに焦点を当てたツールを作ろうと考えた</a:t>
            </a:r>
            <a:endParaRPr lang="ja-JP" altLang="en-US" sz="3200"/>
          </a:p>
          <a:p>
            <a:r>
              <a:rPr lang="ja-JP" altLang="en-US" sz="3200"/>
              <a:t>看護師の資格を持っているので学生レベルですがアセスメントの知識を活用したかった</a:t>
            </a:r>
            <a:endParaRPr lang="ja-JP" altLang="en-US"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計画一覧のボタンのレイアウト</a:t>
            </a:r>
            <a:endParaRPr lang="ja-JP" altLang="en-US"/>
          </a:p>
        </p:txBody>
      </p:sp>
      <p:pic>
        <p:nvPicPr>
          <p:cNvPr id="4" name="コンテンツプレースホルダ 3" descr="計画一覧追記"/>
          <p:cNvPicPr>
            <a:picLocks noChangeAspect="1"/>
          </p:cNvPicPr>
          <p:nvPr>
            <p:ph idx="1"/>
          </p:nvPr>
        </p:nvPicPr>
        <p:blipFill>
          <a:blip r:embed="rId1"/>
          <a:stretch>
            <a:fillRect/>
          </a:stretch>
        </p:blipFill>
        <p:spPr>
          <a:xfrm>
            <a:off x="1068705" y="1934845"/>
            <a:ext cx="10506710" cy="44500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計画一覧</a:t>
            </a:r>
            <a:endParaRPr lang="ja-JP" altLang="en-US"/>
          </a:p>
        </p:txBody>
      </p:sp>
      <p:sp>
        <p:nvSpPr>
          <p:cNvPr id="3" name="コンテンツプレースホルダ 2"/>
          <p:cNvSpPr>
            <a:spLocks noGrp="1"/>
          </p:cNvSpPr>
          <p:nvPr>
            <p:ph idx="1"/>
          </p:nvPr>
        </p:nvSpPr>
        <p:spPr/>
        <p:txBody>
          <a:bodyPr>
            <a:normAutofit lnSpcReduction="20000"/>
          </a:bodyPr>
          <a:p>
            <a:r>
              <a:rPr lang="ja-JP" altLang="en-US">
                <a:sym typeface="+mn-ea"/>
              </a:rPr>
              <a:t>期限を設定しておき、期限が来た時は期限日の項目を赤色で表示する</a:t>
            </a:r>
            <a:endParaRPr lang="ja-JP" altLang="en-US">
              <a:sym typeface="+mn-ea"/>
            </a:endParaRPr>
          </a:p>
          <a:p>
            <a:pPr marL="800100" lvl="1" indent="-342900">
              <a:buFont typeface="Wingdings" panose="05000000000000000000" charset="0"/>
              <a:buChar char="Ø"/>
            </a:pPr>
            <a:r>
              <a:rPr lang="ja-JP" altLang="en-US" sz="2800">
                <a:solidFill>
                  <a:srgbClr val="FF0000"/>
                </a:solidFill>
                <a:sym typeface="+mn-ea"/>
              </a:rPr>
              <a:t>目標、プラン、期限日</a:t>
            </a:r>
            <a:endParaRPr lang="ja-JP" altLang="en-US" sz="2800">
              <a:solidFill>
                <a:srgbClr val="FF0000"/>
              </a:solidFill>
              <a:sym typeface="+mn-ea"/>
            </a:endParaRPr>
          </a:p>
          <a:p>
            <a:r>
              <a:rPr lang="ja-JP" altLang="en-US">
                <a:sym typeface="+mn-ea"/>
              </a:rPr>
              <a:t>目標ごとに編集・評価する・削除ボタンを設置</a:t>
            </a:r>
            <a:endParaRPr lang="ja-JP" altLang="en-US">
              <a:sym typeface="+mn-ea"/>
            </a:endParaRPr>
          </a:p>
          <a:p>
            <a:r>
              <a:rPr lang="ja-JP" altLang="en-US"/>
              <a:t>評価するボタンを押したら評価記入画面へ移動する</a:t>
            </a:r>
            <a:endParaRPr lang="ja-JP" altLang="en-US"/>
          </a:p>
          <a:p>
            <a:r>
              <a:rPr lang="ja-JP" altLang="en-US" sz="2800">
                <a:sym typeface="+mn-ea"/>
              </a:rPr>
              <a:t>評価された項目がある場合は青色で表示する</a:t>
            </a:r>
            <a:endParaRPr lang="ja-JP" altLang="en-US" sz="2800"/>
          </a:p>
          <a:p>
            <a:pPr marL="914400" lvl="1" indent="-457200">
              <a:buFont typeface="Wingdings" panose="05000000000000000000" charset="0"/>
              <a:buChar char="Ø"/>
            </a:pPr>
            <a:r>
              <a:rPr lang="ja-JP" altLang="en-US" sz="2800">
                <a:solidFill>
                  <a:schemeClr val="accent1"/>
                </a:solidFill>
                <a:sym typeface="+mn-ea"/>
              </a:rPr>
              <a:t>目標、プラン、期限日</a:t>
            </a:r>
            <a:endParaRPr lang="ja-JP" altLang="en-US"/>
          </a:p>
          <a:p>
            <a:r>
              <a:rPr lang="ja-JP" altLang="en-US"/>
              <a:t>計画をクリックされたら「！」の表示を消す</a:t>
            </a:r>
            <a:endParaRPr lang="ja-JP"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計画の編集画面について</a:t>
            </a:r>
            <a:endParaRPr lang="ja-JP" altLang="en-US"/>
          </a:p>
        </p:txBody>
      </p:sp>
      <p:sp>
        <p:nvSpPr>
          <p:cNvPr id="3" name="コンテンツプレースホルダ 2"/>
          <p:cNvSpPr>
            <a:spLocks noGrp="1"/>
          </p:cNvSpPr>
          <p:nvPr>
            <p:ph sz="half" idx="1"/>
          </p:nvPr>
        </p:nvSpPr>
        <p:spPr>
          <a:xfrm>
            <a:off x="838200" y="1825625"/>
            <a:ext cx="10516235" cy="4351655"/>
          </a:xfrm>
        </p:spPr>
        <p:txBody>
          <a:bodyPr/>
          <a:p>
            <a:r>
              <a:rPr lang="ja-JP" altLang="en-US"/>
              <a:t>新規作成画面と同じ表示で編集ボタンを押された項目の内容をテキストボックスに表示する</a:t>
            </a:r>
            <a:endParaRPr lang="ja-JP" altLang="en-US"/>
          </a:p>
          <a:p>
            <a:r>
              <a:rPr lang="ja-JP" altLang="en-US" sz="2800">
                <a:sym typeface="+mn-ea"/>
              </a:rPr>
              <a:t>もし選択した項目に評価したデータがあれば評価にある目標・プランも変更する</a:t>
            </a:r>
            <a:endParaRPr lang="ja-JP" altLang="en-US" sz="2800"/>
          </a:p>
          <a:p>
            <a:pPr marL="914400" lvl="1" indent="-457200">
              <a:buFont typeface="Wingdings" panose="05000000000000000000" charset="0"/>
              <a:buChar char="Ø"/>
            </a:pPr>
            <a:r>
              <a:rPr lang="ja-JP" altLang="en-US" sz="2800">
                <a:sym typeface="+mn-ea"/>
              </a:rPr>
              <a:t>「もし評価にデータがある場合は編集した目標・プランは評価にも反映されます」と表示</a:t>
            </a:r>
            <a:endParaRPr lang="ja-JP"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計画の削除画面について</a:t>
            </a:r>
            <a:endParaRPr lang="ja-JP" altLang="en-US"/>
          </a:p>
        </p:txBody>
      </p:sp>
      <p:sp>
        <p:nvSpPr>
          <p:cNvPr id="3" name="コンテンツプレースホルダ 2"/>
          <p:cNvSpPr>
            <a:spLocks noGrp="1"/>
          </p:cNvSpPr>
          <p:nvPr>
            <p:ph sz="half" idx="1"/>
          </p:nvPr>
        </p:nvSpPr>
        <p:spPr>
          <a:xfrm>
            <a:off x="838200" y="1825625"/>
            <a:ext cx="10516235" cy="4351655"/>
          </a:xfrm>
        </p:spPr>
        <p:txBody>
          <a:bodyPr/>
          <a:p>
            <a:r>
              <a:rPr lang="ja-JP" altLang="en-US"/>
              <a:t>削除ボタンを押された項目の内容をテキストボックスに表示して「この項目を削除しますか？」と表示する</a:t>
            </a:r>
            <a:endParaRPr lang="ja-JP" altLang="en-US"/>
          </a:p>
          <a:p>
            <a:r>
              <a:rPr lang="ja-JP" altLang="en-US"/>
              <a:t>その下に「もし問題点・評価にデータがある場合は同時に削除されます」と表示する</a:t>
            </a:r>
            <a:endParaRPr lang="ja-JP" altLang="en-US"/>
          </a:p>
          <a:p>
            <a:endParaRPr lang="ja-JP"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183515"/>
            <a:ext cx="10515600" cy="993140"/>
          </a:xfrm>
        </p:spPr>
        <p:txBody>
          <a:bodyPr/>
          <a:p>
            <a:r>
              <a:rPr lang="ja-JP" altLang="en-US"/>
              <a:t>評価</a:t>
            </a:r>
            <a:endParaRPr lang="ja-JP" altLang="en-US"/>
          </a:p>
        </p:txBody>
      </p:sp>
      <p:sp>
        <p:nvSpPr>
          <p:cNvPr id="3" name="コンテンツプレースホルダ 2"/>
          <p:cNvSpPr>
            <a:spLocks noGrp="1"/>
          </p:cNvSpPr>
          <p:nvPr>
            <p:ph idx="1"/>
          </p:nvPr>
        </p:nvSpPr>
        <p:spPr>
          <a:xfrm>
            <a:off x="838200" y="1176655"/>
            <a:ext cx="10515600" cy="4925060"/>
          </a:xfrm>
        </p:spPr>
        <p:txBody>
          <a:bodyPr>
            <a:noAutofit/>
          </a:bodyPr>
          <a:p>
            <a:r>
              <a:rPr lang="ja-JP" altLang="en-US" sz="3200"/>
              <a:t>計画の機能にある「評価する」ボタンを押された時に評価の記入画面に移動する</a:t>
            </a:r>
            <a:endParaRPr lang="ja-JP" altLang="en-US" sz="3200"/>
          </a:p>
          <a:p>
            <a:pPr marL="914400" lvl="1" indent="-457200">
              <a:buFont typeface="Wingdings" panose="05000000000000000000" charset="0"/>
              <a:buChar char="Ø"/>
            </a:pPr>
            <a:r>
              <a:rPr lang="ja-JP" altLang="en-US" sz="2740"/>
              <a:t>計画と同様、評価のデータが作成されるまではメニューバーから評価をクリックできません</a:t>
            </a:r>
            <a:endParaRPr lang="ja-JP" altLang="en-US" sz="2740"/>
          </a:p>
          <a:p>
            <a:r>
              <a:rPr lang="ja-JP" altLang="en-US" sz="3200"/>
              <a:t>登録した問題点で行った改善計画を実施して効果があったかどうかを評価の欄に書く</a:t>
            </a:r>
            <a:endParaRPr lang="ja-JP" altLang="en-US" sz="3200"/>
          </a:p>
          <a:p>
            <a:r>
              <a:rPr lang="ja-JP" altLang="en-US" sz="3200">
                <a:solidFill>
                  <a:schemeClr val="tx1"/>
                </a:solidFill>
              </a:rPr>
              <a:t>目標の達成度を１０段階で評価していく</a:t>
            </a:r>
            <a:endParaRPr lang="ja-JP" altLang="en-US" sz="320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52070" y="295275"/>
            <a:ext cx="2433955" cy="1325880"/>
          </a:xfrm>
        </p:spPr>
        <p:txBody>
          <a:bodyPr/>
          <a:p>
            <a:r>
              <a:rPr lang="ja-JP" altLang="en-US"/>
              <a:t>評価記入画面</a:t>
            </a:r>
            <a:endParaRPr lang="ja-JP" altLang="en-US"/>
          </a:p>
        </p:txBody>
      </p:sp>
      <p:pic>
        <p:nvPicPr>
          <p:cNvPr id="4" name="コンテンツプレースホルダ 3" descr="評価記入画面"/>
          <p:cNvPicPr>
            <a:picLocks noChangeAspect="1"/>
          </p:cNvPicPr>
          <p:nvPr>
            <p:ph idx="1"/>
          </p:nvPr>
        </p:nvPicPr>
        <p:blipFill>
          <a:blip r:embed="rId1"/>
          <a:stretch>
            <a:fillRect/>
          </a:stretch>
        </p:blipFill>
        <p:spPr>
          <a:xfrm>
            <a:off x="2395855" y="33020"/>
            <a:ext cx="9412605" cy="6791325"/>
          </a:xfrm>
          <a:prstGeom prst="rect">
            <a:avLst/>
          </a:prstGeom>
        </p:spPr>
      </p:pic>
      <p:sp>
        <p:nvSpPr>
          <p:cNvPr id="3" name="四角形 2"/>
          <p:cNvSpPr/>
          <p:nvPr/>
        </p:nvSpPr>
        <p:spPr>
          <a:xfrm>
            <a:off x="3339465" y="1193165"/>
            <a:ext cx="4758690" cy="5137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ja-JP" altLang="en-US" sz="2800"/>
              <a:t>評価作成</a:t>
            </a:r>
            <a:endParaRPr lang="ja-JP" altLang="en-US" sz="2800"/>
          </a:p>
        </p:txBody>
      </p:sp>
      <p:sp>
        <p:nvSpPr>
          <p:cNvPr id="8" name="四角形 7"/>
          <p:cNvSpPr/>
          <p:nvPr/>
        </p:nvSpPr>
        <p:spPr>
          <a:xfrm>
            <a:off x="3458845" y="4214495"/>
            <a:ext cx="982345" cy="4984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評価記入画面</a:t>
            </a:r>
            <a:endParaRPr lang="ja-JP" altLang="en-US"/>
          </a:p>
        </p:txBody>
      </p:sp>
      <p:sp>
        <p:nvSpPr>
          <p:cNvPr id="3" name="コンテンツプレースホルダ 2"/>
          <p:cNvSpPr>
            <a:spLocks noGrp="1"/>
          </p:cNvSpPr>
          <p:nvPr>
            <p:ph idx="1"/>
          </p:nvPr>
        </p:nvSpPr>
        <p:spPr/>
        <p:txBody>
          <a:bodyPr/>
          <a:p>
            <a:r>
              <a:rPr lang="ja-JP" altLang="en-US"/>
              <a:t>プラン、目標の順番で評価していく</a:t>
            </a:r>
            <a:endParaRPr lang="ja-JP" altLang="en-US"/>
          </a:p>
          <a:p>
            <a:pPr marL="800100" lvl="1" indent="-342900">
              <a:buFont typeface="Wingdings" panose="05000000000000000000" charset="0"/>
              <a:buChar char="Ø"/>
            </a:pPr>
            <a:r>
              <a:rPr lang="ja-JP" altLang="en-US" sz="2800"/>
              <a:t>目標の評価は総合評価という扱いにする</a:t>
            </a:r>
            <a:endParaRPr lang="ja-JP" altLang="en-US" sz="2800"/>
          </a:p>
          <a:p>
            <a:r>
              <a:rPr lang="ja-JP" altLang="en-US"/>
              <a:t>達成度をセレクトボックスで記入できるようにしておき、１～１０までの数字の中から選択する</a:t>
            </a:r>
            <a:endParaRPr lang="ja-JP" altLang="en-US"/>
          </a:p>
          <a:p>
            <a:r>
              <a:rPr lang="ja-JP" altLang="en-US"/>
              <a:t>最後に評価をテキストボックスで記述できるようにする</a:t>
            </a:r>
            <a:endParaRPr lang="ja-JP"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67945" y="1664335"/>
            <a:ext cx="1299845" cy="1325880"/>
          </a:xfrm>
        </p:spPr>
        <p:txBody>
          <a:bodyPr>
            <a:normAutofit fontScale="90000"/>
          </a:bodyPr>
          <a:p>
            <a:r>
              <a:rPr lang="ja-JP" altLang="en-US"/>
              <a:t>評価一覧画面</a:t>
            </a:r>
            <a:endParaRPr lang="ja-JP" altLang="en-US"/>
          </a:p>
        </p:txBody>
      </p:sp>
      <p:pic>
        <p:nvPicPr>
          <p:cNvPr id="4" name="コンテンツプレースホルダ 3" descr="評価表示画面"/>
          <p:cNvPicPr>
            <a:picLocks noChangeAspect="1"/>
          </p:cNvPicPr>
          <p:nvPr>
            <p:ph idx="1"/>
          </p:nvPr>
        </p:nvPicPr>
        <p:blipFill>
          <a:blip r:embed="rId1"/>
          <a:stretch>
            <a:fillRect/>
          </a:stretch>
        </p:blipFill>
        <p:spPr>
          <a:xfrm>
            <a:off x="1367790" y="56515"/>
            <a:ext cx="10633710" cy="660971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評価一覧画面</a:t>
            </a:r>
            <a:endParaRPr lang="ja-JP" altLang="en-US"/>
          </a:p>
        </p:txBody>
      </p:sp>
      <p:sp>
        <p:nvSpPr>
          <p:cNvPr id="3" name="コンテンツプレースホルダ 2"/>
          <p:cNvSpPr>
            <a:spLocks noGrp="1"/>
          </p:cNvSpPr>
          <p:nvPr>
            <p:ph idx="1"/>
          </p:nvPr>
        </p:nvSpPr>
        <p:spPr/>
        <p:txBody>
          <a:bodyPr/>
          <a:p>
            <a:r>
              <a:rPr lang="ja-JP" altLang="en-US"/>
              <a:t>評価された目標とそのプラン、それに関係する項目は青色で表示する</a:t>
            </a:r>
            <a:endParaRPr lang="ja-JP" altLang="en-US"/>
          </a:p>
          <a:p>
            <a:pPr lvl="1"/>
            <a:r>
              <a:rPr lang="ja-JP" altLang="en-US" sz="2800">
                <a:solidFill>
                  <a:schemeClr val="accent1"/>
                </a:solidFill>
              </a:rPr>
              <a:t>目標、プラン、両方の達成度、期限日、評価日</a:t>
            </a:r>
            <a:endParaRPr lang="ja-JP" altLang="en-US" sz="2800">
              <a:solidFill>
                <a:schemeClr val="accent1"/>
              </a:solidFill>
            </a:endParaRPr>
          </a:p>
          <a:p>
            <a:r>
              <a:rPr lang="ja-JP" altLang="en-US"/>
              <a:t>評価されていない目標は達成度、評価日、更新日を空白にしておき、編集・削除機能もクリックできないようにしておく</a:t>
            </a:r>
            <a:endParaRPr lang="ja-JP" altLang="en-US"/>
          </a:p>
          <a:p>
            <a:r>
              <a:rPr lang="ja-JP" altLang="en-US"/>
              <a:t>目標とプランの達成度を別々に表示しておく</a:t>
            </a:r>
            <a:endParaRPr lang="ja-JP"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評価の編集画面について</a:t>
            </a:r>
            <a:endParaRPr lang="ja-JP" altLang="en-US"/>
          </a:p>
        </p:txBody>
      </p:sp>
      <p:sp>
        <p:nvSpPr>
          <p:cNvPr id="3" name="コンテンツプレースホルダ 2"/>
          <p:cNvSpPr>
            <a:spLocks noGrp="1"/>
          </p:cNvSpPr>
          <p:nvPr>
            <p:ph sz="half" idx="1"/>
          </p:nvPr>
        </p:nvSpPr>
        <p:spPr>
          <a:xfrm>
            <a:off x="838200" y="1825625"/>
            <a:ext cx="10516235" cy="4351655"/>
          </a:xfrm>
        </p:spPr>
        <p:txBody>
          <a:bodyPr/>
          <a:p>
            <a:r>
              <a:rPr lang="ja-JP" altLang="en-US"/>
              <a:t>新規作成画面と同じ表示で編集ボタンを押された項目の内容をテキストボックスに表示する</a:t>
            </a:r>
            <a:endParaRPr lang="ja-JP" altLang="en-US"/>
          </a:p>
          <a:p>
            <a:r>
              <a:rPr lang="ja-JP" altLang="en-US"/>
              <a:t>評価は編集しても問題点・計画には何も影響しない</a:t>
            </a:r>
            <a:endParaRPr lang="ja-JP" altLang="en-US"/>
          </a:p>
          <a:p>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システムを利用することで何が可能になるのか</a:t>
            </a:r>
            <a:endParaRPr lang="ja-JP" altLang="en-US"/>
          </a:p>
        </p:txBody>
      </p:sp>
      <p:sp>
        <p:nvSpPr>
          <p:cNvPr id="3" name="コンテンツプレースホルダ 2"/>
          <p:cNvSpPr>
            <a:spLocks noGrp="1"/>
          </p:cNvSpPr>
          <p:nvPr>
            <p:ph idx="1"/>
          </p:nvPr>
        </p:nvSpPr>
        <p:spPr/>
        <p:txBody>
          <a:bodyPr vert="horz"/>
          <a:p>
            <a:r>
              <a:rPr lang="ja-JP" altLang="en-US" sz="3600"/>
              <a:t>今抱えている健康問題について確証性の高い原因追及を行い、的確なアプローチを行える可能性を上げることができる</a:t>
            </a:r>
            <a:endParaRPr lang="ja-JP" altLang="en-US" sz="3600"/>
          </a:p>
          <a:p>
            <a:pPr marL="914400" lvl="1" indent="-457200" algn="l">
              <a:buFont typeface="Wingdings" panose="05000000000000000000" charset="0"/>
              <a:buChar char="Ø"/>
            </a:pPr>
            <a:r>
              <a:rPr lang="ja-JP" altLang="en-US" sz="2800"/>
              <a:t>なんとなくこの方法が効くのかな？では根本的な問題解決はできない</a:t>
            </a:r>
            <a:endParaRPr lang="ja-JP" altLang="en-US" sz="2800"/>
          </a:p>
          <a:p>
            <a:pPr marL="914400" lvl="1" indent="-457200" algn="l">
              <a:buFont typeface="Wingdings" panose="05000000000000000000" charset="0"/>
              <a:buChar char="Ø"/>
            </a:pPr>
            <a:r>
              <a:rPr lang="ja-JP" altLang="en-US" sz="2800"/>
              <a:t>データをもとに根拠を持って原因を特定することでどのような解決方法でアプローチするかを絞れる</a:t>
            </a:r>
            <a:endParaRPr lang="ja-JP" altLang="en-US" sz="2800"/>
          </a:p>
          <a:p>
            <a:pPr marL="914400" lvl="1" indent="-457200" algn="l">
              <a:buFont typeface="Wingdings" panose="05000000000000000000" charset="0"/>
              <a:buChar char="Ø"/>
            </a:pPr>
            <a:r>
              <a:rPr lang="ja-JP" altLang="en-US" sz="2800"/>
              <a:t>やみくもにあれもこれも試さなくて済むので最短距離で効率よく問題解決ができる</a:t>
            </a:r>
            <a:endParaRPr lang="ja-JP" alt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評価の削除画面について</a:t>
            </a:r>
            <a:endParaRPr lang="ja-JP" altLang="en-US"/>
          </a:p>
        </p:txBody>
      </p:sp>
      <p:sp>
        <p:nvSpPr>
          <p:cNvPr id="3" name="コンテンツプレースホルダ 2"/>
          <p:cNvSpPr>
            <a:spLocks noGrp="1"/>
          </p:cNvSpPr>
          <p:nvPr>
            <p:ph sz="half" idx="1"/>
          </p:nvPr>
        </p:nvSpPr>
        <p:spPr>
          <a:xfrm>
            <a:off x="838200" y="1825625"/>
            <a:ext cx="10516235" cy="4351655"/>
          </a:xfrm>
        </p:spPr>
        <p:txBody>
          <a:bodyPr/>
          <a:p>
            <a:r>
              <a:rPr lang="ja-JP" altLang="en-US">
                <a:sym typeface="+mn-ea"/>
              </a:rPr>
              <a:t>削除ボタンを押された項目の内容をテキストボックスに表示して「この項目を削除しますか？」と表示する</a:t>
            </a:r>
            <a:endParaRPr lang="ja-JP" altLang="en-US"/>
          </a:p>
          <a:p>
            <a:r>
              <a:rPr lang="ja-JP" altLang="en-US">
                <a:sym typeface="+mn-ea"/>
              </a:rPr>
              <a:t>その下に「もし問題点・計画にデータがある場合は同時に削除されます」と表示する</a:t>
            </a:r>
            <a:endParaRPr lang="ja-JP" altLang="en-US"/>
          </a:p>
          <a:p>
            <a:endParaRPr lang="ja-JP"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168910"/>
            <a:ext cx="10515600" cy="932815"/>
          </a:xfrm>
        </p:spPr>
        <p:txBody>
          <a:bodyPr/>
          <a:p>
            <a:r>
              <a:rPr lang="ja-JP" altLang="en-US"/>
              <a:t>まとめ（使い方）</a:t>
            </a:r>
            <a:endParaRPr lang="ja-JP" altLang="en-US"/>
          </a:p>
        </p:txBody>
      </p:sp>
      <p:sp>
        <p:nvSpPr>
          <p:cNvPr id="3" name="コンテンツプレースホルダ 2"/>
          <p:cNvSpPr>
            <a:spLocks noGrp="1"/>
          </p:cNvSpPr>
          <p:nvPr>
            <p:ph idx="1"/>
          </p:nvPr>
        </p:nvSpPr>
        <p:spPr>
          <a:xfrm>
            <a:off x="430530" y="1101725"/>
            <a:ext cx="11391265" cy="5332095"/>
          </a:xfrm>
        </p:spPr>
        <p:txBody>
          <a:bodyPr>
            <a:noAutofit/>
          </a:bodyPr>
          <a:p>
            <a:pPr marL="457200" indent="-457200">
              <a:buFont typeface="+mj-lt"/>
              <a:buAutoNum type="arabicPeriod"/>
            </a:pPr>
            <a:r>
              <a:rPr lang="ja-JP" altLang="en-US" sz="3200">
                <a:latin typeface="+mn-ea"/>
              </a:rPr>
              <a:t>食事、睡眠、活動、健康管理の記録を記入していく</a:t>
            </a:r>
            <a:endParaRPr lang="ja-JP" altLang="en-US" sz="3200">
              <a:latin typeface="+mn-ea"/>
            </a:endParaRPr>
          </a:p>
          <a:p>
            <a:pPr marL="457200" indent="-457200">
              <a:buFont typeface="+mj-lt"/>
              <a:buAutoNum type="arabicPeriod"/>
            </a:pPr>
            <a:r>
              <a:rPr lang="ja-JP" altLang="en-US" sz="3200">
                <a:latin typeface="+mn-ea"/>
              </a:rPr>
              <a:t>記録の中で自分が気づいたこと（食事の時間がバラバラだな、睡眠時間が短いな　</a:t>
            </a:r>
            <a:r>
              <a:rPr lang="en-US" altLang="ja-JP" sz="3200">
                <a:latin typeface="+mn-ea"/>
              </a:rPr>
              <a:t>etc</a:t>
            </a:r>
            <a:r>
              <a:rPr lang="ja-JP" altLang="en-US" sz="3200">
                <a:latin typeface="+mn-ea"/>
              </a:rPr>
              <a:t>）を問題点としてまとめる</a:t>
            </a:r>
            <a:endParaRPr lang="ja-JP" altLang="en-US" sz="3200">
              <a:latin typeface="+mn-ea"/>
            </a:endParaRPr>
          </a:p>
          <a:p>
            <a:pPr marL="457200" indent="-457200">
              <a:buFont typeface="+mj-lt"/>
              <a:buAutoNum type="arabicPeriod"/>
            </a:pPr>
            <a:r>
              <a:rPr lang="ja-JP" altLang="en-US" sz="3200">
                <a:latin typeface="+mn-ea"/>
              </a:rPr>
              <a:t>まとめた問題点に優先順位をつける</a:t>
            </a:r>
            <a:endParaRPr lang="ja-JP" altLang="en-US" sz="3200">
              <a:latin typeface="+mn-ea"/>
            </a:endParaRPr>
          </a:p>
          <a:p>
            <a:pPr marL="457200" indent="-457200">
              <a:buFont typeface="+mj-lt"/>
              <a:buAutoNum type="arabicPeriod"/>
            </a:pPr>
            <a:r>
              <a:rPr lang="ja-JP" altLang="en-US" sz="3200">
                <a:latin typeface="+mn-ea"/>
              </a:rPr>
              <a:t>問題に対して計画を立てる（目標、プランの作成）</a:t>
            </a:r>
            <a:endParaRPr lang="ja-JP" altLang="en-US" sz="3200">
              <a:latin typeface="+mn-ea"/>
            </a:endParaRPr>
          </a:p>
          <a:p>
            <a:pPr marL="457200" indent="-457200">
              <a:buFont typeface="+mj-lt"/>
              <a:buAutoNum type="arabicPeriod"/>
            </a:pPr>
            <a:r>
              <a:rPr lang="ja-JP" altLang="en-US" sz="3200">
                <a:latin typeface="+mn-ea"/>
              </a:rPr>
              <a:t>計画の期限が来た時に計画の評価をする</a:t>
            </a:r>
            <a:endParaRPr lang="ja-JP" altLang="en-US" sz="3200">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対象</a:t>
            </a:r>
            <a:endParaRPr lang="ja-JP" altLang="en-US"/>
          </a:p>
        </p:txBody>
      </p:sp>
      <p:sp>
        <p:nvSpPr>
          <p:cNvPr id="3" name="コンテンツプレースホルダ 2"/>
          <p:cNvSpPr>
            <a:spLocks noGrp="1"/>
          </p:cNvSpPr>
          <p:nvPr>
            <p:ph idx="1"/>
          </p:nvPr>
        </p:nvSpPr>
        <p:spPr/>
        <p:txBody>
          <a:bodyPr>
            <a:normAutofit lnSpcReduction="20000"/>
          </a:bodyPr>
          <a:p>
            <a:pPr marL="0" indent="0">
              <a:buNone/>
            </a:pPr>
            <a:r>
              <a:rPr lang="ja-JP" altLang="en-US" sz="4000"/>
              <a:t>利用する人：</a:t>
            </a:r>
            <a:endParaRPr lang="ja-JP" altLang="en-US" sz="4000"/>
          </a:p>
          <a:p>
            <a:pPr lvl="1">
              <a:buFont typeface="Wingdings" panose="05000000000000000000" charset="0"/>
              <a:buChar char="ü"/>
            </a:pPr>
            <a:r>
              <a:rPr lang="ja-JP" altLang="en-US" sz="4000"/>
              <a:t>身体の不調に悩めるすべての人々</a:t>
            </a:r>
            <a:endParaRPr lang="ja-JP" altLang="en-US" sz="4000"/>
          </a:p>
          <a:p>
            <a:pPr lvl="1">
              <a:buFont typeface="Wingdings" panose="05000000000000000000" charset="0"/>
              <a:buChar char="ü"/>
            </a:pPr>
            <a:endParaRPr lang="ja-JP" altLang="en-US" sz="4110"/>
          </a:p>
          <a:p>
            <a:pPr marL="0" indent="0">
              <a:buNone/>
            </a:pPr>
            <a:r>
              <a:rPr lang="ja-JP" altLang="en-US" sz="4000"/>
              <a:t>利用する場所：</a:t>
            </a:r>
            <a:endParaRPr lang="ja-JP" altLang="en-US" sz="4000"/>
          </a:p>
          <a:p>
            <a:pPr lvl="1">
              <a:buFont typeface="Wingdings" panose="05000000000000000000" charset="0"/>
              <a:buChar char="ü"/>
            </a:pPr>
            <a:r>
              <a:rPr lang="ja-JP" altLang="en-US" sz="4000"/>
              <a:t>ネットワークに繋がる環境すべて</a:t>
            </a:r>
            <a:endParaRPr lang="ja-JP" altLang="en-US" sz="4000"/>
          </a:p>
          <a:p>
            <a:pPr marL="0" lvl="0" indent="0">
              <a:buNone/>
            </a:pPr>
            <a:endParaRPr lang="en-US" altLang="ja-JP" sz="3200"/>
          </a:p>
          <a:p>
            <a:pPr marL="0" lvl="0" indent="0">
              <a:buNone/>
            </a:pPr>
            <a:r>
              <a:rPr lang="en-US" altLang="ja-JP" sz="3200"/>
              <a:t>※</a:t>
            </a:r>
            <a:r>
              <a:rPr lang="ja-JP" altLang="en-US" sz="3200"/>
              <a:t>今回はユーザーが自分のデータのみを管理するので管　理者ページは作成しません</a:t>
            </a:r>
            <a:endParaRPr lang="ja-JP" alt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17780"/>
            <a:ext cx="10515600" cy="978535"/>
          </a:xfrm>
        </p:spPr>
        <p:txBody>
          <a:bodyPr/>
          <a:p>
            <a:r>
              <a:rPr lang="ja-JP" altLang="en-US"/>
              <a:t>機能</a:t>
            </a:r>
            <a:endParaRPr lang="ja-JP" altLang="en-US"/>
          </a:p>
        </p:txBody>
      </p:sp>
      <p:sp>
        <p:nvSpPr>
          <p:cNvPr id="3" name="コンテンツプレースホルダ 2"/>
          <p:cNvSpPr>
            <a:spLocks noGrp="1"/>
          </p:cNvSpPr>
          <p:nvPr>
            <p:ph idx="1"/>
          </p:nvPr>
        </p:nvSpPr>
        <p:spPr>
          <a:xfrm>
            <a:off x="838200" y="1130935"/>
            <a:ext cx="10515600" cy="5046345"/>
          </a:xfrm>
        </p:spPr>
        <p:txBody>
          <a:bodyPr>
            <a:normAutofit lnSpcReduction="10000"/>
          </a:bodyPr>
          <a:p>
            <a:pPr marL="571500" indent="-571500"/>
            <a:r>
              <a:rPr lang="ja-JP" altLang="en-US" sz="3600"/>
              <a:t>記録</a:t>
            </a:r>
            <a:endParaRPr lang="ja-JP" altLang="en-US" sz="3600"/>
          </a:p>
          <a:p>
            <a:pPr marL="914400" lvl="1" indent="-457200">
              <a:buFont typeface="Wingdings" panose="05000000000000000000" charset="0"/>
              <a:buChar char="Ø"/>
            </a:pPr>
            <a:r>
              <a:rPr lang="ja-JP" altLang="en-US" sz="3085">
                <a:sym typeface="+mn-ea"/>
              </a:rPr>
              <a:t>食事、睡眠、活動、</a:t>
            </a:r>
            <a:r>
              <a:rPr lang="ja-JP" altLang="en-US" sz="3085">
                <a:solidFill>
                  <a:schemeClr val="tx1"/>
                </a:solidFill>
                <a:sym typeface="+mn-ea"/>
              </a:rPr>
              <a:t>健康管理</a:t>
            </a:r>
            <a:r>
              <a:rPr lang="ja-JP" altLang="en-US" sz="3085">
                <a:sym typeface="+mn-ea"/>
              </a:rPr>
              <a:t>という４つの項目で記録する</a:t>
            </a:r>
            <a:endParaRPr lang="ja-JP" altLang="en-US" sz="3085"/>
          </a:p>
          <a:p>
            <a:pPr marL="571500" indent="-571500"/>
            <a:r>
              <a:rPr lang="ja-JP" altLang="en-US" sz="3600"/>
              <a:t>問題点</a:t>
            </a:r>
            <a:endParaRPr lang="ja-JP" altLang="en-US" sz="3600"/>
          </a:p>
          <a:p>
            <a:pPr marL="914400" lvl="1" indent="-457200">
              <a:buFont typeface="Wingdings" panose="05000000000000000000" charset="0"/>
              <a:buChar char="Ø"/>
            </a:pPr>
            <a:r>
              <a:rPr lang="ja-JP" altLang="en-US" sz="3085">
                <a:sym typeface="+mn-ea"/>
              </a:rPr>
              <a:t>記録を見て自分が改善する必要があると気づいたことを記入していきます。</a:t>
            </a:r>
            <a:endParaRPr lang="ja-JP" altLang="en-US" sz="3085"/>
          </a:p>
          <a:p>
            <a:pPr marL="571500" indent="-571500"/>
            <a:r>
              <a:rPr lang="ja-JP" altLang="en-US" sz="3600"/>
              <a:t>計画</a:t>
            </a:r>
            <a:endParaRPr lang="ja-JP" altLang="en-US" sz="3600"/>
          </a:p>
          <a:p>
            <a:pPr marL="914400" lvl="1" indent="-457200">
              <a:buFont typeface="Wingdings" panose="05000000000000000000" charset="0"/>
              <a:buChar char="Ø"/>
            </a:pPr>
            <a:r>
              <a:rPr lang="ja-JP" altLang="en-US" sz="3085"/>
              <a:t>問題点を解決するための目標とそのプランを記入していく</a:t>
            </a:r>
            <a:endParaRPr lang="ja-JP" altLang="en-US" sz="3085"/>
          </a:p>
          <a:p>
            <a:pPr marL="571500" indent="-571500"/>
            <a:r>
              <a:rPr lang="ja-JP" altLang="en-US" sz="3600"/>
              <a:t>評価</a:t>
            </a:r>
            <a:endParaRPr lang="ja-JP" altLang="en-US" sz="3600"/>
          </a:p>
          <a:p>
            <a:pPr marL="914400" lvl="1" indent="-457200">
              <a:buFont typeface="Wingdings" panose="05000000000000000000" charset="0"/>
              <a:buChar char="Ø"/>
            </a:pPr>
            <a:r>
              <a:rPr lang="ja-JP" altLang="en-US" sz="2800">
                <a:sym typeface="+mn-ea"/>
              </a:rPr>
              <a:t>計画を実施して効果があったかどうかを評価する</a:t>
            </a:r>
            <a:endParaRPr lang="ja-JP" altLang="en-US" sz="2800">
              <a:sym typeface="+mn-ea"/>
            </a:endParaRPr>
          </a:p>
          <a:p>
            <a:pPr marL="0" indent="0">
              <a:buNone/>
            </a:pPr>
            <a:endParaRPr lang="ja-JP"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記録から評価までの流れ</a:t>
            </a:r>
            <a:endParaRPr lang="ja-JP" altLang="en-US"/>
          </a:p>
        </p:txBody>
      </p:sp>
      <p:sp>
        <p:nvSpPr>
          <p:cNvPr id="3" name="コンテンツプレースホルダ 2"/>
          <p:cNvSpPr>
            <a:spLocks noGrp="1"/>
          </p:cNvSpPr>
          <p:nvPr>
            <p:ph idx="1"/>
          </p:nvPr>
        </p:nvSpPr>
        <p:spPr/>
        <p:txBody>
          <a:bodyPr/>
          <a:p>
            <a:r>
              <a:rPr lang="ja-JP" altLang="en-US"/>
              <a:t>記録　→　問題点　→　計画　→　評価</a:t>
            </a:r>
            <a:endParaRPr lang="ja-JP" altLang="en-US"/>
          </a:p>
          <a:p>
            <a:endParaRPr lang="ja-JP" altLang="en-US"/>
          </a:p>
          <a:p>
            <a:pPr marL="0" indent="0" algn="r">
              <a:buNone/>
            </a:pPr>
            <a:r>
              <a:rPr lang="ja-JP" altLang="en-US"/>
              <a:t>という順番で使用します。</a:t>
            </a:r>
            <a:endParaRPr lang="ja-JP" altLang="en-US"/>
          </a:p>
          <a:p>
            <a:pPr marL="0" indent="0" algn="l">
              <a:buNone/>
            </a:pPr>
            <a:endParaRPr lang="ja-JP" altLang="en-US"/>
          </a:p>
          <a:p>
            <a:pPr marL="0" indent="0" algn="l">
              <a:buNone/>
            </a:pPr>
            <a:endParaRPr lang="ja-JP" altLang="en-US"/>
          </a:p>
          <a:p>
            <a:endParaRPr lang="ja-JP" altLang="en-US"/>
          </a:p>
          <a:p>
            <a:endParaRPr lang="ja-JP" altLang="en-US"/>
          </a:p>
          <a:p>
            <a:endParaRPr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データ構造</a:t>
            </a:r>
            <a:endParaRPr lang="ja-JP" altLang="en-US"/>
          </a:p>
        </p:txBody>
      </p:sp>
      <p:sp>
        <p:nvSpPr>
          <p:cNvPr id="3" name="コンテンツプレースホルダ 2"/>
          <p:cNvSpPr>
            <a:spLocks noGrp="1"/>
          </p:cNvSpPr>
          <p:nvPr>
            <p:ph idx="1"/>
          </p:nvPr>
        </p:nvSpPr>
        <p:spPr/>
        <p:txBody>
          <a:bodyPr/>
          <a:p>
            <a:endParaRPr lang="ja-JP" altLang="en-US"/>
          </a:p>
        </p:txBody>
      </p:sp>
      <p:sp>
        <p:nvSpPr>
          <p:cNvPr id="4" name="四角形 3"/>
          <p:cNvSpPr/>
          <p:nvPr/>
        </p:nvSpPr>
        <p:spPr>
          <a:xfrm>
            <a:off x="838200" y="1691005"/>
            <a:ext cx="2372360" cy="681355"/>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p>
            <a:pPr algn="ctr"/>
            <a:r>
              <a:rPr lang="ja-JP" altLang="en-US" sz="4000"/>
              <a:t>記録</a:t>
            </a:r>
            <a:endParaRPr lang="ja-JP" altLang="en-US" sz="4000"/>
          </a:p>
        </p:txBody>
      </p:sp>
      <p:sp>
        <p:nvSpPr>
          <p:cNvPr id="5" name="四角形 4"/>
          <p:cNvSpPr/>
          <p:nvPr/>
        </p:nvSpPr>
        <p:spPr>
          <a:xfrm>
            <a:off x="838200" y="2693035"/>
            <a:ext cx="2372360" cy="681355"/>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p>
            <a:pPr algn="ctr"/>
            <a:r>
              <a:rPr lang="ja-JP" altLang="en-US" sz="4000"/>
              <a:t>問題点</a:t>
            </a:r>
            <a:endParaRPr lang="ja-JP" altLang="en-US" sz="4000"/>
          </a:p>
        </p:txBody>
      </p:sp>
      <p:sp>
        <p:nvSpPr>
          <p:cNvPr id="6" name="四角形 5"/>
          <p:cNvSpPr/>
          <p:nvPr/>
        </p:nvSpPr>
        <p:spPr>
          <a:xfrm>
            <a:off x="2296795" y="3692525"/>
            <a:ext cx="2372360" cy="681355"/>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p>
            <a:pPr algn="ctr"/>
            <a:r>
              <a:rPr lang="ja-JP" altLang="en-US" sz="4000"/>
              <a:t>計画</a:t>
            </a:r>
            <a:endParaRPr lang="ja-JP" altLang="en-US" sz="4000"/>
          </a:p>
        </p:txBody>
      </p:sp>
      <p:sp>
        <p:nvSpPr>
          <p:cNvPr id="7" name="四角形 6"/>
          <p:cNvSpPr/>
          <p:nvPr/>
        </p:nvSpPr>
        <p:spPr>
          <a:xfrm>
            <a:off x="3798570" y="4698365"/>
            <a:ext cx="2372360" cy="681355"/>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p>
            <a:pPr algn="ctr"/>
            <a:r>
              <a:rPr lang="ja-JP" altLang="en-US" sz="4000"/>
              <a:t>評価</a:t>
            </a:r>
            <a:endParaRPr lang="ja-JP" altLang="en-US" sz="4000"/>
          </a:p>
        </p:txBody>
      </p:sp>
      <p:cxnSp>
        <p:nvCxnSpPr>
          <p:cNvPr id="8" name="カギ線コネクタ 7"/>
          <p:cNvCxnSpPr>
            <a:stCxn id="5" idx="2"/>
            <a:endCxn id="6" idx="1"/>
          </p:cNvCxnSpPr>
          <p:nvPr/>
        </p:nvCxnSpPr>
        <p:spPr>
          <a:xfrm rot="5400000" flipV="1">
            <a:off x="1831023" y="3567748"/>
            <a:ext cx="659130" cy="27241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 name="カギ線コネクタ 9"/>
          <p:cNvCxnSpPr>
            <a:stCxn id="6" idx="2"/>
            <a:endCxn id="7" idx="1"/>
          </p:cNvCxnSpPr>
          <p:nvPr/>
        </p:nvCxnSpPr>
        <p:spPr>
          <a:xfrm rot="5400000" flipV="1">
            <a:off x="3308033" y="4548823"/>
            <a:ext cx="665480" cy="31559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4" idx="3"/>
            <a:endCxn id="13" idx="1"/>
          </p:cNvCxnSpPr>
          <p:nvPr/>
        </p:nvCxnSpPr>
        <p:spPr>
          <a:xfrm flipV="1">
            <a:off x="3210560" y="525145"/>
            <a:ext cx="2106930" cy="15068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 name="四角形 12"/>
          <p:cNvSpPr/>
          <p:nvPr/>
        </p:nvSpPr>
        <p:spPr>
          <a:xfrm>
            <a:off x="5317490" y="184150"/>
            <a:ext cx="1260475" cy="681355"/>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p>
            <a:pPr algn="ctr"/>
            <a:r>
              <a:rPr lang="ja-JP" altLang="en-US" sz="3200"/>
              <a:t>食事</a:t>
            </a:r>
            <a:endParaRPr lang="ja-JP" altLang="en-US" sz="3200"/>
          </a:p>
        </p:txBody>
      </p:sp>
      <p:sp>
        <p:nvSpPr>
          <p:cNvPr id="14" name="四角形 13"/>
          <p:cNvSpPr/>
          <p:nvPr/>
        </p:nvSpPr>
        <p:spPr>
          <a:xfrm>
            <a:off x="5317490" y="1825625"/>
            <a:ext cx="1260475" cy="681355"/>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p>
            <a:pPr algn="ctr"/>
            <a:r>
              <a:rPr lang="ja-JP" altLang="en-US" sz="3200"/>
              <a:t>活動</a:t>
            </a:r>
            <a:endParaRPr lang="ja-JP" altLang="en-US" sz="3200"/>
          </a:p>
        </p:txBody>
      </p:sp>
      <p:sp>
        <p:nvSpPr>
          <p:cNvPr id="15" name="四角形 14"/>
          <p:cNvSpPr/>
          <p:nvPr/>
        </p:nvSpPr>
        <p:spPr>
          <a:xfrm>
            <a:off x="5317490" y="1009650"/>
            <a:ext cx="1260475" cy="681355"/>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p>
            <a:pPr algn="ctr"/>
            <a:r>
              <a:rPr lang="ja-JP" altLang="en-US" sz="3200"/>
              <a:t>睡眠</a:t>
            </a:r>
            <a:endParaRPr lang="ja-JP" altLang="en-US" sz="3200"/>
          </a:p>
        </p:txBody>
      </p:sp>
      <p:cxnSp>
        <p:nvCxnSpPr>
          <p:cNvPr id="16" name="カギ線コネクタ 15"/>
          <p:cNvCxnSpPr>
            <a:stCxn id="15" idx="1"/>
            <a:endCxn id="4" idx="3"/>
          </p:cNvCxnSpPr>
          <p:nvPr/>
        </p:nvCxnSpPr>
        <p:spPr>
          <a:xfrm rot="10800000" flipV="1">
            <a:off x="3210560" y="1350645"/>
            <a:ext cx="2106930" cy="6813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カギ線コネクタ 16"/>
          <p:cNvCxnSpPr>
            <a:stCxn id="14" idx="1"/>
            <a:endCxn id="4" idx="3"/>
          </p:cNvCxnSpPr>
          <p:nvPr/>
        </p:nvCxnSpPr>
        <p:spPr>
          <a:xfrm rot="10800000">
            <a:off x="3210560" y="2032000"/>
            <a:ext cx="2106930" cy="13462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8" name="四角形 17"/>
          <p:cNvSpPr/>
          <p:nvPr/>
        </p:nvSpPr>
        <p:spPr>
          <a:xfrm>
            <a:off x="8291830" y="3374390"/>
            <a:ext cx="2544445" cy="681355"/>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p>
            <a:pPr algn="ctr"/>
            <a:r>
              <a:rPr lang="ja-JP" altLang="en-US" sz="3200"/>
              <a:t>目標（大項目）</a:t>
            </a:r>
            <a:endParaRPr lang="ja-JP" altLang="en-US" sz="3200"/>
          </a:p>
        </p:txBody>
      </p:sp>
      <p:sp>
        <p:nvSpPr>
          <p:cNvPr id="19" name="四角形 18"/>
          <p:cNvSpPr/>
          <p:nvPr/>
        </p:nvSpPr>
        <p:spPr>
          <a:xfrm>
            <a:off x="8291830" y="4357370"/>
            <a:ext cx="2724785" cy="681355"/>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p>
            <a:pPr algn="ctr"/>
            <a:r>
              <a:rPr lang="ja-JP" altLang="en-US" sz="3200"/>
              <a:t>プラン（小項目）</a:t>
            </a:r>
            <a:endParaRPr lang="ja-JP" altLang="en-US" sz="3200"/>
          </a:p>
        </p:txBody>
      </p:sp>
      <p:sp>
        <p:nvSpPr>
          <p:cNvPr id="20" name="四角形 19"/>
          <p:cNvSpPr/>
          <p:nvPr/>
        </p:nvSpPr>
        <p:spPr>
          <a:xfrm>
            <a:off x="5317490" y="2682240"/>
            <a:ext cx="1939925" cy="681355"/>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p>
            <a:pPr algn="ctr"/>
            <a:r>
              <a:rPr lang="ja-JP" altLang="en-US" sz="3200"/>
              <a:t>健康管理</a:t>
            </a:r>
            <a:endParaRPr lang="ja-JP" altLang="en-US" sz="3200"/>
          </a:p>
        </p:txBody>
      </p:sp>
      <p:cxnSp>
        <p:nvCxnSpPr>
          <p:cNvPr id="21" name="カギ線コネクタ 20"/>
          <p:cNvCxnSpPr>
            <a:stCxn id="20" idx="1"/>
            <a:endCxn id="4" idx="3"/>
          </p:cNvCxnSpPr>
          <p:nvPr/>
        </p:nvCxnSpPr>
        <p:spPr>
          <a:xfrm rot="10800000">
            <a:off x="3210560" y="2032000"/>
            <a:ext cx="2106930" cy="9912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カギ線コネクタ 21"/>
          <p:cNvCxnSpPr>
            <a:stCxn id="18" idx="1"/>
            <a:endCxn id="6" idx="3"/>
          </p:cNvCxnSpPr>
          <p:nvPr/>
        </p:nvCxnSpPr>
        <p:spPr>
          <a:xfrm rot="10800000" flipV="1">
            <a:off x="4669155" y="3715385"/>
            <a:ext cx="3622675" cy="318135"/>
          </a:xfrm>
          <a:prstGeom prst="bentConnector3">
            <a:avLst>
              <a:gd name="adj1" fmla="val 49991"/>
            </a:avLst>
          </a:prstGeom>
        </p:spPr>
        <p:style>
          <a:lnRef idx="1">
            <a:schemeClr val="accent1"/>
          </a:lnRef>
          <a:fillRef idx="0">
            <a:schemeClr val="accent1"/>
          </a:fillRef>
          <a:effectRef idx="0">
            <a:schemeClr val="accent1"/>
          </a:effectRef>
          <a:fontRef idx="minor">
            <a:schemeClr val="tx1"/>
          </a:fontRef>
        </p:style>
      </p:cxnSp>
      <p:cxnSp>
        <p:nvCxnSpPr>
          <p:cNvPr id="23" name="カギ線コネクタ 22"/>
          <p:cNvCxnSpPr>
            <a:stCxn id="19" idx="1"/>
            <a:endCxn id="6" idx="3"/>
          </p:cNvCxnSpPr>
          <p:nvPr/>
        </p:nvCxnSpPr>
        <p:spPr>
          <a:xfrm rot="10800000">
            <a:off x="4669155" y="4033520"/>
            <a:ext cx="3622675" cy="664845"/>
          </a:xfrm>
          <a:prstGeom prst="bentConnector3">
            <a:avLst>
              <a:gd name="adj1" fmla="val 49991"/>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トップページのレイアウト</a:t>
            </a:r>
            <a:endParaRPr lang="ja-JP" altLang="en-US"/>
          </a:p>
        </p:txBody>
      </p:sp>
      <p:pic>
        <p:nvPicPr>
          <p:cNvPr id="5" name="コンテンツプレースホルダ 4" descr="Inkedトップページ_LI"/>
          <p:cNvPicPr>
            <a:picLocks noChangeAspect="1"/>
          </p:cNvPicPr>
          <p:nvPr>
            <p:ph idx="1"/>
          </p:nvPr>
        </p:nvPicPr>
        <p:blipFill>
          <a:blip r:embed="rId1"/>
          <a:stretch>
            <a:fillRect/>
          </a:stretch>
        </p:blipFill>
        <p:spPr>
          <a:xfrm>
            <a:off x="838200" y="1537335"/>
            <a:ext cx="9571355" cy="5213985"/>
          </a:xfrm>
          <a:prstGeom prst="rect">
            <a:avLst/>
          </a:prstGeom>
        </p:spPr>
      </p:pic>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4103</Words>
  <Application>WPS Presentation</Application>
  <PresentationFormat>宽屏</PresentationFormat>
  <Paragraphs>393</Paragraphs>
  <Slides>41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Arial</vt:lpstr>
      <vt:lpstr>ＭＳ Ｐゴシック</vt:lpstr>
      <vt:lpstr>Wingdings</vt:lpstr>
      <vt:lpstr>Wingdings</vt:lpstr>
      <vt:lpstr>ＭＳ Ｐゴシック</vt:lpstr>
      <vt:lpstr>Calibri Light</vt:lpstr>
      <vt:lpstr>Calibri</vt:lpstr>
      <vt:lpstr>Microsoft YaHei</vt:lpstr>
      <vt:lpstr>Office テーマ</vt:lpstr>
      <vt:lpstr>ポートフォリオ要件定義</vt:lpstr>
      <vt:lpstr>システムを開発する目的</vt:lpstr>
      <vt:lpstr>なぜ作ろうと考えたか</vt:lpstr>
      <vt:lpstr>システムを利用することで何が可能になるのか</vt:lpstr>
      <vt:lpstr>対象</vt:lpstr>
      <vt:lpstr>機能</vt:lpstr>
      <vt:lpstr>記録から評価までの流れ</vt:lpstr>
      <vt:lpstr>データ構造</vt:lpstr>
      <vt:lpstr>トップページのレイアウト</vt:lpstr>
      <vt:lpstr>トップページ</vt:lpstr>
      <vt:lpstr>トップページ　続き</vt:lpstr>
      <vt:lpstr>新規作成→記入画面</vt:lpstr>
      <vt:lpstr>記録の新規作成画面</vt:lpstr>
      <vt:lpstr>食事、睡眠、活動それぞれのページ表示について</vt:lpstr>
      <vt:lpstr>食事</vt:lpstr>
      <vt:lpstr>活動</vt:lpstr>
      <vt:lpstr>健康管理</vt:lpstr>
      <vt:lpstr>健康管理記入画面</vt:lpstr>
      <vt:lpstr>健康管理表示画面</vt:lpstr>
      <vt:lpstr>記録ページの編集画面について</vt:lpstr>
      <vt:lpstr>記録ページの削除画面について</vt:lpstr>
      <vt:lpstr>問題点</vt:lpstr>
      <vt:lpstr>レイアウト</vt:lpstr>
      <vt:lpstr>問題点の編集画面について</vt:lpstr>
      <vt:lpstr>問題点の削除画面について</vt:lpstr>
      <vt:lpstr>計画の機能について</vt:lpstr>
      <vt:lpstr>計画入力画面</vt:lpstr>
      <vt:lpstr>計画入力画面</vt:lpstr>
      <vt:lpstr>計画一覧表示画面</vt:lpstr>
      <vt:lpstr>計画一覧のボタンのレイアウト</vt:lpstr>
      <vt:lpstr>計画一覧</vt:lpstr>
      <vt:lpstr>計画の編集画面について</vt:lpstr>
      <vt:lpstr>計画の削除画面について</vt:lpstr>
      <vt:lpstr>評価</vt:lpstr>
      <vt:lpstr>評価記入画面</vt:lpstr>
      <vt:lpstr>評価記入画面</vt:lpstr>
      <vt:lpstr>評価一覧画面</vt:lpstr>
      <vt:lpstr>評価一覧画面</vt:lpstr>
      <vt:lpstr>評価の編集画面について</vt:lpstr>
      <vt:lpstr>評価の削除画面について</vt:lpstr>
      <vt:lpstr>まとめ（使い方）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Administrator</cp:lastModifiedBy>
  <cp:revision>16</cp:revision>
  <dcterms:created xsi:type="dcterms:W3CDTF">2020-08-27T03:54:00Z</dcterms:created>
  <dcterms:modified xsi:type="dcterms:W3CDTF">2020-09-26T02:59:39Z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1041-10.8.0.5745</vt:lpwstr>
  </property>
</Properties>
</file>