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74" r:id="rId2"/>
    <p:sldId id="275" r:id="rId3"/>
    <p:sldId id="276" r:id="rId4"/>
    <p:sldId id="278" r:id="rId5"/>
    <p:sldId id="286" r:id="rId6"/>
    <p:sldId id="281" r:id="rId7"/>
    <p:sldId id="280" r:id="rId8"/>
    <p:sldId id="279" r:id="rId9"/>
    <p:sldId id="277" r:id="rId10"/>
    <p:sldId id="287" r:id="rId11"/>
    <p:sldId id="288" r:id="rId12"/>
    <p:sldId id="284" r:id="rId13"/>
    <p:sldId id="273" r:id="rId14"/>
    <p:sldId id="282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ний розділ" id="{A1767E44-D805-42AC-A380-74D2B1453F51}">
          <p14:sldIdLst>
            <p14:sldId id="274"/>
          </p14:sldIdLst>
        </p14:section>
        <p14:section name="Курс судна" id="{A35B5A4E-3239-4DA8-9F7D-0409AD7C73B7}">
          <p14:sldIdLst>
            <p14:sldId id="275"/>
            <p14:sldId id="276"/>
            <p14:sldId id="278"/>
            <p14:sldId id="286"/>
            <p14:sldId id="281"/>
            <p14:sldId id="280"/>
            <p14:sldId id="279"/>
          </p14:sldIdLst>
        </p14:section>
        <p14:section name="Лавірування" id="{B6F12C56-4D68-4A02-8668-2A690ADDC424}">
          <p14:sldIdLst>
            <p14:sldId id="277"/>
            <p14:sldId id="287"/>
            <p14:sldId id="288"/>
          </p14:sldIdLst>
        </p14:section>
        <p14:section name="Діагарама швидкостей" id="{33415D48-3B73-4D34-B41D-BB9D236EFD43}">
          <p14:sldIdLst>
            <p14:sldId id="284"/>
          </p14:sldIdLst>
        </p14:section>
        <p14:section name="Практична частина" id="{9AEAB3FD-073F-42E4-9805-F00A9FAB1DD7}">
          <p14:sldIdLst>
            <p14:sldId id="273"/>
            <p14:sldId id="282"/>
          </p14:sldIdLst>
        </p14:section>
        <p14:section name="Заключний розділ" id="{891041C2-A31A-4BDF-8286-221A8E8B7101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389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39408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969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9727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438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8728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62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60118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7647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27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01579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C487-91F2-42B7-A1EE-88385EE5891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85B5-CFC5-410B-A4E1-B317F8E4A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4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F1007-1A7E-4C03-B695-A84D52286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122362"/>
            <a:ext cx="9143999" cy="3801970"/>
          </a:xfrm>
        </p:spPr>
        <p:txBody>
          <a:bodyPr anchor="ctr">
            <a:normAutofit fontScale="90000"/>
          </a:bodyPr>
          <a:lstStyle/>
          <a:p>
            <a:r>
              <a:rPr lang="uk-UA" sz="7200" dirty="0"/>
              <a:t>Визначення оптимального курсу яхти в закритій акваторії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D6690A-E27B-4043-AB35-44062B41D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5444285"/>
            <a:ext cx="9144001" cy="291353"/>
          </a:xfrm>
        </p:spPr>
        <p:txBody>
          <a:bodyPr anchor="ctr">
            <a:normAutofit lnSpcReduction="10000"/>
          </a:bodyPr>
          <a:lstStyle/>
          <a:p>
            <a:r>
              <a:rPr lang="uk-UA" sz="1600" dirty="0"/>
              <a:t>Рутов Олег, КМ-03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2B646D4-D0E2-4115-9F06-C49CEBE6DCC8}"/>
              </a:ext>
            </a:extLst>
          </p:cNvPr>
          <p:cNvSpPr txBox="1">
            <a:spLocks/>
          </p:cNvSpPr>
          <p:nvPr/>
        </p:nvSpPr>
        <p:spPr>
          <a:xfrm>
            <a:off x="1523999" y="4924333"/>
            <a:ext cx="9143999" cy="519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/>
              <a:t>Дослідження операцій</a:t>
            </a:r>
          </a:p>
        </p:txBody>
      </p:sp>
    </p:spTree>
    <p:extLst>
      <p:ext uri="{BB962C8B-B14F-4D97-AF65-F5344CB8AC3E}">
        <p14:creationId xmlns:p14="http://schemas.microsoft.com/office/powerpoint/2010/main" val="42305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BF375-92BE-4C4C-9497-A80BAA67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Лавірування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7DCD8-D766-4C5D-BA7D-346D7312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Поворот оверштаг</a:t>
            </a:r>
            <a:r>
              <a:rPr lang="uk-UA" dirty="0"/>
              <a:t>.</a:t>
            </a:r>
            <a:r>
              <a:rPr lang="uk-UA" b="1" dirty="0"/>
              <a:t> </a:t>
            </a:r>
            <a:r>
              <a:rPr lang="uk-UA" dirty="0"/>
              <a:t>При повороті оверштаг лінію вітру перетинає ніс парусного судна. Судно приводиться до левентику, потім увалюється на інший галс, до потрібного курсу. Такий маневр легше виконують судна з косим вітрильним озброєнням, для суден з прямими вітрилами такий маневр вимагає дуже досвідченого і численного екіпажу. З цієї причини на суднах з прямими вітрилами та нечисленним або невправним екіпажем замість повороту оверштаг виконують поворот через фордевінд.</a:t>
            </a:r>
          </a:p>
        </p:txBody>
      </p:sp>
    </p:spTree>
    <p:extLst>
      <p:ext uri="{BB962C8B-B14F-4D97-AF65-F5344CB8AC3E}">
        <p14:creationId xmlns:p14="http://schemas.microsoft.com/office/powerpoint/2010/main" val="6126267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14BF7-AD25-44D4-B668-7D8F716C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Лавірування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FF5FC5-4067-4714-90C0-645E54D4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Поворот фордевінд</a:t>
            </a:r>
            <a:r>
              <a:rPr lang="uk-UA" dirty="0"/>
              <a:t>. При повороті фордевінд лінію вітру перетинає корма судна. Таким чином, вітер завжди попутний і для суден з прямим вітрильним озброєнням становить менше труднощів. Зате для вітрильників з косим озброєнням зміна галса супроводжується стрімким перекиданням вітрил з одного галса на інший. </a:t>
            </a:r>
          </a:p>
        </p:txBody>
      </p:sp>
    </p:spTree>
    <p:extLst>
      <p:ext uri="{BB962C8B-B14F-4D97-AF65-F5344CB8AC3E}">
        <p14:creationId xmlns:p14="http://schemas.microsoft.com/office/powerpoint/2010/main" val="7370496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9EFA1-1639-4A47-9BE8-DFF8F6CC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Полярна діаграма швидкостей яхти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2A9EB-8811-47A2-93AA-381E48E1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4417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Полярна діаграма швидкостей яхти – спеціальна діаграма, що відображає залежність швидкості яхти від курсу (напряму вітру) та швидкості вітру.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FD21DD-9AB7-4AC4-A0B2-E16153F62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0" t="16660" r="6875" b="15397"/>
          <a:stretch/>
        </p:blipFill>
        <p:spPr>
          <a:xfrm>
            <a:off x="5507647" y="1825625"/>
            <a:ext cx="58461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914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Дуга 56">
            <a:extLst>
              <a:ext uri="{FF2B5EF4-FFF2-40B4-BE49-F238E27FC236}">
                <a16:creationId xmlns:a16="http://schemas.microsoft.com/office/drawing/2014/main" id="{49A8FDBC-03CF-4C78-BD97-C49DCEA0477B}"/>
              </a:ext>
            </a:extLst>
          </p:cNvPr>
          <p:cNvSpPr/>
          <p:nvPr/>
        </p:nvSpPr>
        <p:spPr>
          <a:xfrm rot="689785">
            <a:off x="4953783" y="3366627"/>
            <a:ext cx="446279" cy="536360"/>
          </a:xfrm>
          <a:prstGeom prst="arc">
            <a:avLst>
              <a:gd name="adj1" fmla="val 16069315"/>
              <a:gd name="adj2" fmla="val 1316871"/>
            </a:avLst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Дуга 53">
            <a:extLst>
              <a:ext uri="{FF2B5EF4-FFF2-40B4-BE49-F238E27FC236}">
                <a16:creationId xmlns:a16="http://schemas.microsoft.com/office/drawing/2014/main" id="{56CBD3EA-DFB9-45EE-958E-7B2708957826}"/>
              </a:ext>
            </a:extLst>
          </p:cNvPr>
          <p:cNvSpPr/>
          <p:nvPr/>
        </p:nvSpPr>
        <p:spPr>
          <a:xfrm rot="19810661">
            <a:off x="6341566" y="5346128"/>
            <a:ext cx="183394" cy="161564"/>
          </a:xfrm>
          <a:prstGeom prst="arc">
            <a:avLst>
              <a:gd name="adj1" fmla="val 16069315"/>
              <a:gd name="adj2" fmla="val 21050512"/>
            </a:avLst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E182A-F485-41F2-8405-423AA383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Пошук оптимального кута лавірування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503BFF1-0CDA-4C61-ABD2-3ABCE13A5656}"/>
              </a:ext>
            </a:extLst>
          </p:cNvPr>
          <p:cNvCxnSpPr>
            <a:cxnSpLocks/>
          </p:cNvCxnSpPr>
          <p:nvPr/>
        </p:nvCxnSpPr>
        <p:spPr>
          <a:xfrm flipV="1">
            <a:off x="6386400" y="2057231"/>
            <a:ext cx="0" cy="38757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15B2EB4-1A1B-4E5E-83F7-BEF071293ED2}"/>
              </a:ext>
            </a:extLst>
          </p:cNvPr>
          <p:cNvCxnSpPr>
            <a:cxnSpLocks/>
          </p:cNvCxnSpPr>
          <p:nvPr/>
        </p:nvCxnSpPr>
        <p:spPr>
          <a:xfrm flipV="1">
            <a:off x="6386400" y="4288988"/>
            <a:ext cx="1241220" cy="16440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26C614E-35DF-4B64-BBF8-713D9C6394F0}"/>
              </a:ext>
            </a:extLst>
          </p:cNvPr>
          <p:cNvCxnSpPr>
            <a:cxnSpLocks/>
          </p:cNvCxnSpPr>
          <p:nvPr/>
        </p:nvCxnSpPr>
        <p:spPr>
          <a:xfrm flipH="1" flipV="1">
            <a:off x="6386399" y="3995127"/>
            <a:ext cx="1241221" cy="2938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92851A2-A9F2-4986-A4BD-A553B0F84DCA}"/>
              </a:ext>
            </a:extLst>
          </p:cNvPr>
          <p:cNvCxnSpPr>
            <a:cxnSpLocks/>
          </p:cNvCxnSpPr>
          <p:nvPr/>
        </p:nvCxnSpPr>
        <p:spPr>
          <a:xfrm flipH="1" flipV="1">
            <a:off x="5145177" y="3701266"/>
            <a:ext cx="1241221" cy="2938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51EA39D-418E-4FD8-BA25-29A280EDB9F2}"/>
              </a:ext>
            </a:extLst>
          </p:cNvPr>
          <p:cNvCxnSpPr>
            <a:cxnSpLocks/>
          </p:cNvCxnSpPr>
          <p:nvPr/>
        </p:nvCxnSpPr>
        <p:spPr>
          <a:xfrm flipV="1">
            <a:off x="5145178" y="2057231"/>
            <a:ext cx="1241220" cy="16440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Дуга 34">
            <a:extLst>
              <a:ext uri="{FF2B5EF4-FFF2-40B4-BE49-F238E27FC236}">
                <a16:creationId xmlns:a16="http://schemas.microsoft.com/office/drawing/2014/main" id="{CE5CC2CD-5498-4ECC-BCEB-C02A4CA02011}"/>
              </a:ext>
            </a:extLst>
          </p:cNvPr>
          <p:cNvSpPr/>
          <p:nvPr/>
        </p:nvSpPr>
        <p:spPr>
          <a:xfrm rot="20419654">
            <a:off x="6322180" y="5737998"/>
            <a:ext cx="183394" cy="161564"/>
          </a:xfrm>
          <a:prstGeom prst="arc">
            <a:avLst>
              <a:gd name="adj1" fmla="val 16069315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2FD31353-2BDC-4633-A242-F8B2FFF466B1}"/>
              </a:ext>
            </a:extLst>
          </p:cNvPr>
          <p:cNvGrpSpPr/>
          <p:nvPr/>
        </p:nvGrpSpPr>
        <p:grpSpPr>
          <a:xfrm>
            <a:off x="6231139" y="3780396"/>
            <a:ext cx="365470" cy="414851"/>
            <a:chOff x="6231139" y="3780396"/>
            <a:chExt cx="365470" cy="414851"/>
          </a:xfrm>
        </p:grpSpPr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2096362E-23D6-4C69-B7DC-EA4DD6FB5DAC}"/>
                </a:ext>
              </a:extLst>
            </p:cNvPr>
            <p:cNvSpPr/>
            <p:nvPr/>
          </p:nvSpPr>
          <p:spPr>
            <a:xfrm rot="6168798">
              <a:off x="6269978" y="3868357"/>
              <a:ext cx="287793" cy="253536"/>
            </a:xfrm>
            <a:prstGeom prst="arc">
              <a:avLst>
                <a:gd name="adj1" fmla="val 16269596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12D3D003-06C8-456B-AFC6-34D053C50683}"/>
                </a:ext>
              </a:extLst>
            </p:cNvPr>
            <p:cNvSpPr/>
            <p:nvPr/>
          </p:nvSpPr>
          <p:spPr>
            <a:xfrm rot="5966471">
              <a:off x="6206448" y="3805087"/>
              <a:ext cx="414851" cy="365470"/>
            </a:xfrm>
            <a:prstGeom prst="arc">
              <a:avLst>
                <a:gd name="adj1" fmla="val 16615413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E3379E8-A324-401F-9307-746079D53849}"/>
              </a:ext>
            </a:extLst>
          </p:cNvPr>
          <p:cNvGrpSpPr/>
          <p:nvPr/>
        </p:nvGrpSpPr>
        <p:grpSpPr>
          <a:xfrm rot="10800000">
            <a:off x="6161947" y="3783956"/>
            <a:ext cx="365470" cy="414851"/>
            <a:chOff x="6231139" y="3780396"/>
            <a:chExt cx="365470" cy="414851"/>
          </a:xfrm>
        </p:grpSpPr>
        <p:sp>
          <p:nvSpPr>
            <p:cNvPr id="40" name="Дуга 39">
              <a:extLst>
                <a:ext uri="{FF2B5EF4-FFF2-40B4-BE49-F238E27FC236}">
                  <a16:creationId xmlns:a16="http://schemas.microsoft.com/office/drawing/2014/main" id="{AEE79244-5C1B-43B6-9F48-93CC4F4E1C4B}"/>
                </a:ext>
              </a:extLst>
            </p:cNvPr>
            <p:cNvSpPr/>
            <p:nvPr/>
          </p:nvSpPr>
          <p:spPr>
            <a:xfrm rot="6168798">
              <a:off x="6269978" y="3868357"/>
              <a:ext cx="287793" cy="253536"/>
            </a:xfrm>
            <a:prstGeom prst="arc">
              <a:avLst>
                <a:gd name="adj1" fmla="val 16269596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Дуга 40">
              <a:extLst>
                <a:ext uri="{FF2B5EF4-FFF2-40B4-BE49-F238E27FC236}">
                  <a16:creationId xmlns:a16="http://schemas.microsoft.com/office/drawing/2014/main" id="{B6CD6F95-992B-45ED-88C2-05F8CEE8AF20}"/>
                </a:ext>
              </a:extLst>
            </p:cNvPr>
            <p:cNvSpPr/>
            <p:nvPr/>
          </p:nvSpPr>
          <p:spPr>
            <a:xfrm rot="5966471">
              <a:off x="6206448" y="3805087"/>
              <a:ext cx="414851" cy="365470"/>
            </a:xfrm>
            <a:prstGeom prst="arc">
              <a:avLst>
                <a:gd name="adj1" fmla="val 16615413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2" name="Дуга 41">
            <a:extLst>
              <a:ext uri="{FF2B5EF4-FFF2-40B4-BE49-F238E27FC236}">
                <a16:creationId xmlns:a16="http://schemas.microsoft.com/office/drawing/2014/main" id="{2286DBB7-C399-4ED1-9C06-FAE5808C95D9}"/>
              </a:ext>
            </a:extLst>
          </p:cNvPr>
          <p:cNvSpPr/>
          <p:nvPr/>
        </p:nvSpPr>
        <p:spPr>
          <a:xfrm rot="10037045">
            <a:off x="6273881" y="2101882"/>
            <a:ext cx="183394" cy="161564"/>
          </a:xfrm>
          <a:prstGeom prst="arc">
            <a:avLst>
              <a:gd name="adj1" fmla="val 16069315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Дуга 42">
            <a:extLst>
              <a:ext uri="{FF2B5EF4-FFF2-40B4-BE49-F238E27FC236}">
                <a16:creationId xmlns:a16="http://schemas.microsoft.com/office/drawing/2014/main" id="{6D4FA9CC-128D-4085-9427-3C80E1E67047}"/>
              </a:ext>
            </a:extLst>
          </p:cNvPr>
          <p:cNvSpPr/>
          <p:nvPr/>
        </p:nvSpPr>
        <p:spPr>
          <a:xfrm rot="12816695">
            <a:off x="7467291" y="4225440"/>
            <a:ext cx="228563" cy="201357"/>
          </a:xfrm>
          <a:prstGeom prst="arc">
            <a:avLst>
              <a:gd name="adj1" fmla="val 16069315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Дуга 43">
            <a:extLst>
              <a:ext uri="{FF2B5EF4-FFF2-40B4-BE49-F238E27FC236}">
                <a16:creationId xmlns:a16="http://schemas.microsoft.com/office/drawing/2014/main" id="{5F308B46-6A06-4A15-9E7B-23144AF6BDF7}"/>
              </a:ext>
            </a:extLst>
          </p:cNvPr>
          <p:cNvSpPr/>
          <p:nvPr/>
        </p:nvSpPr>
        <p:spPr>
          <a:xfrm rot="1800000">
            <a:off x="5105415" y="3570641"/>
            <a:ext cx="228563" cy="201357"/>
          </a:xfrm>
          <a:prstGeom prst="arc">
            <a:avLst>
              <a:gd name="adj1" fmla="val 16069315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97FBBF9-F69E-487F-A914-F18CC7744234}"/>
              </a:ext>
            </a:extLst>
          </p:cNvPr>
          <p:cNvCxnSpPr>
            <a:cxnSpLocks/>
          </p:cNvCxnSpPr>
          <p:nvPr/>
        </p:nvCxnSpPr>
        <p:spPr>
          <a:xfrm flipH="1">
            <a:off x="5261208" y="4397835"/>
            <a:ext cx="251904" cy="1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DE75A04-02F5-424B-8F16-5AC22BDB4F81}"/>
              </a:ext>
            </a:extLst>
          </p:cNvPr>
          <p:cNvCxnSpPr>
            <a:cxnSpLocks/>
          </p:cNvCxnSpPr>
          <p:nvPr/>
        </p:nvCxnSpPr>
        <p:spPr>
          <a:xfrm flipH="1">
            <a:off x="4500608" y="5163401"/>
            <a:ext cx="251904" cy="1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4D63AA4-9895-4E19-B9A4-7F327236717B}"/>
              </a:ext>
            </a:extLst>
          </p:cNvPr>
          <p:cNvCxnSpPr>
            <a:cxnSpLocks/>
          </p:cNvCxnSpPr>
          <p:nvPr/>
        </p:nvCxnSpPr>
        <p:spPr>
          <a:xfrm flipH="1">
            <a:off x="8018157" y="1605758"/>
            <a:ext cx="251904" cy="1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793D503-2639-48DE-9C72-50F4107B3A64}"/>
              </a:ext>
            </a:extLst>
          </p:cNvPr>
          <p:cNvCxnSpPr>
            <a:cxnSpLocks/>
          </p:cNvCxnSpPr>
          <p:nvPr/>
        </p:nvCxnSpPr>
        <p:spPr>
          <a:xfrm flipH="1">
            <a:off x="7257557" y="2371324"/>
            <a:ext cx="251904" cy="1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81225AB6-D16C-4012-9EC3-2AD221AEAE90}"/>
              </a:ext>
            </a:extLst>
          </p:cNvPr>
          <p:cNvCxnSpPr>
            <a:cxnSpLocks/>
          </p:cNvCxnSpPr>
          <p:nvPr/>
        </p:nvCxnSpPr>
        <p:spPr>
          <a:xfrm flipH="1">
            <a:off x="6394361" y="4603549"/>
            <a:ext cx="251904" cy="1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56436A7-6817-4243-B0DC-CA2676C810D4}"/>
              </a:ext>
            </a:extLst>
          </p:cNvPr>
          <p:cNvCxnSpPr>
            <a:cxnSpLocks/>
          </p:cNvCxnSpPr>
          <p:nvPr/>
        </p:nvCxnSpPr>
        <p:spPr>
          <a:xfrm flipH="1">
            <a:off x="5145175" y="2371324"/>
            <a:ext cx="251904" cy="1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2049F5-5795-4CCB-B969-92FB30D92792}"/>
                  </a:ext>
                </a:extLst>
              </p:cNvPr>
              <p:cNvSpPr txBox="1"/>
              <p:nvPr/>
            </p:nvSpPr>
            <p:spPr>
              <a:xfrm>
                <a:off x="6472463" y="5549432"/>
                <a:ext cx="1066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uk-UA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2049F5-5795-4CCB-B969-92FB30D92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463" y="5549432"/>
                <a:ext cx="106632" cy="153888"/>
              </a:xfrm>
              <a:prstGeom prst="rect">
                <a:avLst/>
              </a:prstGeom>
              <a:blipFill>
                <a:blip r:embed="rId2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48097E-5E61-4F9B-8BA9-23FA54BAC8EA}"/>
                  </a:ext>
                </a:extLst>
              </p:cNvPr>
              <p:cNvSpPr txBox="1"/>
              <p:nvPr/>
            </p:nvSpPr>
            <p:spPr>
              <a:xfrm>
                <a:off x="6380964" y="4966888"/>
                <a:ext cx="1829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uk-UA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48097E-5E61-4F9B-8BA9-23FA54BA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964" y="4966888"/>
                <a:ext cx="182999" cy="153888"/>
              </a:xfrm>
              <a:prstGeom prst="rect">
                <a:avLst/>
              </a:prstGeom>
              <a:blipFill>
                <a:blip r:embed="rId3"/>
                <a:stretch>
                  <a:fillRect l="-20000" r="-3333" b="-24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B58F41-A185-4AB4-AA9D-5D9C0A0B0563}"/>
                  </a:ext>
                </a:extLst>
              </p:cNvPr>
              <p:cNvSpPr txBox="1"/>
              <p:nvPr/>
            </p:nvSpPr>
            <p:spPr>
              <a:xfrm>
                <a:off x="7320956" y="4285592"/>
                <a:ext cx="10970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uk-UA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B58F41-A185-4AB4-AA9D-5D9C0A0B0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956" y="4285592"/>
                <a:ext cx="109709" cy="153888"/>
              </a:xfrm>
              <a:prstGeom prst="rect">
                <a:avLst/>
              </a:prstGeom>
              <a:blipFill>
                <a:blip r:embed="rId4"/>
                <a:stretch>
                  <a:fillRect l="-22222" r="-11111" b="-4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D822948-4B1B-4A00-8539-8B86C9E1709E}"/>
                  </a:ext>
                </a:extLst>
              </p:cNvPr>
              <p:cNvSpPr txBox="1"/>
              <p:nvPr/>
            </p:nvSpPr>
            <p:spPr>
              <a:xfrm>
                <a:off x="6512347" y="4135099"/>
                <a:ext cx="1025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uk-UA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D822948-4B1B-4A00-8539-8B86C9E1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347" y="4135099"/>
                <a:ext cx="102528" cy="153888"/>
              </a:xfrm>
              <a:prstGeom prst="rect">
                <a:avLst/>
              </a:prstGeom>
              <a:blipFill>
                <a:blip r:embed="rId5"/>
                <a:stretch>
                  <a:fillRect l="-29412" r="-29412" b="-2307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20625E-8BFC-4BE0-8938-54AD554E4B41}"/>
                  </a:ext>
                </a:extLst>
              </p:cNvPr>
              <p:cNvSpPr txBox="1"/>
              <p:nvPr/>
            </p:nvSpPr>
            <p:spPr>
              <a:xfrm>
                <a:off x="6091845" y="3658203"/>
                <a:ext cx="1025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uk-UA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20625E-8BFC-4BE0-8938-54AD554E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845" y="3658203"/>
                <a:ext cx="102528" cy="153888"/>
              </a:xfrm>
              <a:prstGeom prst="rect">
                <a:avLst/>
              </a:prstGeom>
              <a:blipFill>
                <a:blip r:embed="rId5"/>
                <a:stretch>
                  <a:fillRect l="-29412" r="-29412" b="-28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02645A2-E57C-409F-B10D-161E101194AA}"/>
                  </a:ext>
                </a:extLst>
              </p:cNvPr>
              <p:cNvSpPr txBox="1"/>
              <p:nvPr/>
            </p:nvSpPr>
            <p:spPr>
              <a:xfrm>
                <a:off x="5274686" y="3466943"/>
                <a:ext cx="10970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uk-UA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02645A2-E57C-409F-B10D-161E10119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686" y="3466943"/>
                <a:ext cx="109709" cy="153888"/>
              </a:xfrm>
              <a:prstGeom prst="rect">
                <a:avLst/>
              </a:prstGeom>
              <a:blipFill>
                <a:blip r:embed="rId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2F35C-0636-48FB-8FC5-478F5D520760}"/>
                  </a:ext>
                </a:extLst>
              </p:cNvPr>
              <p:cNvSpPr txBox="1"/>
              <p:nvPr/>
            </p:nvSpPr>
            <p:spPr>
              <a:xfrm>
                <a:off x="5397079" y="3346024"/>
                <a:ext cx="182999" cy="167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m:oMathPara>
                </a14:m>
                <a:endParaRPr lang="uk-UA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2F35C-0636-48FB-8FC5-478F5D52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79" y="3346024"/>
                <a:ext cx="182999" cy="167610"/>
              </a:xfrm>
              <a:prstGeom prst="rect">
                <a:avLst/>
              </a:prstGeom>
              <a:blipFill>
                <a:blip r:embed="rId7"/>
                <a:stretch>
                  <a:fillRect l="-13333" r="-6667" b="-1851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59FA5-19A0-4BAE-9927-5AF676172B6E}"/>
                  </a:ext>
                </a:extLst>
              </p:cNvPr>
              <p:cNvSpPr txBox="1"/>
              <p:nvPr/>
            </p:nvSpPr>
            <p:spPr>
              <a:xfrm>
                <a:off x="6228406" y="2294380"/>
                <a:ext cx="1066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uk-UA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59FA5-19A0-4BAE-9927-5AF676172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406" y="2294380"/>
                <a:ext cx="106632" cy="153888"/>
              </a:xfrm>
              <a:prstGeom prst="rect">
                <a:avLst/>
              </a:prstGeom>
              <a:blipFill>
                <a:blip r:embed="rId2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99A8A1-4BC9-493D-A16F-08D9907AB8FD}"/>
                  </a:ext>
                </a:extLst>
              </p:cNvPr>
              <p:cNvSpPr txBox="1"/>
              <p:nvPr/>
            </p:nvSpPr>
            <p:spPr>
              <a:xfrm>
                <a:off x="6171572" y="1834526"/>
                <a:ext cx="133370" cy="20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uk-UA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99A8A1-4BC9-493D-A16F-08D9907A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572" y="1834526"/>
                <a:ext cx="133370" cy="208262"/>
              </a:xfrm>
              <a:prstGeom prst="rect">
                <a:avLst/>
              </a:prstGeom>
              <a:blipFill>
                <a:blip r:embed="rId8"/>
                <a:stretch>
                  <a:fillRect l="-27273" r="-27273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DE3335-2799-4E7E-94FC-C9D0255A24AF}"/>
                  </a:ext>
                </a:extLst>
              </p:cNvPr>
              <p:cNvSpPr txBox="1"/>
              <p:nvPr/>
            </p:nvSpPr>
            <p:spPr>
              <a:xfrm>
                <a:off x="5370368" y="5522822"/>
                <a:ext cx="185948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uk-UA" sz="10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DE3335-2799-4E7E-94FC-C9D0255A2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68" y="5522822"/>
                <a:ext cx="185948" cy="207108"/>
              </a:xfrm>
              <a:prstGeom prst="rect">
                <a:avLst/>
              </a:prstGeom>
              <a:blipFill>
                <a:blip r:embed="rId9"/>
                <a:stretch>
                  <a:fillRect l="-20000" r="-23333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DF4D1E-7521-49E5-A08F-890D2E10AFE1}"/>
                  </a:ext>
                </a:extLst>
              </p:cNvPr>
              <p:cNvSpPr txBox="1"/>
              <p:nvPr/>
            </p:nvSpPr>
            <p:spPr>
              <a:xfrm>
                <a:off x="4626560" y="6239102"/>
                <a:ext cx="185948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uk-UA" sz="10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DF4D1E-7521-49E5-A08F-890D2E10A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60" y="6239102"/>
                <a:ext cx="185948" cy="207108"/>
              </a:xfrm>
              <a:prstGeom prst="rect">
                <a:avLst/>
              </a:prstGeom>
              <a:blipFill>
                <a:blip r:embed="rId10"/>
                <a:stretch>
                  <a:fillRect l="-20000" r="-23333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606071-97E7-4BC3-B97E-10992958FB07}"/>
                  </a:ext>
                </a:extLst>
              </p:cNvPr>
              <p:cNvSpPr txBox="1"/>
              <p:nvPr/>
            </p:nvSpPr>
            <p:spPr>
              <a:xfrm>
                <a:off x="7337691" y="3493691"/>
                <a:ext cx="185948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uk-UA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606071-97E7-4BC3-B97E-10992958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91" y="3493691"/>
                <a:ext cx="185948" cy="207108"/>
              </a:xfrm>
              <a:prstGeom prst="rect">
                <a:avLst/>
              </a:prstGeom>
              <a:blipFill>
                <a:blip r:embed="rId11"/>
                <a:stretch>
                  <a:fillRect l="-20000" r="-23333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845034-001A-4E50-97FF-A94A468126CF}"/>
                  </a:ext>
                </a:extLst>
              </p:cNvPr>
              <p:cNvSpPr txBox="1"/>
              <p:nvPr/>
            </p:nvSpPr>
            <p:spPr>
              <a:xfrm>
                <a:off x="8084113" y="2727741"/>
                <a:ext cx="185948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uk-UA" sz="10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845034-001A-4E50-97FF-A94A46812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13" y="2727741"/>
                <a:ext cx="185948" cy="207108"/>
              </a:xfrm>
              <a:prstGeom prst="rect">
                <a:avLst/>
              </a:prstGeom>
              <a:blipFill>
                <a:blip r:embed="rId12"/>
                <a:stretch>
                  <a:fillRect l="-19355" r="-19355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812B63-329E-42E9-BA5D-0FFB916C6FE3}"/>
                  </a:ext>
                </a:extLst>
              </p:cNvPr>
              <p:cNvSpPr txBox="1"/>
              <p:nvPr/>
            </p:nvSpPr>
            <p:spPr>
              <a:xfrm>
                <a:off x="4896562" y="3619589"/>
                <a:ext cx="185948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uk-UA" sz="10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812B63-329E-42E9-BA5D-0FFB916C6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2" y="3619589"/>
                <a:ext cx="185948" cy="207108"/>
              </a:xfrm>
              <a:prstGeom prst="rect">
                <a:avLst/>
              </a:prstGeom>
              <a:blipFill>
                <a:blip r:embed="rId13"/>
                <a:stretch>
                  <a:fillRect l="-19355" r="-19355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311190-60A3-49ED-B2EC-0D9A6B157CC2}"/>
                  </a:ext>
                </a:extLst>
              </p:cNvPr>
              <p:cNvSpPr txBox="1"/>
              <p:nvPr/>
            </p:nvSpPr>
            <p:spPr>
              <a:xfrm>
                <a:off x="6130846" y="5829468"/>
                <a:ext cx="185948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lang="uk-UA" sz="10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311190-60A3-49ED-B2EC-0D9A6B157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46" y="5829468"/>
                <a:ext cx="185948" cy="207108"/>
              </a:xfrm>
              <a:prstGeom prst="rect">
                <a:avLst/>
              </a:prstGeom>
              <a:blipFill>
                <a:blip r:embed="rId14"/>
                <a:stretch>
                  <a:fillRect l="-20000" r="-23333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B1A18-DC2A-4320-AA4D-4E0DD6D7C25B}"/>
                  </a:ext>
                </a:extLst>
              </p:cNvPr>
              <p:cNvSpPr txBox="1"/>
              <p:nvPr/>
            </p:nvSpPr>
            <p:spPr>
              <a:xfrm>
                <a:off x="6441237" y="5974326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uk-UA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B1A18-DC2A-4320-AA4D-4E0DD6D7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37" y="5974326"/>
                <a:ext cx="137858" cy="184666"/>
              </a:xfrm>
              <a:prstGeom prst="rect">
                <a:avLst/>
              </a:prstGeom>
              <a:blipFill>
                <a:blip r:embed="rId15"/>
                <a:stretch>
                  <a:fillRect l="-27273" r="-31818" b="-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1891B08-AE62-40C7-8A25-40C66C61414C}"/>
                  </a:ext>
                </a:extLst>
              </p:cNvPr>
              <p:cNvSpPr txBox="1"/>
              <p:nvPr/>
            </p:nvSpPr>
            <p:spPr>
              <a:xfrm>
                <a:off x="6462845" y="2122094"/>
                <a:ext cx="1458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uk-UA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1891B08-AE62-40C7-8A25-40C66C61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845" y="2122094"/>
                <a:ext cx="145873" cy="184666"/>
              </a:xfrm>
              <a:prstGeom prst="rect">
                <a:avLst/>
              </a:prstGeom>
              <a:blipFill>
                <a:blip r:embed="rId16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8560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5ADC4-B5B6-4AA8-A330-8324D2FF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Пошук оптимального кута лавірування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E6D971-CED1-4022-90FB-D15364F71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2414" b="3955"/>
          <a:stretch/>
        </p:blipFill>
        <p:spPr>
          <a:xfrm>
            <a:off x="1734289" y="1825625"/>
            <a:ext cx="8723422" cy="43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964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F1007-1A7E-4C03-B695-A84D52286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122362"/>
            <a:ext cx="9143999" cy="3801970"/>
          </a:xfrm>
        </p:spPr>
        <p:txBody>
          <a:bodyPr anchor="ctr">
            <a:normAutofit/>
          </a:bodyPr>
          <a:lstStyle/>
          <a:p>
            <a:r>
              <a:rPr lang="uk-UA" sz="7200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527559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249AC-D7E3-4FB9-8292-6E46574B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0231" cy="1325563"/>
          </a:xfrm>
        </p:spPr>
        <p:txBody>
          <a:bodyPr/>
          <a:lstStyle/>
          <a:p>
            <a:r>
              <a:rPr lang="uk-UA" dirty="0"/>
              <a:t>Курс судна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7EF51-8D45-4B3F-83A4-4389268D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0231" cy="4351338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Курс судна щодо вітру</a:t>
            </a:r>
            <a:r>
              <a:rPr lang="uk-UA" dirty="0"/>
              <a:t> – кут між напрямом вітру та діаметральною площиною судна.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507591-3EDD-42D4-BD7A-CBD68049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21" y="1048860"/>
            <a:ext cx="4760280" cy="476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413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249AC-D7E3-4FB9-8292-6E46574B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0231" cy="1325563"/>
          </a:xfrm>
        </p:spPr>
        <p:txBody>
          <a:bodyPr/>
          <a:lstStyle/>
          <a:p>
            <a:r>
              <a:rPr lang="uk-UA" dirty="0"/>
              <a:t>Курс судна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7EF51-8D45-4B3F-83A4-4389268D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0231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Всі можливі курси відносно вітру приблизно поділені за румбами і мають власні історичні назви, що їх можна побачити на малюнку.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68AD3E-6433-4137-AD17-2C30B548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75" y="1220270"/>
            <a:ext cx="4894433" cy="50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21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33D99-164F-4289-AB83-1C747491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Курс судна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C61E4-9A7C-4823-A568-5A3320C7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Левентик</a:t>
            </a:r>
            <a:r>
              <a:rPr lang="uk-UA" dirty="0"/>
              <a:t> </a:t>
            </a:r>
            <a:r>
              <a:rPr lang="uk-UA" i="1" dirty="0"/>
              <a:t>(проти вітру; нід. </a:t>
            </a:r>
            <a:r>
              <a:rPr lang="en-US" i="1" noProof="1"/>
              <a:t>levendich</a:t>
            </a:r>
            <a:r>
              <a:rPr lang="en-US" i="1" dirty="0"/>
              <a:t> — «</a:t>
            </a:r>
            <a:r>
              <a:rPr lang="uk-UA" i="1" dirty="0"/>
              <a:t>жваво»)</a:t>
            </a:r>
            <a:r>
              <a:rPr lang="uk-UA" dirty="0"/>
              <a:t>  — курс, який утворює з напрямком вітру кут 0°. Наближення курсу до левентику називається приведенням до вітру, а віддалення від нього — відвалюванням під вітер.</a:t>
            </a:r>
          </a:p>
        </p:txBody>
      </p:sp>
    </p:spTree>
    <p:extLst>
      <p:ext uri="{BB962C8B-B14F-4D97-AF65-F5344CB8AC3E}">
        <p14:creationId xmlns:p14="http://schemas.microsoft.com/office/powerpoint/2010/main" val="37228540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C9C90-2F96-4C95-927A-99E673D7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Курс судна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BD577-4497-4D65-ADB5-EBA0D9F4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/>
              <a:t>Бейдевінд</a:t>
            </a:r>
            <a:r>
              <a:rPr lang="uk-UA" dirty="0"/>
              <a:t> </a:t>
            </a:r>
            <a:r>
              <a:rPr lang="uk-UA" i="1" dirty="0"/>
              <a:t>(нід. </a:t>
            </a:r>
            <a:r>
              <a:rPr lang="en-US" i="1" noProof="1"/>
              <a:t>bij de wind</a:t>
            </a:r>
            <a:r>
              <a:rPr lang="en-US" i="1" dirty="0"/>
              <a:t>)</a:t>
            </a:r>
            <a:r>
              <a:rPr lang="en-US" dirty="0"/>
              <a:t> — </a:t>
            </a:r>
            <a:r>
              <a:rPr lang="uk-UA" dirty="0"/>
              <a:t>курс, при якому кут між напрямом вітру і напрямом руху судна менший від 8 румбів. Тяга вітрила при бейдевінді цілком визначається його підіймальною силою. При збільшенні тиску вітру сила тяги зменшується, водночас зростає сила дрейфу. Отже, на цьому курсі вітрило, що встановлюється з мінімальним кутом атаки до вимпельного вітру, працює повністю як аеродинамічне крило.</a:t>
            </a:r>
          </a:p>
          <a:p>
            <a:pPr marL="0" indent="0">
              <a:buNone/>
            </a:pPr>
            <a:r>
              <a:rPr lang="uk-UA" dirty="0"/>
              <a:t>Найкращі вітрильники ходять під кутом 30-35° до напрямку справжнього вітру. Внаслідок додавання швидкостей вітру і зустрічного потоку повітря швидкість вимпельного вітру на курсі бейдевінд виявляється максимальною, як і підіймальна сила на вітрилі. Сила дрейфу також досягає максимальної величини.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290768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38833-C72B-4660-A4E1-1DAE135A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Курс судна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CD583B-335D-45EC-870B-94279D63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Галфвінд</a:t>
            </a:r>
            <a:r>
              <a:rPr lang="uk-UA" dirty="0"/>
              <a:t> </a:t>
            </a:r>
            <a:r>
              <a:rPr lang="uk-UA" i="1" dirty="0"/>
              <a:t>(нід. </a:t>
            </a:r>
            <a:r>
              <a:rPr lang="en-US" i="1" noProof="1"/>
              <a:t>halve wind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uk-UA" dirty="0"/>
              <a:t>або </a:t>
            </a:r>
            <a:r>
              <a:rPr lang="uk-UA" i="1" dirty="0"/>
              <a:t>пів-вітру</a:t>
            </a:r>
            <a:r>
              <a:rPr lang="uk-UA" dirty="0"/>
              <a:t> — курс, при якому кут між напрямом вітру і напрямом руху судна дорівнює майже 8 румбів. На цьому курсі вітер дме перпендикулярно до ДП судна, а вимпельний вітер спрямований до ДП під гострим кутом.</a:t>
            </a:r>
          </a:p>
        </p:txBody>
      </p:sp>
    </p:spTree>
    <p:extLst>
      <p:ext uri="{BB962C8B-B14F-4D97-AF65-F5344CB8AC3E}">
        <p14:creationId xmlns:p14="http://schemas.microsoft.com/office/powerpoint/2010/main" val="4177797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07E77-E5F7-4FAE-8E9D-E6AC914F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Курс судна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C70C9-5DD7-4EDF-9701-A45FD384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Бакштаг</a:t>
            </a:r>
            <a:r>
              <a:rPr lang="uk-UA" dirty="0"/>
              <a:t> </a:t>
            </a:r>
            <a:r>
              <a:rPr lang="uk-UA" i="1" dirty="0"/>
              <a:t>(нід. </a:t>
            </a:r>
            <a:r>
              <a:rPr lang="en-US" i="1" noProof="1"/>
              <a:t>bakstag</a:t>
            </a:r>
            <a:r>
              <a:rPr lang="en-US" i="1" dirty="0"/>
              <a:t>)</a:t>
            </a:r>
            <a:r>
              <a:rPr lang="en-US" dirty="0"/>
              <a:t> — </a:t>
            </a:r>
            <a:r>
              <a:rPr lang="uk-UA" dirty="0"/>
              <a:t>курс, який утворює з напрямком вітру кут більший ніж 8, але менший ніж 16 румбів. Розрізняють повний бакштаг, при якому кут перевищує 135° градусів, і крутий бакштаг 90° -135°. Курсом бакштаг вітрило працює під великим кутом атаки. При цьому тиск вітру відіграє головну роль у створенні тяги вітрила. Сила дрейфу практично відсутня.</a:t>
            </a:r>
          </a:p>
        </p:txBody>
      </p:sp>
    </p:spTree>
    <p:extLst>
      <p:ext uri="{BB962C8B-B14F-4D97-AF65-F5344CB8AC3E}">
        <p14:creationId xmlns:p14="http://schemas.microsoft.com/office/powerpoint/2010/main" val="30566797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727B-BDEC-49E2-B287-C69860B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Курс судна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5C2D4-2B2E-4F7F-8CEE-D9FB9907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Фордевінд</a:t>
            </a:r>
            <a:r>
              <a:rPr lang="uk-UA" dirty="0"/>
              <a:t> </a:t>
            </a:r>
            <a:r>
              <a:rPr lang="uk-UA" i="1" dirty="0"/>
              <a:t>(нід. </a:t>
            </a:r>
            <a:r>
              <a:rPr lang="en-US" i="1" noProof="1"/>
              <a:t>voor de wind</a:t>
            </a:r>
            <a:r>
              <a:rPr lang="en-US" i="1" dirty="0"/>
              <a:t>)</a:t>
            </a:r>
            <a:r>
              <a:rPr lang="en-US" dirty="0"/>
              <a:t> — </a:t>
            </a:r>
            <a:r>
              <a:rPr lang="uk-UA" dirty="0"/>
              <a:t>курс, при якому вітер дме у корму судна. Кут між напрямом вітру і діаметральною площиною судна близько 180°.</a:t>
            </a:r>
          </a:p>
          <a:p>
            <a:pPr marL="0" indent="0">
              <a:buNone/>
            </a:pPr>
            <a:r>
              <a:rPr lang="uk-UA" dirty="0"/>
              <a:t>Фордевінд — у вітрильному спорті не найшвидший курс. Вітрило при цьому курсі встановлюють перпендикулярно до напрямку вітру. Тяга створюється завдяки прямому тиску вітру на вітрило.</a:t>
            </a:r>
          </a:p>
        </p:txBody>
      </p:sp>
    </p:spTree>
    <p:extLst>
      <p:ext uri="{BB962C8B-B14F-4D97-AF65-F5344CB8AC3E}">
        <p14:creationId xmlns:p14="http://schemas.microsoft.com/office/powerpoint/2010/main" val="29535141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230C4-B8FC-4DC2-95E2-9360AF37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9649" cy="1325563"/>
          </a:xfrm>
        </p:spPr>
        <p:txBody>
          <a:bodyPr/>
          <a:lstStyle/>
          <a:p>
            <a:r>
              <a:rPr lang="uk-UA" dirty="0"/>
              <a:t>Лавірування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CC0BF-A39D-481E-8369-F9BAC38D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96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Лавірування – це прийом, який дозволяє вітрильному судну рухатися «проти» вітру.</a:t>
            </a:r>
          </a:p>
          <a:p>
            <a:pPr marL="0" indent="0">
              <a:buNone/>
            </a:pPr>
            <a:r>
              <a:rPr lang="uk-UA" dirty="0"/>
              <a:t>Він полягає в слідуванні зіг-загом із періодичною зміною курсу судна так, щоб оминути необхідність рухатись прямо проти вітру.</a:t>
            </a:r>
          </a:p>
          <a:p>
            <a:pPr marL="0" indent="0">
              <a:buNone/>
            </a:pPr>
            <a:r>
              <a:rPr lang="uk-UA" dirty="0"/>
              <a:t>Лавірування може також застосовуватися і при попутному вітрі – для задіяння усіх вітрил.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6261D5-DC04-4C7D-B124-19584C901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113" y="1027906"/>
            <a:ext cx="2732143" cy="50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093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623</Words>
  <Application>Microsoft Office PowerPoint</Application>
  <PresentationFormat>Широкоэкранный</PresentationFormat>
  <Paragraphs>49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Визначення оптимального курсу яхти в закритій акваторії</vt:lpstr>
      <vt:lpstr>Курс судна</vt:lpstr>
      <vt:lpstr>Курс судна</vt:lpstr>
      <vt:lpstr>Курс судна</vt:lpstr>
      <vt:lpstr>Курс судна</vt:lpstr>
      <vt:lpstr>Курс судна</vt:lpstr>
      <vt:lpstr>Курс судна</vt:lpstr>
      <vt:lpstr>Курс судна</vt:lpstr>
      <vt:lpstr>Лавірування</vt:lpstr>
      <vt:lpstr>Лавірування</vt:lpstr>
      <vt:lpstr>Лавірування</vt:lpstr>
      <vt:lpstr>Полярна діаграма швидкостей яхти</vt:lpstr>
      <vt:lpstr>Пошук оптимального кута лавірування</vt:lpstr>
      <vt:lpstr>Пошук оптимального кута лавірування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Перегони яхт в закритій акваторії</dc:title>
  <dc:creator>Олег Рутов</dc:creator>
  <cp:lastModifiedBy>Совместный Аккаунт</cp:lastModifiedBy>
  <cp:revision>51</cp:revision>
  <dcterms:created xsi:type="dcterms:W3CDTF">2023-01-14T19:12:19Z</dcterms:created>
  <dcterms:modified xsi:type="dcterms:W3CDTF">2023-01-16T17:35:20Z</dcterms:modified>
</cp:coreProperties>
</file>