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s%20Social%20Media%20Addiction\Students%20Social%20Media%20Addiction%20solu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s%20Social%20Media%20Addiction\Students%20Social%20Media%20Addiction%20sol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s%20Social%20Media%20Addiction\Students%20Social%20Media%20Addiction%20solu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s%20Social%20Media%20Addiction\Students%20Social%20Media%20Addiction%20solu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s%20Social%20Media%20Addiction\Students%20Social%20Media%20Addiction%20solu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ALL%20LECTURES%20COURSES\EXCEL\PROJECT\Students%20Social%20Media%20Addiction\Students%20Social%20Media%20Addiction%20solu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[Students Social Media Addiction solution.xlsx]Pivot Analysis!PivotTable1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 b="1" cap="none" spc="0">
                <a:ln/>
                <a:solidFill>
                  <a:schemeClr val="accent4"/>
                </a:solidFill>
                <a:effectLst/>
              </a:rPr>
              <a:t>AVEARGE DAILY SOCIAL</a:t>
            </a:r>
            <a:r>
              <a:rPr lang="en-US" sz="1100" b="1" cap="none" spc="0" baseline="0">
                <a:ln/>
                <a:solidFill>
                  <a:schemeClr val="accent4"/>
                </a:solidFill>
                <a:effectLst/>
              </a:rPr>
              <a:t> MEDIA USAGE AMONG STUDENTS</a:t>
            </a:r>
            <a:endParaRPr lang="en-US" sz="1100" b="1" cap="none" spc="0">
              <a:ln/>
              <a:solidFill>
                <a:schemeClr val="accent4"/>
              </a:solidFill>
              <a:effectLst/>
            </a:endParaRPr>
          </a:p>
        </c:rich>
      </c:tx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4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tint val="77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tint val="77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tint val="77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4">
                  <a:shade val="7600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hade val="7600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shade val="7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Analysis'!$B$3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29E-42F9-98B9-83A13B69F9F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29E-42F9-98B9-83A13B69F9F0}"/>
              </c:ext>
            </c:extLst>
          </c:dPt>
          <c:dLbls>
            <c:spPr>
              <a:no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Analysis'!$A$4:$A$6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'Pivot Analysis'!$B$4:$B$6</c:f>
              <c:numCache>
                <c:formatCode>General</c:formatCode>
                <c:ptCount val="2"/>
                <c:pt idx="0">
                  <c:v>1768.9</c:v>
                </c:pt>
                <c:pt idx="1">
                  <c:v>1698.7999999999997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9E-42F9-98B9-83A13B69F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[Students Social Media Addiction solution.xlsx]Pivot Analysis!PivotTable2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 b="1" cap="none" spc="0">
                <a:ln/>
                <a:solidFill>
                  <a:schemeClr val="accent4"/>
                </a:solidFill>
                <a:effectLst/>
              </a:rPr>
              <a:t>REALTIONSHIP BETWEEN THE MOST USED PLATFORM AND DAILY USAGE HOURS</a:t>
            </a:r>
          </a:p>
        </c:rich>
      </c:tx>
      <c:layout>
        <c:manualLayout>
          <c:xMode val="edge"/>
          <c:yMode val="edge"/>
          <c:x val="0.13054573690358393"/>
          <c:y val="0.13891465599766187"/>
        </c:manualLayout>
      </c:layout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5134976913730861"/>
          <c:y val="0.31389914318851375"/>
          <c:w val="0.32169221317639674"/>
          <c:h val="0.5768276277474733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'Pivot Analysis'!$B$9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Analysis'!$A$10:$A$22</c:f>
              <c:strCache>
                <c:ptCount val="12"/>
                <c:pt idx="0">
                  <c:v>Facebook</c:v>
                </c:pt>
                <c:pt idx="1">
                  <c:v>Instagram</c:v>
                </c:pt>
                <c:pt idx="2">
                  <c:v>KakaoTalk</c:v>
                </c:pt>
                <c:pt idx="3">
                  <c:v>LINE</c:v>
                </c:pt>
                <c:pt idx="4">
                  <c:v>LinkedIn</c:v>
                </c:pt>
                <c:pt idx="5">
                  <c:v>Snapchat</c:v>
                </c:pt>
                <c:pt idx="6">
                  <c:v>TikTok</c:v>
                </c:pt>
                <c:pt idx="7">
                  <c:v>Twitter</c:v>
                </c:pt>
                <c:pt idx="8">
                  <c:v>VKontakte</c:v>
                </c:pt>
                <c:pt idx="9">
                  <c:v>WeChat</c:v>
                </c:pt>
                <c:pt idx="10">
                  <c:v>WhatsApp</c:v>
                </c:pt>
                <c:pt idx="11">
                  <c:v>YouTube</c:v>
                </c:pt>
              </c:strCache>
            </c:strRef>
          </c:cat>
          <c:val>
            <c:numRef>
              <c:f>'Pivot Analysis'!$B$10:$B$22</c:f>
              <c:numCache>
                <c:formatCode>General</c:formatCode>
                <c:ptCount val="12"/>
                <c:pt idx="0">
                  <c:v>554.4</c:v>
                </c:pt>
                <c:pt idx="1">
                  <c:v>1213.2000000000007</c:v>
                </c:pt>
                <c:pt idx="2">
                  <c:v>56.7</c:v>
                </c:pt>
                <c:pt idx="3">
                  <c:v>39</c:v>
                </c:pt>
                <c:pt idx="4">
                  <c:v>52.9</c:v>
                </c:pt>
                <c:pt idx="5">
                  <c:v>66.200000000000017</c:v>
                </c:pt>
                <c:pt idx="6">
                  <c:v>823.30000000000018</c:v>
                </c:pt>
                <c:pt idx="7">
                  <c:v>146.1</c:v>
                </c:pt>
                <c:pt idx="8">
                  <c:v>51</c:v>
                </c:pt>
                <c:pt idx="9">
                  <c:v>74.400000000000006</c:v>
                </c:pt>
                <c:pt idx="10">
                  <c:v>349.70000000000005</c:v>
                </c:pt>
                <c:pt idx="11">
                  <c:v>40.79999999999999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38-4560-B2FE-2338DCEF6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5197519"/>
        <c:axId val="1595195599"/>
      </c:barChart>
      <c:catAx>
        <c:axId val="15951975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195599"/>
        <c:crosses val="autoZero"/>
        <c:auto val="1"/>
        <c:lblAlgn val="ctr"/>
        <c:lblOffset val="100"/>
        <c:noMultiLvlLbl val="0"/>
      </c:catAx>
      <c:valAx>
        <c:axId val="15951955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197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[Students Social Media Addiction solution.xlsx]Pivot Analysis!PivotTable3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cap="none" spc="0">
                <a:ln/>
                <a:solidFill>
                  <a:schemeClr val="accent4"/>
                </a:solidFill>
                <a:effectLst/>
              </a:rPr>
              <a:t>DOES</a:t>
            </a:r>
            <a:r>
              <a:rPr lang="en-US" sz="1100" b="1" cap="none" spc="0" baseline="0">
                <a:ln/>
                <a:solidFill>
                  <a:schemeClr val="accent4"/>
                </a:solidFill>
                <a:effectLst/>
              </a:rPr>
              <a:t> HIGHER DAILY USAGE CORRELATE WITH POORER ACADEMIC PERFORMANCE</a:t>
            </a:r>
          </a:p>
        </c:rich>
      </c:tx>
      <c:layout>
        <c:manualLayout>
          <c:xMode val="edge"/>
          <c:yMode val="edge"/>
          <c:x val="0.12761494693615674"/>
          <c:y val="0.13339996973384863"/>
        </c:manualLayout>
      </c:layout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50142969531260873"/>
          <c:y val="0.35875223763930802"/>
          <c:w val="0.33149997449732688"/>
          <c:h val="0.5432778411501816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Analysis'!$B$25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Analysis'!$A$26:$A$28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'Pivot Analysis'!$B$26:$B$28</c:f>
              <c:numCache>
                <c:formatCode>General</c:formatCode>
                <c:ptCount val="2"/>
                <c:pt idx="0">
                  <c:v>958.69999999999982</c:v>
                </c:pt>
                <c:pt idx="1">
                  <c:v>2508.9999999999995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C0-42F3-A578-41C31E7DF46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39591103"/>
        <c:axId val="1539593023"/>
      </c:barChart>
      <c:catAx>
        <c:axId val="15395911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593023"/>
        <c:crosses val="autoZero"/>
        <c:auto val="1"/>
        <c:lblAlgn val="ctr"/>
        <c:lblOffset val="100"/>
        <c:noMultiLvlLbl val="0"/>
      </c:catAx>
      <c:valAx>
        <c:axId val="153959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59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[Students Social Media Addiction solution.xlsx]Pivot Analysis!PivotTable4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50" b="1" cap="none" spc="0">
                <a:ln/>
                <a:solidFill>
                  <a:schemeClr val="accent4"/>
                </a:solidFill>
                <a:effectLst/>
              </a:rPr>
              <a:t>PLATFORMS ASSOCIATED WITH NEGATIVE ACADEMIC PERFORMANCE</a:t>
            </a:r>
          </a:p>
        </c:rich>
      </c:tx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Analysis'!$B$31:$B$32</c:f>
              <c:strCache>
                <c:ptCount val="1"/>
                <c:pt idx="0">
                  <c:v>No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Analysis'!$A$33:$A$45</c:f>
              <c:strCache>
                <c:ptCount val="12"/>
                <c:pt idx="0">
                  <c:v>Facebook</c:v>
                </c:pt>
                <c:pt idx="1">
                  <c:v>Instagram</c:v>
                </c:pt>
                <c:pt idx="2">
                  <c:v>KakaoTalk</c:v>
                </c:pt>
                <c:pt idx="3">
                  <c:v>LINE</c:v>
                </c:pt>
                <c:pt idx="4">
                  <c:v>LinkedIn</c:v>
                </c:pt>
                <c:pt idx="5">
                  <c:v>Snapchat</c:v>
                </c:pt>
                <c:pt idx="6">
                  <c:v>TikTok</c:v>
                </c:pt>
                <c:pt idx="7">
                  <c:v>Twitter</c:v>
                </c:pt>
                <c:pt idx="8">
                  <c:v>VKontakte</c:v>
                </c:pt>
                <c:pt idx="9">
                  <c:v>WeChat</c:v>
                </c:pt>
                <c:pt idx="10">
                  <c:v>WhatsApp</c:v>
                </c:pt>
                <c:pt idx="11">
                  <c:v>YouTube</c:v>
                </c:pt>
              </c:strCache>
            </c:strRef>
          </c:cat>
          <c:val>
            <c:numRef>
              <c:f>'Pivot Analysis'!$B$33:$B$45</c:f>
              <c:numCache>
                <c:formatCode>General</c:formatCode>
                <c:ptCount val="12"/>
                <c:pt idx="0">
                  <c:v>86</c:v>
                </c:pt>
                <c:pt idx="1">
                  <c:v>77</c:v>
                </c:pt>
                <c:pt idx="3">
                  <c:v>12</c:v>
                </c:pt>
                <c:pt idx="4">
                  <c:v>21</c:v>
                </c:pt>
                <c:pt idx="5">
                  <c:v>1</c:v>
                </c:pt>
                <c:pt idx="6">
                  <c:v>10</c:v>
                </c:pt>
                <c:pt idx="7">
                  <c:v>19</c:v>
                </c:pt>
                <c:pt idx="8">
                  <c:v>12</c:v>
                </c:pt>
                <c:pt idx="9">
                  <c:v>7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30-4939-BC53-E4B371440332}"/>
            </c:ext>
          </c:extLst>
        </c:ser>
        <c:ser>
          <c:idx val="1"/>
          <c:order val="1"/>
          <c:tx>
            <c:strRef>
              <c:f>'Pivot Analysis'!$C$31:$C$32</c:f>
              <c:strCache>
                <c:ptCount val="1"/>
                <c:pt idx="0">
                  <c:v>Yes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76000"/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76000"/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6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'Pivot Analysis'!$A$33:$A$45</c:f>
              <c:strCache>
                <c:ptCount val="12"/>
                <c:pt idx="0">
                  <c:v>Facebook</c:v>
                </c:pt>
                <c:pt idx="1">
                  <c:v>Instagram</c:v>
                </c:pt>
                <c:pt idx="2">
                  <c:v>KakaoTalk</c:v>
                </c:pt>
                <c:pt idx="3">
                  <c:v>LINE</c:v>
                </c:pt>
                <c:pt idx="4">
                  <c:v>LinkedIn</c:v>
                </c:pt>
                <c:pt idx="5">
                  <c:v>Snapchat</c:v>
                </c:pt>
                <c:pt idx="6">
                  <c:v>TikTok</c:v>
                </c:pt>
                <c:pt idx="7">
                  <c:v>Twitter</c:v>
                </c:pt>
                <c:pt idx="8">
                  <c:v>VKontakte</c:v>
                </c:pt>
                <c:pt idx="9">
                  <c:v>WeChat</c:v>
                </c:pt>
                <c:pt idx="10">
                  <c:v>WhatsApp</c:v>
                </c:pt>
                <c:pt idx="11">
                  <c:v>YouTube</c:v>
                </c:pt>
              </c:strCache>
            </c:strRef>
          </c:cat>
          <c:val>
            <c:numRef>
              <c:f>'Pivot Analysis'!$C$33:$C$45</c:f>
              <c:numCache>
                <c:formatCode>General</c:formatCode>
                <c:ptCount val="12"/>
                <c:pt idx="0">
                  <c:v>37</c:v>
                </c:pt>
                <c:pt idx="1">
                  <c:v>172</c:v>
                </c:pt>
                <c:pt idx="2">
                  <c:v>12</c:v>
                </c:pt>
                <c:pt idx="5">
                  <c:v>12</c:v>
                </c:pt>
                <c:pt idx="6">
                  <c:v>144</c:v>
                </c:pt>
                <c:pt idx="7">
                  <c:v>11</c:v>
                </c:pt>
                <c:pt idx="9">
                  <c:v>8</c:v>
                </c:pt>
                <c:pt idx="10">
                  <c:v>54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30-4939-BC53-E4B371440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83872879"/>
        <c:axId val="1583873359"/>
      </c:barChart>
      <c:catAx>
        <c:axId val="158387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873359"/>
        <c:crosses val="autoZero"/>
        <c:auto val="1"/>
        <c:lblAlgn val="ctr"/>
        <c:lblOffset val="100"/>
        <c:noMultiLvlLbl val="0"/>
      </c:catAx>
      <c:valAx>
        <c:axId val="1583873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87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[Students Social Media Addiction solution.xlsx]Pivot Analysis!PivotTable5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50" b="1" cap="none" spc="0">
                <a:ln/>
                <a:solidFill>
                  <a:schemeClr val="accent4"/>
                </a:solidFill>
                <a:effectLst/>
              </a:rPr>
              <a:t>AVERAGE ADDICTION SCORE ACROSS</a:t>
            </a:r>
            <a:r>
              <a:rPr lang="en-US" sz="1050" b="1" cap="none" spc="0" baseline="0">
                <a:ln/>
                <a:solidFill>
                  <a:schemeClr val="accent4"/>
                </a:solidFill>
                <a:effectLst/>
              </a:rPr>
              <a:t> DIFFERENT PLATFORMS</a:t>
            </a:r>
            <a:endParaRPr lang="en-US" sz="1050" b="1" cap="none" spc="0">
              <a:ln/>
              <a:solidFill>
                <a:schemeClr val="accent4"/>
              </a:solidFill>
              <a:effectLst/>
            </a:endParaRPr>
          </a:p>
        </c:rich>
      </c:tx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Analysis'!$B$48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Analysis'!$A$49:$A$61</c:f>
              <c:strCache>
                <c:ptCount val="12"/>
                <c:pt idx="0">
                  <c:v>Facebook</c:v>
                </c:pt>
                <c:pt idx="1">
                  <c:v>Instagram</c:v>
                </c:pt>
                <c:pt idx="2">
                  <c:v>KakaoTalk</c:v>
                </c:pt>
                <c:pt idx="3">
                  <c:v>LINE</c:v>
                </c:pt>
                <c:pt idx="4">
                  <c:v>LinkedIn</c:v>
                </c:pt>
                <c:pt idx="5">
                  <c:v>Snapchat</c:v>
                </c:pt>
                <c:pt idx="6">
                  <c:v>TikTok</c:v>
                </c:pt>
                <c:pt idx="7">
                  <c:v>Twitter</c:v>
                </c:pt>
                <c:pt idx="8">
                  <c:v>VKontakte</c:v>
                </c:pt>
                <c:pt idx="9">
                  <c:v>WeChat</c:v>
                </c:pt>
                <c:pt idx="10">
                  <c:v>WhatsApp</c:v>
                </c:pt>
                <c:pt idx="11">
                  <c:v>YouTube</c:v>
                </c:pt>
              </c:strCache>
            </c:strRef>
          </c:cat>
          <c:val>
            <c:numRef>
              <c:f>'Pivot Analysis'!$B$49:$B$61</c:f>
              <c:numCache>
                <c:formatCode>0.00</c:formatCode>
                <c:ptCount val="12"/>
                <c:pt idx="0">
                  <c:v>5.666666666666667</c:v>
                </c:pt>
                <c:pt idx="1">
                  <c:v>6.5542168674698793</c:v>
                </c:pt>
                <c:pt idx="2">
                  <c:v>6</c:v>
                </c:pt>
                <c:pt idx="3">
                  <c:v>3</c:v>
                </c:pt>
                <c:pt idx="4">
                  <c:v>3.8095238095238093</c:v>
                </c:pt>
                <c:pt idx="5">
                  <c:v>7.4615384615384617</c:v>
                </c:pt>
                <c:pt idx="6">
                  <c:v>7.4285714285714288</c:v>
                </c:pt>
                <c:pt idx="7">
                  <c:v>5.5</c:v>
                </c:pt>
                <c:pt idx="8">
                  <c:v>5</c:v>
                </c:pt>
                <c:pt idx="9">
                  <c:v>6.0666666666666664</c:v>
                </c:pt>
                <c:pt idx="10">
                  <c:v>7.4629629629629628</c:v>
                </c:pt>
                <c:pt idx="11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E9-4E75-826C-B3DA592A2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39627583"/>
        <c:axId val="1539618943"/>
      </c:barChart>
      <c:catAx>
        <c:axId val="153962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618943"/>
        <c:crosses val="autoZero"/>
        <c:auto val="1"/>
        <c:lblAlgn val="ctr"/>
        <c:lblOffset val="100"/>
        <c:noMultiLvlLbl val="0"/>
      </c:catAx>
      <c:valAx>
        <c:axId val="153961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962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[Students Social Media Addiction solution.xlsx]Pivot Analysis!PivotTable6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50" b="1" cap="none" spc="0">
                <a:ln/>
                <a:solidFill>
                  <a:schemeClr val="accent4"/>
                </a:solidFill>
                <a:effectLst/>
              </a:rPr>
              <a:t>STUDENT</a:t>
            </a:r>
            <a:r>
              <a:rPr lang="en-US" b="1" cap="none" spc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1050" b="1" cap="none" spc="0">
                <a:ln/>
                <a:solidFill>
                  <a:schemeClr val="accent4"/>
                </a:solidFill>
                <a:effectLst/>
              </a:rPr>
              <a:t>WHO FACE RELATIONSHIP CONFLICT ARE LIKELY TO BE ADDICTED TO SOCIAL MEDIA</a:t>
            </a:r>
            <a:endParaRPr lang="en-US" b="1" cap="none" spc="0">
              <a:ln/>
              <a:solidFill>
                <a:schemeClr val="accent4"/>
              </a:solidFill>
              <a:effectLst/>
            </a:endParaRPr>
          </a:p>
        </c:rich>
      </c:tx>
      <c:layout>
        <c:manualLayout>
          <c:xMode val="edge"/>
          <c:yMode val="edge"/>
          <c:x val="0.12975875555183303"/>
          <c:y val="9.8851753457745398E-2"/>
        </c:manualLayout>
      </c:layout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172899480575144"/>
          <c:y val="0.32510932917358432"/>
          <c:w val="0.69908748429872736"/>
          <c:h val="0.210290971238153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Analysis'!$C$64:$C$65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'Pivot Analysis'!$A$66:$B$97</c:f>
              <c:multiLvlStrCache>
                <c:ptCount val="28"/>
                <c:lvl>
                  <c:pt idx="0">
                    <c:v>Facebook</c:v>
                  </c:pt>
                  <c:pt idx="1">
                    <c:v>Instagram</c:v>
                  </c:pt>
                  <c:pt idx="2">
                    <c:v>LinkedIn</c:v>
                  </c:pt>
                  <c:pt idx="3">
                    <c:v>Snapchat</c:v>
                  </c:pt>
                  <c:pt idx="4">
                    <c:v>TikTok</c:v>
                  </c:pt>
                  <c:pt idx="5">
                    <c:v>YouTube</c:v>
                  </c:pt>
                  <c:pt idx="6">
                    <c:v>Facebook</c:v>
                  </c:pt>
                  <c:pt idx="7">
                    <c:v>Instagram</c:v>
                  </c:pt>
                  <c:pt idx="8">
                    <c:v>KakaoTalk</c:v>
                  </c:pt>
                  <c:pt idx="9">
                    <c:v>LinkedIn</c:v>
                  </c:pt>
                  <c:pt idx="10">
                    <c:v>Snapchat</c:v>
                  </c:pt>
                  <c:pt idx="11">
                    <c:v>TikTok</c:v>
                  </c:pt>
                  <c:pt idx="12">
                    <c:v>Twitter</c:v>
                  </c:pt>
                  <c:pt idx="13">
                    <c:v>VKontakte</c:v>
                  </c:pt>
                  <c:pt idx="14">
                    <c:v>WeChat</c:v>
                  </c:pt>
                  <c:pt idx="15">
                    <c:v>WhatsApp</c:v>
                  </c:pt>
                  <c:pt idx="16">
                    <c:v>YouTube</c:v>
                  </c:pt>
                  <c:pt idx="17">
                    <c:v>Facebook</c:v>
                  </c:pt>
                  <c:pt idx="18">
                    <c:v>Instagram</c:v>
                  </c:pt>
                  <c:pt idx="19">
                    <c:v>KakaoTalk</c:v>
                  </c:pt>
                  <c:pt idx="20">
                    <c:v>LINE</c:v>
                  </c:pt>
                  <c:pt idx="21">
                    <c:v>LinkedIn</c:v>
                  </c:pt>
                  <c:pt idx="22">
                    <c:v>Snapchat</c:v>
                  </c:pt>
                  <c:pt idx="23">
                    <c:v>TikTok</c:v>
                  </c:pt>
                  <c:pt idx="24">
                    <c:v>Twitter</c:v>
                  </c:pt>
                  <c:pt idx="25">
                    <c:v>VKontakte</c:v>
                  </c:pt>
                  <c:pt idx="26">
                    <c:v>WhatsApp</c:v>
                  </c:pt>
                  <c:pt idx="27">
                    <c:v>YouTube</c:v>
                  </c:pt>
                </c:lvl>
                <c:lvl>
                  <c:pt idx="0">
                    <c:v>Complicated</c:v>
                  </c:pt>
                  <c:pt idx="6">
                    <c:v>In Relationship</c:v>
                  </c:pt>
                  <c:pt idx="17">
                    <c:v>Single</c:v>
                  </c:pt>
                </c:lvl>
              </c:multiLvlStrCache>
            </c:multiLvlStrRef>
          </c:cat>
          <c:val>
            <c:numRef>
              <c:f>'Pivot Analysis'!$C$66:$C$97</c:f>
              <c:numCache>
                <c:formatCode>General</c:formatCode>
                <c:ptCount val="28"/>
                <c:pt idx="1">
                  <c:v>31</c:v>
                </c:pt>
                <c:pt idx="2">
                  <c:v>2</c:v>
                </c:pt>
                <c:pt idx="3">
                  <c:v>10</c:v>
                </c:pt>
                <c:pt idx="4">
                  <c:v>14</c:v>
                </c:pt>
                <c:pt idx="6">
                  <c:v>18</c:v>
                </c:pt>
                <c:pt idx="7">
                  <c:v>205</c:v>
                </c:pt>
                <c:pt idx="8">
                  <c:v>18</c:v>
                </c:pt>
                <c:pt idx="9">
                  <c:v>3</c:v>
                </c:pt>
                <c:pt idx="10">
                  <c:v>8</c:v>
                </c:pt>
                <c:pt idx="11">
                  <c:v>90</c:v>
                </c:pt>
                <c:pt idx="12">
                  <c:v>18</c:v>
                </c:pt>
                <c:pt idx="14">
                  <c:v>12</c:v>
                </c:pt>
                <c:pt idx="15">
                  <c:v>28</c:v>
                </c:pt>
                <c:pt idx="17">
                  <c:v>40</c:v>
                </c:pt>
                <c:pt idx="18">
                  <c:v>271</c:v>
                </c:pt>
                <c:pt idx="19">
                  <c:v>18</c:v>
                </c:pt>
                <c:pt idx="20">
                  <c:v>12</c:v>
                </c:pt>
                <c:pt idx="21">
                  <c:v>3</c:v>
                </c:pt>
                <c:pt idx="22">
                  <c:v>7</c:v>
                </c:pt>
                <c:pt idx="23">
                  <c:v>195</c:v>
                </c:pt>
                <c:pt idx="24">
                  <c:v>21</c:v>
                </c:pt>
                <c:pt idx="2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85-4577-B6FD-8D97B1F707E8}"/>
            </c:ext>
          </c:extLst>
        </c:ser>
        <c:ser>
          <c:idx val="1"/>
          <c:order val="1"/>
          <c:tx>
            <c:strRef>
              <c:f>'Pivot Analysis'!$D$64:$D$65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76000"/>
                    <a:tint val="94000"/>
                    <a:satMod val="103000"/>
                    <a:lumMod val="102000"/>
                  </a:schemeClr>
                </a:gs>
                <a:gs pos="50000">
                  <a:schemeClr val="accent4">
                    <a:shade val="76000"/>
                    <a:shade val="100000"/>
                    <a:satMod val="110000"/>
                    <a:lumMod val="100000"/>
                  </a:schemeClr>
                </a:gs>
                <a:gs pos="100000">
                  <a:schemeClr val="accent4">
                    <a:shade val="76000"/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'Pivot Analysis'!$A$66:$B$97</c:f>
              <c:multiLvlStrCache>
                <c:ptCount val="28"/>
                <c:lvl>
                  <c:pt idx="0">
                    <c:v>Facebook</c:v>
                  </c:pt>
                  <c:pt idx="1">
                    <c:v>Instagram</c:v>
                  </c:pt>
                  <c:pt idx="2">
                    <c:v>LinkedIn</c:v>
                  </c:pt>
                  <c:pt idx="3">
                    <c:v>Snapchat</c:v>
                  </c:pt>
                  <c:pt idx="4">
                    <c:v>TikTok</c:v>
                  </c:pt>
                  <c:pt idx="5">
                    <c:v>YouTube</c:v>
                  </c:pt>
                  <c:pt idx="6">
                    <c:v>Facebook</c:v>
                  </c:pt>
                  <c:pt idx="7">
                    <c:v>Instagram</c:v>
                  </c:pt>
                  <c:pt idx="8">
                    <c:v>KakaoTalk</c:v>
                  </c:pt>
                  <c:pt idx="9">
                    <c:v>LinkedIn</c:v>
                  </c:pt>
                  <c:pt idx="10">
                    <c:v>Snapchat</c:v>
                  </c:pt>
                  <c:pt idx="11">
                    <c:v>TikTok</c:v>
                  </c:pt>
                  <c:pt idx="12">
                    <c:v>Twitter</c:v>
                  </c:pt>
                  <c:pt idx="13">
                    <c:v>VKontakte</c:v>
                  </c:pt>
                  <c:pt idx="14">
                    <c:v>WeChat</c:v>
                  </c:pt>
                  <c:pt idx="15">
                    <c:v>WhatsApp</c:v>
                  </c:pt>
                  <c:pt idx="16">
                    <c:v>YouTube</c:v>
                  </c:pt>
                  <c:pt idx="17">
                    <c:v>Facebook</c:v>
                  </c:pt>
                  <c:pt idx="18">
                    <c:v>Instagram</c:v>
                  </c:pt>
                  <c:pt idx="19">
                    <c:v>KakaoTalk</c:v>
                  </c:pt>
                  <c:pt idx="20">
                    <c:v>LINE</c:v>
                  </c:pt>
                  <c:pt idx="21">
                    <c:v>LinkedIn</c:v>
                  </c:pt>
                  <c:pt idx="22">
                    <c:v>Snapchat</c:v>
                  </c:pt>
                  <c:pt idx="23">
                    <c:v>TikTok</c:v>
                  </c:pt>
                  <c:pt idx="24">
                    <c:v>Twitter</c:v>
                  </c:pt>
                  <c:pt idx="25">
                    <c:v>VKontakte</c:v>
                  </c:pt>
                  <c:pt idx="26">
                    <c:v>WhatsApp</c:v>
                  </c:pt>
                  <c:pt idx="27">
                    <c:v>YouTube</c:v>
                  </c:pt>
                </c:lvl>
                <c:lvl>
                  <c:pt idx="0">
                    <c:v>Complicated</c:v>
                  </c:pt>
                  <c:pt idx="6">
                    <c:v>In Relationship</c:v>
                  </c:pt>
                  <c:pt idx="17">
                    <c:v>Single</c:v>
                  </c:pt>
                </c:lvl>
              </c:multiLvlStrCache>
            </c:multiLvlStrRef>
          </c:cat>
          <c:val>
            <c:numRef>
              <c:f>'Pivot Analysis'!$D$66:$D$97</c:f>
              <c:numCache>
                <c:formatCode>General</c:formatCode>
                <c:ptCount val="28"/>
                <c:pt idx="0">
                  <c:v>2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14</c:v>
                </c:pt>
                <c:pt idx="5">
                  <c:v>11</c:v>
                </c:pt>
                <c:pt idx="6">
                  <c:v>132</c:v>
                </c:pt>
                <c:pt idx="7">
                  <c:v>62</c:v>
                </c:pt>
                <c:pt idx="9">
                  <c:v>5</c:v>
                </c:pt>
                <c:pt idx="10">
                  <c:v>4</c:v>
                </c:pt>
                <c:pt idx="11">
                  <c:v>68</c:v>
                </c:pt>
                <c:pt idx="12">
                  <c:v>15</c:v>
                </c:pt>
                <c:pt idx="13">
                  <c:v>12</c:v>
                </c:pt>
                <c:pt idx="14">
                  <c:v>26</c:v>
                </c:pt>
                <c:pt idx="15">
                  <c:v>72</c:v>
                </c:pt>
                <c:pt idx="16">
                  <c:v>2</c:v>
                </c:pt>
                <c:pt idx="17">
                  <c:v>107</c:v>
                </c:pt>
                <c:pt idx="18">
                  <c:v>157</c:v>
                </c:pt>
                <c:pt idx="21">
                  <c:v>2</c:v>
                </c:pt>
                <c:pt idx="22">
                  <c:v>10</c:v>
                </c:pt>
                <c:pt idx="23">
                  <c:v>144</c:v>
                </c:pt>
                <c:pt idx="24">
                  <c:v>19</c:v>
                </c:pt>
                <c:pt idx="25">
                  <c:v>12</c:v>
                </c:pt>
                <c:pt idx="26">
                  <c:v>75</c:v>
                </c:pt>
                <c:pt idx="2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85-4577-B6FD-8D97B1F707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02747887"/>
        <c:axId val="1702749807"/>
      </c:barChart>
      <c:catAx>
        <c:axId val="170274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749807"/>
        <c:crosses val="autoZero"/>
        <c:auto val="1"/>
        <c:lblAlgn val="ctr"/>
        <c:lblOffset val="100"/>
        <c:noMultiLvlLbl val="0"/>
      </c:catAx>
      <c:valAx>
        <c:axId val="1702749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274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3556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13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4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9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2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6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3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45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Social Media Addiction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Excel Dashboard Insight by Ruth Yakubu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F8A67-5968-8E20-0DE4-467E3CD2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33" y="895615"/>
            <a:ext cx="7318058" cy="478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47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Social media addiction is more than screen time—platform habits matter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High usage correlates with poorer performance and relationship conflicts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Encourage healthy media habits and digital wellness education in schools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Survey of 705 students on social media usage</a:t>
            </a:r>
          </a:p>
          <a:p>
            <a:r>
              <a:rPr dirty="0"/>
              <a:t>Goal: Understand how social media impacts academic performance and relationships</a:t>
            </a:r>
          </a:p>
          <a:p>
            <a:r>
              <a:rPr dirty="0"/>
              <a:t>Tool Used: Microsoft Excel (Pivot Tables, Slicers, Charts, Dashboard)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Key Dimensions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Gender (Female, Male)</a:t>
            </a:r>
          </a:p>
          <a:p>
            <a:r>
              <a:rPr dirty="0"/>
              <a:t>Most Used Social Media Platform</a:t>
            </a:r>
          </a:p>
          <a:p>
            <a:r>
              <a:rPr dirty="0"/>
              <a:t>Daily Usage Hours</a:t>
            </a:r>
          </a:p>
          <a:p>
            <a:r>
              <a:rPr dirty="0"/>
              <a:t>Affects Academic Performance (Yes/No)</a:t>
            </a:r>
          </a:p>
          <a:p>
            <a:r>
              <a:rPr dirty="0"/>
              <a:t>Relationship 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EB85-3DD7-70F4-861E-0F85DD39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Daily Social Media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80098-FA0A-8560-2CD8-E4496A127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CFF4F-4179-AB05-5C70-5C71D10A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4181" y="2336873"/>
            <a:ext cx="3260758" cy="3599316"/>
          </a:xfrm>
        </p:spPr>
        <p:txBody>
          <a:bodyPr/>
          <a:lstStyle/>
          <a:p>
            <a:r>
              <a:rPr lang="en-US" dirty="0"/>
              <a:t> Female: 1768.9 mins/day</a:t>
            </a:r>
          </a:p>
          <a:p>
            <a:endParaRPr lang="en-US" dirty="0"/>
          </a:p>
          <a:p>
            <a:r>
              <a:rPr lang="en-US" dirty="0"/>
              <a:t>Male: 1698.8 mins/day</a:t>
            </a:r>
          </a:p>
          <a:p>
            <a:endParaRPr lang="en-US" dirty="0"/>
          </a:p>
          <a:p>
            <a:r>
              <a:rPr lang="en-US" dirty="0"/>
              <a:t>Female use social media slightly more on average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08CFB6-D3A0-88BB-FE66-5283202F3B6B}"/>
              </a:ext>
            </a:extLst>
          </p:cNvPr>
          <p:cNvSpPr/>
          <p:nvPr/>
        </p:nvSpPr>
        <p:spPr>
          <a:xfrm>
            <a:off x="207658" y="2336873"/>
            <a:ext cx="4106523" cy="2574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377378-8D23-FA94-D83E-28924B507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528878"/>
              </p:ext>
            </p:extLst>
          </p:nvPr>
        </p:nvGraphicFramePr>
        <p:xfrm>
          <a:off x="382975" y="2463717"/>
          <a:ext cx="3931206" cy="2447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190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96F5-04C5-B566-4318-2D0014EF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Used Platforms and Usage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02D1-E7C4-394A-D17D-23450CD00B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C65E-0021-22DA-BE35-03CB0D27F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7676" y="2336873"/>
            <a:ext cx="3185227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TikTok and Instagram dominate usage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 and KakaoTalk had relatively lower average daily usage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Platform preference correlates with addiction level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5D1A8-10F6-464D-8A66-0852B20E1298}"/>
              </a:ext>
            </a:extLst>
          </p:cNvPr>
          <p:cNvSpPr/>
          <p:nvPr/>
        </p:nvSpPr>
        <p:spPr>
          <a:xfrm>
            <a:off x="348761" y="2393001"/>
            <a:ext cx="4129193" cy="26510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FBCAB38-E8AD-A101-39B4-78833EE9CE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1376"/>
              </p:ext>
            </p:extLst>
          </p:nvPr>
        </p:nvGraphicFramePr>
        <p:xfrm>
          <a:off x="453678" y="2411069"/>
          <a:ext cx="4042122" cy="2643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2148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4E6D-34BB-500C-42AD-96F2B0AF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vs. Academic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3023-2472-DAA2-A2A8-822454361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5905D-60F6-0E1C-CD84-CB779736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7452" y="2336873"/>
            <a:ext cx="3357899" cy="359931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Students who reported negative academic performance: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Usage &gt; 2500 mins/day on average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Suggests heavy social media usage may impact academic outcomes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E2CFFD-417F-41AC-8C32-E5538A3880F9}"/>
              </a:ext>
            </a:extLst>
          </p:cNvPr>
          <p:cNvSpPr/>
          <p:nvPr/>
        </p:nvSpPr>
        <p:spPr>
          <a:xfrm>
            <a:off x="304800" y="2408257"/>
            <a:ext cx="4085665" cy="2631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1B1BE6-1983-285A-BB1C-541A2677F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351573"/>
              </p:ext>
            </p:extLst>
          </p:nvPr>
        </p:nvGraphicFramePr>
        <p:xfrm>
          <a:off x="335784" y="2519831"/>
          <a:ext cx="3943069" cy="2328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7415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EFFF-0FF1-F2DF-6D8F-12DA79F7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Platforms Associated With Poor Academic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A573-2847-9BF2-1234-A4392AE702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2AF31-91C2-6908-405E-63847FEF6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2336873"/>
            <a:ext cx="3067665" cy="3599316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TikTok, Instagram, and Twitter users showed higher negative 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for awareness on healthy platform usage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DC6786-AF17-4B83-842E-98D99E5EDAF2}"/>
              </a:ext>
            </a:extLst>
          </p:cNvPr>
          <p:cNvSpPr/>
          <p:nvPr/>
        </p:nvSpPr>
        <p:spPr>
          <a:xfrm>
            <a:off x="304800" y="2377593"/>
            <a:ext cx="4078941" cy="2633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F6B2D88-FCDD-C26B-5074-0BFA56F3E1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34672"/>
              </p:ext>
            </p:extLst>
          </p:nvPr>
        </p:nvGraphicFramePr>
        <p:xfrm>
          <a:off x="397352" y="2448903"/>
          <a:ext cx="3950643" cy="2449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03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04C8-9C48-3807-BAA1-1D76D99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Addiction Score by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3823-C9AC-76C8-6DCA-3775E9F699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B7C7D-36CF-3560-4462-EF2E04C18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2674" y="2445353"/>
            <a:ext cx="3187997" cy="3490835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/>
              <a:t>Average addiction scores were highest for TikTok and Instagram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WhatsApp and Facebook showed lower scores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Addiction correlated with time spent per day</a:t>
            </a:r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92AA38-EFBB-46D1-9D6E-81D8FFDF2C81}"/>
              </a:ext>
            </a:extLst>
          </p:cNvPr>
          <p:cNvSpPr/>
          <p:nvPr/>
        </p:nvSpPr>
        <p:spPr>
          <a:xfrm>
            <a:off x="304800" y="2407090"/>
            <a:ext cx="4087874" cy="2633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9DBC4E-0C09-D0D1-1298-2DB938807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058439"/>
              </p:ext>
            </p:extLst>
          </p:nvPr>
        </p:nvGraphicFramePr>
        <p:xfrm>
          <a:off x="428738" y="2445354"/>
          <a:ext cx="4025794" cy="2447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00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1A2B-E05A-9262-6DE8-92C49C5F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2CC6-B78D-2097-30A3-E597ACEA64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9DF47-00CA-EF56-4C17-56D66A3C0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3800" y="2322362"/>
            <a:ext cx="3192123" cy="361382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Conflict due to social media reported across all relationship types</a:t>
            </a:r>
          </a:p>
          <a:p>
            <a:r>
              <a:rPr lang="en-US" dirty="0"/>
              <a:t>Most affected group: Students in relationships</a:t>
            </a:r>
          </a:p>
          <a:p>
            <a:r>
              <a:rPr lang="en-US" dirty="0"/>
              <a:t>Platforms triggering conflict: Instagram, Snapchat, TikTok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BD1319-7CAB-4D92-85F1-D80C759C52D2}"/>
              </a:ext>
            </a:extLst>
          </p:cNvPr>
          <p:cNvSpPr/>
          <p:nvPr/>
        </p:nvSpPr>
        <p:spPr>
          <a:xfrm>
            <a:off x="198199" y="2329033"/>
            <a:ext cx="4175601" cy="2590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E10838-15DE-CD64-5A62-DCB7C391D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1579793"/>
              </p:ext>
            </p:extLst>
          </p:nvPr>
        </p:nvGraphicFramePr>
        <p:xfrm>
          <a:off x="356454" y="2322362"/>
          <a:ext cx="3923966" cy="247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09707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</TotalTime>
  <Words>326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Student Social Media Addiction Analysis</vt:lpstr>
      <vt:lpstr>Overview of the Analysis</vt:lpstr>
      <vt:lpstr>Filters and Key Dimensions Used</vt:lpstr>
      <vt:lpstr>Average Daily Social Media Usage</vt:lpstr>
      <vt:lpstr>Most Used Platforms and Usage Hours</vt:lpstr>
      <vt:lpstr>Usage vs. Academic Performance</vt:lpstr>
      <vt:lpstr>Platforms Associated With Poor Academic Performance</vt:lpstr>
      <vt:lpstr>Addiction Score by Platform</vt:lpstr>
      <vt:lpstr>Impact on Relationships</vt:lpstr>
      <vt:lpstr>PowerPoint Presentation</vt:lpstr>
      <vt:lpstr>Summary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Ruttysmith</dc:creator>
  <cp:keywords/>
  <dc:description>generated using python-pptx</dc:description>
  <cp:lastModifiedBy>Ruttysmith</cp:lastModifiedBy>
  <cp:revision>6</cp:revision>
  <dcterms:created xsi:type="dcterms:W3CDTF">2013-01-27T09:14:16Z</dcterms:created>
  <dcterms:modified xsi:type="dcterms:W3CDTF">2025-06-16T22:02:39Z</dcterms:modified>
  <cp:category/>
</cp:coreProperties>
</file>