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Everything%20Excel%20GIIT\pivot%20table%20and%20pivot%20charts%20project%20-%20solu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Everything%20Excel%20GIIT\pivot%20table%20and%20pivot%20charts%20project%20-%20solu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Everything%20Excel%20GIIT\pivot%20table%20and%20pivot%20charts%20project%20-%20solu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Everything%20Excel%20GIIT\pivot%20table%20and%20pivot%20charts%20project%20-%20solu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Everything%20Excel%20GIIT\pivot%20table%20and%20pivot%20charts%20project%20-%20solu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Everything%20Excel%20GIIT\pivot%20table%20and%20pivot%20charts%20project%20-%20solu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[pivot table and pivot charts project - solution.xlsx]Pivot Analysis!PivotTable1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by Province</a:t>
            </a:r>
          </a:p>
        </c:rich>
      </c:tx>
      <c:layout>
        <c:manualLayout>
          <c:xMode val="edge"/>
          <c:yMode val="edge"/>
          <c:x val="0.23073207282029043"/>
          <c:y val="8.36180059108416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8.3915596076806181E-2"/>
          <c:y val="0.27628731743097973"/>
          <c:w val="0.52661992908781141"/>
          <c:h val="0.58215446842019802"/>
        </c:manualLayout>
      </c:layout>
      <c:pieChart>
        <c:varyColors val="1"/>
        <c:ser>
          <c:idx val="0"/>
          <c:order val="0"/>
          <c:tx>
            <c:strRef>
              <c:f>'Pivot Analysis'!$B$3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4000"/>
                    </a:schemeClr>
                  </a:gs>
                  <a:gs pos="100000">
                    <a:schemeClr val="accent1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2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D22-43EE-A080-836802027E0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4000"/>
                    </a:schemeClr>
                  </a:gs>
                  <a:gs pos="100000">
                    <a:schemeClr val="accent2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2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D22-43EE-A080-836802027E0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4000"/>
                    </a:schemeClr>
                  </a:gs>
                  <a:gs pos="100000">
                    <a:schemeClr val="accent3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2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D22-43EE-A080-836802027E0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4000"/>
                    </a:schemeClr>
                  </a:gs>
                  <a:gs pos="100000">
                    <a:schemeClr val="accent4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2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D22-43EE-A080-836802027E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Analysis'!$A$4:$A$8</c:f>
              <c:strCache>
                <c:ptCount val="4"/>
                <c:pt idx="0">
                  <c:v>EASTERN PROVINCE</c:v>
                </c:pt>
                <c:pt idx="1">
                  <c:v>NORTH PROVINCE</c:v>
                </c:pt>
                <c:pt idx="2">
                  <c:v>SOUTH PROVINCE</c:v>
                </c:pt>
                <c:pt idx="3">
                  <c:v>WESTERN PROVINCE</c:v>
                </c:pt>
              </c:strCache>
            </c:strRef>
          </c:cat>
          <c:val>
            <c:numRef>
              <c:f>'Pivot Analysis'!$B$4:$B$8</c:f>
              <c:numCache>
                <c:formatCode>General</c:formatCode>
                <c:ptCount val="4"/>
                <c:pt idx="0">
                  <c:v>251373</c:v>
                </c:pt>
                <c:pt idx="1">
                  <c:v>245417</c:v>
                </c:pt>
                <c:pt idx="2">
                  <c:v>206889</c:v>
                </c:pt>
                <c:pt idx="3">
                  <c:v>261353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D22-43EE-A080-836802027E0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>
          <a:glow rad="63500">
            <a:schemeClr val="accent1">
              <a:satMod val="175000"/>
              <a:alpha val="40000"/>
            </a:schemeClr>
          </a:glow>
          <a:outerShdw blurRad="50800" dist="38100" algn="l" rotWithShape="0">
            <a:prstClr val="black">
              <a:alpha val="40000"/>
            </a:prstClr>
          </a:outerShdw>
        </a:effectLst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[pivot table and pivot charts project - solution.xlsx]Pivot Analysis!PivotTable2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ysClr val="windowText" lastClr="000000"/>
                </a:solidFill>
              </a:rPr>
              <a:t>Sales by Sales Rep</a:t>
            </a:r>
          </a:p>
        </c:rich>
      </c:tx>
      <c:layout>
        <c:manualLayout>
          <c:xMode val="edge"/>
          <c:yMode val="edge"/>
          <c:x val="0.26900654890978631"/>
          <c:y val="2.91600608747435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'Pivot Analysis'!$B$14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Analysis'!$A$15:$A$27</c:f>
              <c:strCache>
                <c:ptCount val="12"/>
                <c:pt idx="0">
                  <c:v>KARTHIK</c:v>
                </c:pt>
                <c:pt idx="1">
                  <c:v>ANVER</c:v>
                </c:pt>
                <c:pt idx="2">
                  <c:v>AMJATH</c:v>
                </c:pt>
                <c:pt idx="3">
                  <c:v>NILO</c:v>
                </c:pt>
                <c:pt idx="4">
                  <c:v>AJESH</c:v>
                </c:pt>
                <c:pt idx="5">
                  <c:v>RAJESH</c:v>
                </c:pt>
                <c:pt idx="6">
                  <c:v>SANA</c:v>
                </c:pt>
                <c:pt idx="7">
                  <c:v>RAVI</c:v>
                </c:pt>
                <c:pt idx="8">
                  <c:v>FAHATH</c:v>
                </c:pt>
                <c:pt idx="9">
                  <c:v>MOHAN</c:v>
                </c:pt>
                <c:pt idx="10">
                  <c:v>SAFNA</c:v>
                </c:pt>
                <c:pt idx="11">
                  <c:v>KAMALA</c:v>
                </c:pt>
              </c:strCache>
            </c:strRef>
          </c:cat>
          <c:val>
            <c:numRef>
              <c:f>'Pivot Analysis'!$B$15:$B$27</c:f>
              <c:numCache>
                <c:formatCode>#,##0.00</c:formatCode>
                <c:ptCount val="12"/>
                <c:pt idx="0">
                  <c:v>97876</c:v>
                </c:pt>
                <c:pt idx="1">
                  <c:v>96831</c:v>
                </c:pt>
                <c:pt idx="2">
                  <c:v>87335</c:v>
                </c:pt>
                <c:pt idx="3">
                  <c:v>85909</c:v>
                </c:pt>
                <c:pt idx="4">
                  <c:v>85812</c:v>
                </c:pt>
                <c:pt idx="5">
                  <c:v>83939</c:v>
                </c:pt>
                <c:pt idx="6">
                  <c:v>81944</c:v>
                </c:pt>
                <c:pt idx="7">
                  <c:v>78613</c:v>
                </c:pt>
                <c:pt idx="8">
                  <c:v>78226</c:v>
                </c:pt>
                <c:pt idx="9">
                  <c:v>63602</c:v>
                </c:pt>
                <c:pt idx="10">
                  <c:v>62532</c:v>
                </c:pt>
                <c:pt idx="11">
                  <c:v>62413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C9-494B-8212-B7AB684AC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49678239"/>
        <c:axId val="1149679199"/>
      </c:barChart>
      <c:catAx>
        <c:axId val="1149678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9679199"/>
        <c:crosses val="autoZero"/>
        <c:auto val="1"/>
        <c:lblAlgn val="ctr"/>
        <c:lblOffset val="100"/>
        <c:noMultiLvlLbl val="0"/>
      </c:catAx>
      <c:valAx>
        <c:axId val="1149679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9678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[pivot table and pivot charts project - solution.xlsx]Pivot Analysis!PivotTable3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ysClr val="windowText" lastClr="000000"/>
                </a:solidFill>
              </a:rPr>
              <a:t>Sales by Product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-90"/>
      <c:rotY val="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'Pivot Analysis'!$B$30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'Pivot Analysis'!$A$31:$A$38</c:f>
              <c:strCache>
                <c:ptCount val="7"/>
                <c:pt idx="0">
                  <c:v>Grapes</c:v>
                </c:pt>
                <c:pt idx="1">
                  <c:v>Cherries</c:v>
                </c:pt>
                <c:pt idx="2">
                  <c:v>Apple</c:v>
                </c:pt>
                <c:pt idx="3">
                  <c:v>Mangoes</c:v>
                </c:pt>
                <c:pt idx="4">
                  <c:v>Orange</c:v>
                </c:pt>
                <c:pt idx="5">
                  <c:v>Banana</c:v>
                </c:pt>
                <c:pt idx="6">
                  <c:v>Watermelon</c:v>
                </c:pt>
              </c:strCache>
            </c:strRef>
          </c:cat>
          <c:val>
            <c:numRef>
              <c:f>'Pivot Analysis'!$B$31:$B$38</c:f>
              <c:numCache>
                <c:formatCode>General</c:formatCode>
                <c:ptCount val="7"/>
                <c:pt idx="0">
                  <c:v>288895</c:v>
                </c:pt>
                <c:pt idx="1">
                  <c:v>230880</c:v>
                </c:pt>
                <c:pt idx="2">
                  <c:v>145620</c:v>
                </c:pt>
                <c:pt idx="3">
                  <c:v>117495</c:v>
                </c:pt>
                <c:pt idx="4">
                  <c:v>83100</c:v>
                </c:pt>
                <c:pt idx="5">
                  <c:v>60138</c:v>
                </c:pt>
                <c:pt idx="6">
                  <c:v>38904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A8-4920-A0EE-D55C41EE42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16730863"/>
        <c:axId val="1116730383"/>
        <c:axId val="0"/>
      </c:bar3DChart>
      <c:catAx>
        <c:axId val="11167308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6730383"/>
        <c:crosses val="autoZero"/>
        <c:auto val="1"/>
        <c:lblAlgn val="ctr"/>
        <c:lblOffset val="100"/>
        <c:noMultiLvlLbl val="0"/>
      </c:catAx>
      <c:valAx>
        <c:axId val="11167303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6730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[pivot table and pivot charts project - solution.xlsx]Pivot Analysis!PivotTable4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ysClr val="windowText" lastClr="000000"/>
                </a:solidFill>
              </a:rPr>
              <a:t>25% off Low Product</a:t>
            </a:r>
            <a:r>
              <a:rPr lang="en-US" baseline="0">
                <a:solidFill>
                  <a:sysClr val="windowText" lastClr="000000"/>
                </a:solidFill>
              </a:rPr>
              <a:t> Sales</a:t>
            </a:r>
            <a:endParaRPr lang="en-US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400651065545436"/>
          <c:y val="7.0005425792364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'Pivot Analysis'!$B$42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45C-44D1-B7BE-E6CAD50CD8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45C-44D1-B7BE-E6CAD50CD8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45C-44D1-B7BE-E6CAD50CD8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45C-44D1-B7BE-E6CAD50CD8B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545C-44D1-B7BE-E6CAD50CD8B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545C-44D1-B7BE-E6CAD50CD8B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545C-44D1-B7BE-E6CAD50CD8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Analysis'!$A$43:$A$50</c:f>
              <c:strCache>
                <c:ptCount val="7"/>
                <c:pt idx="0">
                  <c:v>Grapes</c:v>
                </c:pt>
                <c:pt idx="1">
                  <c:v>Cherries</c:v>
                </c:pt>
                <c:pt idx="2">
                  <c:v>Apple</c:v>
                </c:pt>
                <c:pt idx="3">
                  <c:v>Mangoes</c:v>
                </c:pt>
                <c:pt idx="4">
                  <c:v>Orange</c:v>
                </c:pt>
                <c:pt idx="5">
                  <c:v>Banana</c:v>
                </c:pt>
                <c:pt idx="6">
                  <c:v>Watermelon</c:v>
                </c:pt>
              </c:strCache>
            </c:strRef>
          </c:cat>
          <c:val>
            <c:numRef>
              <c:f>'Pivot Analysis'!$B$43:$B$50</c:f>
              <c:numCache>
                <c:formatCode>#,##0.00</c:formatCode>
                <c:ptCount val="7"/>
                <c:pt idx="0">
                  <c:v>288895</c:v>
                </c:pt>
                <c:pt idx="1">
                  <c:v>230880</c:v>
                </c:pt>
                <c:pt idx="2">
                  <c:v>145620</c:v>
                </c:pt>
                <c:pt idx="3">
                  <c:v>117495</c:v>
                </c:pt>
                <c:pt idx="4">
                  <c:v>83100</c:v>
                </c:pt>
                <c:pt idx="5">
                  <c:v>60138</c:v>
                </c:pt>
                <c:pt idx="6">
                  <c:v>38904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45C-44D1-B7BE-E6CAD50CD8B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>
          <a:glow rad="63500">
            <a:schemeClr val="accent1">
              <a:satMod val="175000"/>
              <a:alpha val="40000"/>
            </a:schemeClr>
          </a:glow>
          <a:outerShdw blurRad="50800" dist="38100" algn="l" rotWithShape="0">
            <a:prstClr val="black">
              <a:alpha val="40000"/>
            </a:prstClr>
          </a:outerShdw>
        </a:effectLst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[pivot table and pivot charts project - solution.xlsx]Pivot Analysis!PivotTable5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ysClr val="windowText" lastClr="000000"/>
                </a:solidFill>
              </a:rPr>
              <a:t>Sales by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Analysis'!$B$55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Analysis'!$A$56:$A$59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'Pivot Analysis'!$B$56:$B$59</c:f>
              <c:numCache>
                <c:formatCode>#,##0.00</c:formatCode>
                <c:ptCount val="3"/>
                <c:pt idx="0">
                  <c:v>366786</c:v>
                </c:pt>
                <c:pt idx="1">
                  <c:v>283964</c:v>
                </c:pt>
                <c:pt idx="2">
                  <c:v>314282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44-44E5-87E4-71715CC988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6727663"/>
        <c:axId val="1156726703"/>
      </c:barChart>
      <c:catAx>
        <c:axId val="1156727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6726703"/>
        <c:crosses val="autoZero"/>
        <c:auto val="1"/>
        <c:lblAlgn val="ctr"/>
        <c:lblOffset val="100"/>
        <c:noMultiLvlLbl val="0"/>
      </c:catAx>
      <c:valAx>
        <c:axId val="1156726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6727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[pivot table and pivot charts project - solution.xlsx]Pivot Analysis!PivotTable6</c:name>
    <c:fmtId val="2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ysClr val="windowText" lastClr="000000"/>
                </a:solidFill>
              </a:rPr>
              <a:t>Sales by Rep &amp; Provinces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-90"/>
      <c:rotY val="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'Pivot Analysis'!$B$66:$B$67</c:f>
              <c:strCache>
                <c:ptCount val="1"/>
                <c:pt idx="0">
                  <c:v>EASTERN PROVINCE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'Pivot Analysis'!$A$68:$A$80</c:f>
              <c:strCache>
                <c:ptCount val="12"/>
                <c:pt idx="0">
                  <c:v>KARTHIK</c:v>
                </c:pt>
                <c:pt idx="1">
                  <c:v>ANVER</c:v>
                </c:pt>
                <c:pt idx="2">
                  <c:v>AMJATH</c:v>
                </c:pt>
                <c:pt idx="3">
                  <c:v>NILO</c:v>
                </c:pt>
                <c:pt idx="4">
                  <c:v>AJESH</c:v>
                </c:pt>
                <c:pt idx="5">
                  <c:v>RAJESH</c:v>
                </c:pt>
                <c:pt idx="6">
                  <c:v>SANA</c:v>
                </c:pt>
                <c:pt idx="7">
                  <c:v>RAVI</c:v>
                </c:pt>
                <c:pt idx="8">
                  <c:v>FAHATH</c:v>
                </c:pt>
                <c:pt idx="9">
                  <c:v>MOHAN</c:v>
                </c:pt>
                <c:pt idx="10">
                  <c:v>SAFNA</c:v>
                </c:pt>
                <c:pt idx="11">
                  <c:v>KAMALA</c:v>
                </c:pt>
              </c:strCache>
            </c:strRef>
          </c:cat>
          <c:val>
            <c:numRef>
              <c:f>'Pivot Analysis'!$B$68:$B$80</c:f>
              <c:numCache>
                <c:formatCode>General</c:formatCode>
                <c:ptCount val="12"/>
                <c:pt idx="2" formatCode="#,##0.00">
                  <c:v>87335</c:v>
                </c:pt>
                <c:pt idx="4" formatCode="#,##0.00">
                  <c:v>85812</c:v>
                </c:pt>
                <c:pt idx="8" formatCode="#,##0.00">
                  <c:v>78226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1E-4E24-98F2-36193535FB88}"/>
            </c:ext>
          </c:extLst>
        </c:ser>
        <c:ser>
          <c:idx val="1"/>
          <c:order val="1"/>
          <c:tx>
            <c:strRef>
              <c:f>'Pivot Analysis'!$C$66:$C$67</c:f>
              <c:strCache>
                <c:ptCount val="1"/>
                <c:pt idx="0">
                  <c:v>NORTH PROVINCE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'Pivot Analysis'!$A$68:$A$80</c:f>
              <c:strCache>
                <c:ptCount val="12"/>
                <c:pt idx="0">
                  <c:v>KARTHIK</c:v>
                </c:pt>
                <c:pt idx="1">
                  <c:v>ANVER</c:v>
                </c:pt>
                <c:pt idx="2">
                  <c:v>AMJATH</c:v>
                </c:pt>
                <c:pt idx="3">
                  <c:v>NILO</c:v>
                </c:pt>
                <c:pt idx="4">
                  <c:v>AJESH</c:v>
                </c:pt>
                <c:pt idx="5">
                  <c:v>RAJESH</c:v>
                </c:pt>
                <c:pt idx="6">
                  <c:v>SANA</c:v>
                </c:pt>
                <c:pt idx="7">
                  <c:v>RAVI</c:v>
                </c:pt>
                <c:pt idx="8">
                  <c:v>FAHATH</c:v>
                </c:pt>
                <c:pt idx="9">
                  <c:v>MOHAN</c:v>
                </c:pt>
                <c:pt idx="10">
                  <c:v>SAFNA</c:v>
                </c:pt>
                <c:pt idx="11">
                  <c:v>KAMALA</c:v>
                </c:pt>
              </c:strCache>
            </c:strRef>
          </c:cat>
          <c:val>
            <c:numRef>
              <c:f>'Pivot Analysis'!$C$68:$C$80</c:f>
              <c:numCache>
                <c:formatCode>General</c:formatCode>
                <c:ptCount val="12"/>
                <c:pt idx="0" formatCode="#,##0.00">
                  <c:v>97876</c:v>
                </c:pt>
                <c:pt idx="5" formatCode="#,##0.00">
                  <c:v>83939</c:v>
                </c:pt>
                <c:pt idx="9" formatCode="#,##0.00">
                  <c:v>63602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1E-4E24-98F2-36193535FB88}"/>
            </c:ext>
          </c:extLst>
        </c:ser>
        <c:ser>
          <c:idx val="2"/>
          <c:order val="2"/>
          <c:tx>
            <c:strRef>
              <c:f>'Pivot Analysis'!$D$66:$D$67</c:f>
              <c:strCache>
                <c:ptCount val="1"/>
                <c:pt idx="0">
                  <c:v>SOUTH PROVINCE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'Pivot Analysis'!$A$68:$A$80</c:f>
              <c:strCache>
                <c:ptCount val="12"/>
                <c:pt idx="0">
                  <c:v>KARTHIK</c:v>
                </c:pt>
                <c:pt idx="1">
                  <c:v>ANVER</c:v>
                </c:pt>
                <c:pt idx="2">
                  <c:v>AMJATH</c:v>
                </c:pt>
                <c:pt idx="3">
                  <c:v>NILO</c:v>
                </c:pt>
                <c:pt idx="4">
                  <c:v>AJESH</c:v>
                </c:pt>
                <c:pt idx="5">
                  <c:v>RAJESH</c:v>
                </c:pt>
                <c:pt idx="6">
                  <c:v>SANA</c:v>
                </c:pt>
                <c:pt idx="7">
                  <c:v>RAVI</c:v>
                </c:pt>
                <c:pt idx="8">
                  <c:v>FAHATH</c:v>
                </c:pt>
                <c:pt idx="9">
                  <c:v>MOHAN</c:v>
                </c:pt>
                <c:pt idx="10">
                  <c:v>SAFNA</c:v>
                </c:pt>
                <c:pt idx="11">
                  <c:v>KAMALA</c:v>
                </c:pt>
              </c:strCache>
            </c:strRef>
          </c:cat>
          <c:val>
            <c:numRef>
              <c:f>'Pivot Analysis'!$D$68:$D$80</c:f>
              <c:numCache>
                <c:formatCode>General</c:formatCode>
                <c:ptCount val="12"/>
                <c:pt idx="6" formatCode="#,##0.00">
                  <c:v>81944</c:v>
                </c:pt>
                <c:pt idx="10" formatCode="#,##0.00">
                  <c:v>62532</c:v>
                </c:pt>
                <c:pt idx="11" formatCode="#,##0.00">
                  <c:v>62413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D1E-4E24-98F2-36193535FB88}"/>
            </c:ext>
          </c:extLst>
        </c:ser>
        <c:ser>
          <c:idx val="3"/>
          <c:order val="3"/>
          <c:tx>
            <c:strRef>
              <c:f>'Pivot Analysis'!$E$66:$E$67</c:f>
              <c:strCache>
                <c:ptCount val="1"/>
                <c:pt idx="0">
                  <c:v>WESTERN PROVINCE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'Pivot Analysis'!$A$68:$A$80</c:f>
              <c:strCache>
                <c:ptCount val="12"/>
                <c:pt idx="0">
                  <c:v>KARTHIK</c:v>
                </c:pt>
                <c:pt idx="1">
                  <c:v>ANVER</c:v>
                </c:pt>
                <c:pt idx="2">
                  <c:v>AMJATH</c:v>
                </c:pt>
                <c:pt idx="3">
                  <c:v>NILO</c:v>
                </c:pt>
                <c:pt idx="4">
                  <c:v>AJESH</c:v>
                </c:pt>
                <c:pt idx="5">
                  <c:v>RAJESH</c:v>
                </c:pt>
                <c:pt idx="6">
                  <c:v>SANA</c:v>
                </c:pt>
                <c:pt idx="7">
                  <c:v>RAVI</c:v>
                </c:pt>
                <c:pt idx="8">
                  <c:v>FAHATH</c:v>
                </c:pt>
                <c:pt idx="9">
                  <c:v>MOHAN</c:v>
                </c:pt>
                <c:pt idx="10">
                  <c:v>SAFNA</c:v>
                </c:pt>
                <c:pt idx="11">
                  <c:v>KAMALA</c:v>
                </c:pt>
              </c:strCache>
            </c:strRef>
          </c:cat>
          <c:val>
            <c:numRef>
              <c:f>'Pivot Analysis'!$E$68:$E$80</c:f>
              <c:numCache>
                <c:formatCode>#,##0.00</c:formatCode>
                <c:ptCount val="12"/>
                <c:pt idx="1">
                  <c:v>96831</c:v>
                </c:pt>
                <c:pt idx="3">
                  <c:v>85909</c:v>
                </c:pt>
                <c:pt idx="7">
                  <c:v>78613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1E-4E24-98F2-36193535FB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51558271"/>
        <c:axId val="1151559711"/>
        <c:axId val="0"/>
      </c:bar3DChart>
      <c:catAx>
        <c:axId val="1151558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1559711"/>
        <c:crosses val="autoZero"/>
        <c:auto val="1"/>
        <c:lblAlgn val="ctr"/>
        <c:lblOffset val="100"/>
        <c:noMultiLvlLbl val="0"/>
      </c:catAx>
      <c:valAx>
        <c:axId val="1151559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1558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A0B0-7095-47BD-8391-F58A834C566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ACEA9E9-9292-4F6A-A4DA-E167CEFD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1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  <p:sndAc>
          <p:stSnd>
            <p:snd r:embed="rId1" name="arrow.wav"/>
          </p:stSnd>
        </p:sndAc>
      </p:transition>
    </mc:Choice>
    <mc:Fallback xmlns="">
      <p:transition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A0B0-7095-47BD-8391-F58A834C566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CEA9E9-9292-4F6A-A4DA-E167CEFD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5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  <p:sndAc>
          <p:stSnd>
            <p:snd r:embed="rId1" name="arrow.wav"/>
          </p:stSnd>
        </p:sndAc>
      </p:transition>
    </mc:Choice>
    <mc:Fallback xmlns="">
      <p:transition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A0B0-7095-47BD-8391-F58A834C566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CEA9E9-9292-4F6A-A4DA-E167CEFD57D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84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  <p:sndAc>
          <p:stSnd>
            <p:snd r:embed="rId1" name="arrow.wav"/>
          </p:stSnd>
        </p:sndAc>
      </p:transition>
    </mc:Choice>
    <mc:Fallback xmlns="">
      <p:transition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A0B0-7095-47BD-8391-F58A834C566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CEA9E9-9292-4F6A-A4DA-E167CEFD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9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  <p:sndAc>
          <p:stSnd>
            <p:snd r:embed="rId1" name="arrow.wav"/>
          </p:stSnd>
        </p:sndAc>
      </p:transition>
    </mc:Choice>
    <mc:Fallback xmlns="">
      <p:transition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A0B0-7095-47BD-8391-F58A834C566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CEA9E9-9292-4F6A-A4DA-E167CEFD57D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418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  <p:sndAc>
          <p:stSnd>
            <p:snd r:embed="rId1" name="arrow.wav"/>
          </p:stSnd>
        </p:sndAc>
      </p:transition>
    </mc:Choice>
    <mc:Fallback xmlns="">
      <p:transition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A0B0-7095-47BD-8391-F58A834C566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CEA9E9-9292-4F6A-A4DA-E167CEFD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0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  <p:sndAc>
          <p:stSnd>
            <p:snd r:embed="rId1" name="arrow.wav"/>
          </p:stSnd>
        </p:sndAc>
      </p:transition>
    </mc:Choice>
    <mc:Fallback xmlns="">
      <p:transition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A0B0-7095-47BD-8391-F58A834C566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E9-9292-4F6A-A4DA-E167CEFD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2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  <p:sndAc>
          <p:stSnd>
            <p:snd r:embed="rId1" name="arrow.wav"/>
          </p:stSnd>
        </p:sndAc>
      </p:transition>
    </mc:Choice>
    <mc:Fallback xmlns="">
      <p:transition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A0B0-7095-47BD-8391-F58A834C566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E9-9292-4F6A-A4DA-E167CEFD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7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  <p:sndAc>
          <p:stSnd>
            <p:snd r:embed="rId1" name="arrow.wav"/>
          </p:stSnd>
        </p:sndAc>
      </p:transition>
    </mc:Choice>
    <mc:Fallback xmlns="">
      <p:transition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A0B0-7095-47BD-8391-F58A834C566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E9-9292-4F6A-A4DA-E167CEFD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8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  <p:sndAc>
          <p:stSnd>
            <p:snd r:embed="rId1" name="arrow.wav"/>
          </p:stSnd>
        </p:sndAc>
      </p:transition>
    </mc:Choice>
    <mc:Fallback xmlns="">
      <p:transition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A0B0-7095-47BD-8391-F58A834C566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CEA9E9-9292-4F6A-A4DA-E167CEFD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7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  <p:sndAc>
          <p:stSnd>
            <p:snd r:embed="rId1" name="arrow.wav"/>
          </p:stSnd>
        </p:sndAc>
      </p:transition>
    </mc:Choice>
    <mc:Fallback xmlns="">
      <p:transition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A0B0-7095-47BD-8391-F58A834C566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ACEA9E9-9292-4F6A-A4DA-E167CEFD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3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  <p:sndAc>
          <p:stSnd>
            <p:snd r:embed="rId1" name="arrow.wav"/>
          </p:stSnd>
        </p:sndAc>
      </p:transition>
    </mc:Choice>
    <mc:Fallback xmlns="">
      <p:transition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A0B0-7095-47BD-8391-F58A834C566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ACEA9E9-9292-4F6A-A4DA-E167CEFD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0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  <p:sndAc>
          <p:stSnd>
            <p:snd r:embed="rId1" name="arrow.wav"/>
          </p:stSnd>
        </p:sndAc>
      </p:transition>
    </mc:Choice>
    <mc:Fallback xmlns="">
      <p:transition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A0B0-7095-47BD-8391-F58A834C566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E9-9292-4F6A-A4DA-E167CEFD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  <p:sndAc>
          <p:stSnd>
            <p:snd r:embed="rId1" name="arrow.wav"/>
          </p:stSnd>
        </p:sndAc>
      </p:transition>
    </mc:Choice>
    <mc:Fallback xmlns="">
      <p:transition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A0B0-7095-47BD-8391-F58A834C566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E9-9292-4F6A-A4DA-E167CEFD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6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  <p:sndAc>
          <p:stSnd>
            <p:snd r:embed="rId1" name="arrow.wav"/>
          </p:stSnd>
        </p:sndAc>
      </p:transition>
    </mc:Choice>
    <mc:Fallback xmlns="">
      <p:transition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A0B0-7095-47BD-8391-F58A834C566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E9-9292-4F6A-A4DA-E167CEFD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7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  <p:sndAc>
          <p:stSnd>
            <p:snd r:embed="rId1" name="arrow.wav"/>
          </p:stSnd>
        </p:sndAc>
      </p:transition>
    </mc:Choice>
    <mc:Fallback xmlns="">
      <p:transition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A0B0-7095-47BD-8391-F58A834C566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CEA9E9-9292-4F6A-A4DA-E167CEFD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8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  <p:sndAc>
          <p:stSnd>
            <p:snd r:embed="rId1" name="arrow.wav"/>
          </p:stSnd>
        </p:sndAc>
      </p:transition>
    </mc:Choice>
    <mc:Fallback xmlns="">
      <p:transition>
        <p:split orient="vert"/>
        <p:sndAc>
          <p:stSnd>
            <p:snd r:embed="rId3" name="arrow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9A0B0-7095-47BD-8391-F58A834C566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ACEA9E9-9292-4F6A-A4DA-E167CEFD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6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p14:dur="10">
        <p:split orient="vert"/>
        <p:sndAc>
          <p:stSnd>
            <p:snd r:embed="rId18" name="arrow.wav"/>
          </p:stSnd>
        </p:sndAc>
      </p:transition>
    </mc:Choice>
    <mc:Fallback xmlns="">
      <p:transition>
        <p:split orient="vert"/>
        <p:sndAc>
          <p:stSnd>
            <p:snd r:embed="rId19" name="arrow.wav"/>
          </p:stSnd>
        </p:sndAc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D2A4-B8B2-E9FD-A769-239D90105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642403"/>
            <a:ext cx="8915399" cy="2262781"/>
          </a:xfrm>
        </p:spPr>
        <p:txBody>
          <a:bodyPr>
            <a:noAutofit/>
          </a:bodyPr>
          <a:lstStyle/>
          <a:p>
            <a:r>
              <a:rPr lang="en-US" sz="4800" dirty="0"/>
              <a:t>Sales Analysis Report Using Pivot Tables &amp; Pivot Charts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00D73-70C2-2FD8-DC23-3B8B02CDC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3429000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                                                      Key Insights and Recommendation</a:t>
            </a:r>
          </a:p>
          <a:p>
            <a:r>
              <a:rPr lang="en-US" dirty="0"/>
              <a:t>                                                                                          By Ruth Yakubu</a:t>
            </a:r>
          </a:p>
          <a:p>
            <a:r>
              <a:rPr lang="en-US" dirty="0"/>
              <a:t>                                                                                                   11/2/2025</a:t>
            </a:r>
          </a:p>
        </p:txBody>
      </p:sp>
    </p:spTree>
    <p:extLst>
      <p:ext uri="{BB962C8B-B14F-4D97-AF65-F5344CB8AC3E}">
        <p14:creationId xmlns:p14="http://schemas.microsoft.com/office/powerpoint/2010/main" val="258964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  <p:sndAc>
          <p:stSnd>
            <p:snd r:embed="rId2" name="arrow.wav"/>
          </p:stSnd>
        </p:sndAc>
      </p:transition>
    </mc:Choice>
    <mc:Fallback xmlns="">
      <p:transition>
        <p:split orient="vert"/>
        <p:sndAc>
          <p:stSnd>
            <p:snd r:embed="rId3" name="arrow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CBBC-7C18-7CDB-EE54-94544CB1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B8091-5D85-F971-6C17-79D5E5466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sales performance by province, sales representatives, and products.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Determine which areas(discounts, stock management, and promotion) require improvement.</a:t>
            </a:r>
          </a:p>
          <a:p>
            <a:endParaRPr lang="en-US" dirty="0"/>
          </a:p>
          <a:p>
            <a:r>
              <a:rPr lang="en-US" dirty="0"/>
              <a:t>Provide actionable Insights for managerial decision-making.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6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  <p:sndAc>
          <p:stSnd>
            <p:snd r:embed="rId2" name="arrow.wav"/>
          </p:stSnd>
        </p:sndAc>
      </p:transition>
    </mc:Choice>
    <mc:Fallback xmlns="">
      <p:transition>
        <p:split orient="vert"/>
        <p:sndAc>
          <p:stSnd>
            <p:snd r:embed="rId3" name="arrow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3168-C66D-2494-3403-036AD247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&amp; Bottom Performing Provinces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1F348-8C25-8994-7C70-844A88FD4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6957" y="1972703"/>
            <a:ext cx="4338674" cy="39270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Highest selling province:</a:t>
            </a:r>
          </a:p>
          <a:p>
            <a:r>
              <a:rPr lang="en-US" dirty="0"/>
              <a:t>Western Province</a:t>
            </a:r>
          </a:p>
          <a:p>
            <a:r>
              <a:rPr lang="en-US" dirty="0"/>
              <a:t>Value: 261,353 with 27%</a:t>
            </a:r>
          </a:p>
          <a:p>
            <a:endParaRPr lang="en-US" dirty="0"/>
          </a:p>
          <a:p>
            <a:r>
              <a:rPr lang="en-US" dirty="0"/>
              <a:t>Lowest selling Province:</a:t>
            </a:r>
          </a:p>
          <a:p>
            <a:r>
              <a:rPr lang="en-US" dirty="0"/>
              <a:t>South Province</a:t>
            </a:r>
          </a:p>
          <a:p>
            <a:r>
              <a:rPr lang="en-US" dirty="0"/>
              <a:t>Value: 206,889 with 21%</a:t>
            </a:r>
          </a:p>
          <a:p>
            <a:endParaRPr lang="en-US" dirty="0"/>
          </a:p>
          <a:p>
            <a:r>
              <a:rPr lang="en-US" dirty="0"/>
              <a:t>Promotion Needed:</a:t>
            </a:r>
          </a:p>
          <a:p>
            <a:r>
              <a:rPr lang="en-US" dirty="0"/>
              <a:t>South Province</a:t>
            </a:r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3E3E593-1663-44F1-AB29-E142429B5C2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94567001"/>
              </p:ext>
            </p:extLst>
          </p:nvPr>
        </p:nvGraphicFramePr>
        <p:xfrm>
          <a:off x="2589213" y="1973263"/>
          <a:ext cx="4343400" cy="3929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3337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  <p:sndAc>
          <p:stSnd>
            <p:snd r:embed="rId2" name="arrow.wav"/>
          </p:stSnd>
        </p:sndAc>
      </p:transition>
    </mc:Choice>
    <mc:Fallback xmlns="">
      <p:transition>
        <p:split orient="vert"/>
        <p:sndAc>
          <p:stSnd>
            <p:snd r:embed="rId4" name="arrow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78D9-2DFF-3054-0EA3-81F6675D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&amp; Bottom Performing Provinces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B6E64-8868-EBE6-E9D9-7A0F6389C2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Highest Turnover Sales Rep:</a:t>
            </a:r>
          </a:p>
          <a:p>
            <a:r>
              <a:rPr lang="en-US" dirty="0"/>
              <a:t>Karthik</a:t>
            </a:r>
          </a:p>
          <a:p>
            <a:r>
              <a:rPr lang="en-US" dirty="0"/>
              <a:t>Value: 97,876</a:t>
            </a:r>
          </a:p>
          <a:p>
            <a:endParaRPr lang="en-US" dirty="0"/>
          </a:p>
          <a:p>
            <a:r>
              <a:rPr lang="en-US" dirty="0"/>
              <a:t>Lowest Turnover Sales Rep:</a:t>
            </a:r>
          </a:p>
          <a:p>
            <a:r>
              <a:rPr lang="en-US" dirty="0"/>
              <a:t>Kamala</a:t>
            </a:r>
          </a:p>
          <a:p>
            <a:r>
              <a:rPr lang="en-US" dirty="0"/>
              <a:t>Value: 62,413</a:t>
            </a:r>
          </a:p>
          <a:p>
            <a:endParaRPr lang="en-US" dirty="0"/>
          </a:p>
          <a:p>
            <a:r>
              <a:rPr lang="en-US" dirty="0"/>
              <a:t>Action: Kamala Requires motivation &amp; training</a:t>
            </a: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9776B4-9C79-EED2-30AB-174D69FC8ED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26359525"/>
              </p:ext>
            </p:extLst>
          </p:nvPr>
        </p:nvGraphicFramePr>
        <p:xfrm>
          <a:off x="2589213" y="2133600"/>
          <a:ext cx="4313237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5087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  <p:sndAc>
          <p:stSnd>
            <p:snd r:embed="rId2" name="arrow.wav"/>
          </p:stSnd>
        </p:sndAc>
      </p:transition>
    </mc:Choice>
    <mc:Fallback xmlns="">
      <p:transition>
        <p:split orient="vert"/>
        <p:sndAc>
          <p:stSnd>
            <p:snd r:embed="rId4" name="arrow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EBB8-6897-03C4-D434-F7C5EFB2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Product Turnover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8ABD6-C716-0483-8823-10ABCF948E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Highest Turnover Product is “Grapes”.</a:t>
            </a:r>
          </a:p>
          <a:p>
            <a:r>
              <a:rPr lang="en-US" dirty="0"/>
              <a:t>Lowest Turnover Product is “Watermelon”.</a:t>
            </a:r>
          </a:p>
          <a:p>
            <a:r>
              <a:rPr lang="en-US" dirty="0"/>
              <a:t>Stock Recommendations:</a:t>
            </a:r>
          </a:p>
          <a:p>
            <a:r>
              <a:rPr lang="en-US" dirty="0"/>
              <a:t>Increase Stock for the Highest Turnover Products.</a:t>
            </a:r>
          </a:p>
          <a:p>
            <a:r>
              <a:rPr lang="en-US" dirty="0"/>
              <a:t>Reduce Stock for the Lowest Turnover Products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6276F4F-6DEC-45C8-0641-040CAE1B519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8974497"/>
              </p:ext>
            </p:extLst>
          </p:nvPr>
        </p:nvGraphicFramePr>
        <p:xfrm>
          <a:off x="2589213" y="2133600"/>
          <a:ext cx="4313237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9913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  <p:sndAc>
          <p:stSnd>
            <p:snd r:embed="rId2" name="arrow.wav"/>
          </p:stSnd>
        </p:sndAc>
      </p:transition>
    </mc:Choice>
    <mc:Fallback xmlns="">
      <p:transition>
        <p:split orient="vert"/>
        <p:sndAc>
          <p:stSnd>
            <p:snd r:embed="rId4" name="arrow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6520-53AF-30C4-876A-74BF5BA1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 Strategy for low Turnover Products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96898-1537-81F8-A1E5-DA0F9566C9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Managerial Decision: Apply 25% Discount on three lowest turnover Products.</a:t>
            </a:r>
          </a:p>
          <a:p>
            <a:endParaRPr lang="en-US" dirty="0"/>
          </a:p>
          <a:p>
            <a:r>
              <a:rPr lang="en-US" dirty="0"/>
              <a:t>Formula used:</a:t>
            </a:r>
          </a:p>
          <a:p>
            <a:pPr marL="0" indent="0">
              <a:buNone/>
            </a:pPr>
            <a:r>
              <a:rPr lang="en-US" dirty="0"/>
              <a:t> Original Price - (Original * 0.25)</a:t>
            </a: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F2322BB-CF05-1198-2AE2-1B3B281EB37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99252746"/>
              </p:ext>
            </p:extLst>
          </p:nvPr>
        </p:nvGraphicFramePr>
        <p:xfrm>
          <a:off x="2589213" y="2133600"/>
          <a:ext cx="4313237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6790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  <p:sndAc>
          <p:stSnd>
            <p:snd r:embed="rId2" name="arrow.wav"/>
          </p:stSnd>
        </p:sndAc>
      </p:transition>
    </mc:Choice>
    <mc:Fallback xmlns="">
      <p:transition>
        <p:split orient="vert"/>
        <p:sndAc>
          <p:stSnd>
            <p:snd r:embed="rId4" name="arrow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AE53-A095-B575-6CB9-426A3D5E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Sales Trend &amp; Promotions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183A7-A17B-3C0E-897F-24300A51E9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Month of February Requires Promotion.</a:t>
            </a: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287DB8D-0247-91F8-F1F7-2BE0CCA2C0B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84084268"/>
              </p:ext>
            </p:extLst>
          </p:nvPr>
        </p:nvGraphicFramePr>
        <p:xfrm>
          <a:off x="2589213" y="2133600"/>
          <a:ext cx="4313237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1349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  <p:sndAc>
          <p:stSnd>
            <p:snd r:embed="rId2" name="arrow.wav"/>
          </p:stSnd>
        </p:sndAc>
      </p:transition>
    </mc:Choice>
    <mc:Fallback xmlns="">
      <p:transition>
        <p:split orient="vert"/>
        <p:sndAc>
          <p:stSnd>
            <p:snd r:embed="rId4" name="arrow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687B-15B0-D2FF-81AC-8B44FF66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Revenue Generator &amp; Award Decision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FC56F-1C27-3CF5-12FB-352327E240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Best Sales Rep: Karthik.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Best Province : North.</a:t>
            </a: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E7C4B1-369A-E56E-E2CA-79B446EABBC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44628801"/>
              </p:ext>
            </p:extLst>
          </p:nvPr>
        </p:nvGraphicFramePr>
        <p:xfrm>
          <a:off x="2589213" y="2133600"/>
          <a:ext cx="4313237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1569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  <p:sndAc>
          <p:stSnd>
            <p:snd r:embed="rId2" name="arrow.wav"/>
          </p:stSnd>
        </p:sndAc>
      </p:transition>
    </mc:Choice>
    <mc:Fallback xmlns="">
      <p:transition>
        <p:split orient="vert"/>
        <p:sndAc>
          <p:stSnd>
            <p:snd r:embed="rId4" name="arrow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6FC7-8810-E198-8788-FA18F572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Recommendations &amp; Action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CEC0B-737F-12B0-5DB9-44CDA3B2E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Increase promotion in South Province.</a:t>
            </a:r>
          </a:p>
          <a:p>
            <a:r>
              <a:rPr lang="en-US" dirty="0"/>
              <a:t>Motivate low performing sales rep.</a:t>
            </a:r>
          </a:p>
          <a:p>
            <a:r>
              <a:rPr lang="en-US" dirty="0"/>
              <a:t>Adjust stock level based on turnover.</a:t>
            </a:r>
          </a:p>
          <a:p>
            <a:r>
              <a:rPr lang="en-US" dirty="0"/>
              <a:t>Apply 25% discount on lowest turnover products.</a:t>
            </a:r>
          </a:p>
          <a:p>
            <a:r>
              <a:rPr lang="en-US" dirty="0"/>
              <a:t>Award top performance.</a:t>
            </a:r>
          </a:p>
          <a:p>
            <a:r>
              <a:rPr lang="en-US" dirty="0"/>
              <a:t>Regularly update dashboard for Insights.</a:t>
            </a:r>
          </a:p>
        </p:txBody>
      </p:sp>
    </p:spTree>
    <p:extLst>
      <p:ext uri="{BB962C8B-B14F-4D97-AF65-F5344CB8AC3E}">
        <p14:creationId xmlns:p14="http://schemas.microsoft.com/office/powerpoint/2010/main" val="175066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  <p:sndAc>
          <p:stSnd>
            <p:snd r:embed="rId2" name="arrow.wav"/>
          </p:stSnd>
        </p:sndAc>
      </p:transition>
    </mc:Choice>
    <mc:Fallback xmlns="">
      <p:transition>
        <p:split orient="vert"/>
        <p:sndAc>
          <p:stSnd>
            <p:snd r:embed="rId3" name="arrow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</TotalTime>
  <Words>281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Sales Analysis Report Using Pivot Tables &amp; Pivot Charts </vt:lpstr>
      <vt:lpstr>Objective</vt:lpstr>
      <vt:lpstr>TOP &amp; Bottom Performing Provinces</vt:lpstr>
      <vt:lpstr>Top &amp; Bottom Performing Provinces</vt:lpstr>
      <vt:lpstr>Product Turnover Analysis</vt:lpstr>
      <vt:lpstr>Discount Strategy for low Turnover Products</vt:lpstr>
      <vt:lpstr>Monthly Sales Trend &amp; Promotions</vt:lpstr>
      <vt:lpstr>Top Revenue Generator &amp; Award Decision</vt:lpstr>
      <vt:lpstr>Key Recommendations &amp; Action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Ruttysmith</dc:creator>
  <cp:lastModifiedBy>Ruttysmith</cp:lastModifiedBy>
  <cp:revision>19</cp:revision>
  <dcterms:created xsi:type="dcterms:W3CDTF">2025-02-11T19:49:26Z</dcterms:created>
  <dcterms:modified xsi:type="dcterms:W3CDTF">2025-02-13T13:24:06Z</dcterms:modified>
</cp:coreProperties>
</file>