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ALL%20LECTURES%20COURSES\EXCEL\PROJECT\student%20data\student_data%20sol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ALL%20LECTURES%20COURSES\EXCEL\PROJECT\student%20data\student_data%20sol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ALL%20LECTURES%20COURSES\EXCEL\PROJECT\student%20data\student_data%20sol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ALL%20LECTURES%20COURSES\EXCEL\PROJECT\student%20data\student_data%20sol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ALL%20LECTURES%20COURSES\EXCEL\PROJECT\student%20data\student_data%20sol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ALL%20LECTURES%20COURSES\EXCEL\PROJECT\student%20data\student_data%20sol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ALL%20LECTURES%20COURSES\EXCEL\PROJECT\student%20data\student_data%20sol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ALL%20LECTURES%20COURSES\EXCEL\PROJECT\student%20data\student_data%20sol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ALL%20LECTURES%20COURSES\EXCEL\PROJECT\student%20data\student_data%20sol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[student_data soln.xlsx]Pivot Analysis!PivotTable1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900" b="1"/>
              <a:t>AVERAGE</a:t>
            </a:r>
            <a:r>
              <a:rPr lang="en-US" sz="900" b="1" baseline="0"/>
              <a:t> FINAL GRADE BY SCHOOL AND STUDENT</a:t>
            </a:r>
            <a:endParaRPr lang="en-US" sz="900" b="1"/>
          </a:p>
        </c:rich>
      </c:tx>
      <c:overlay val="0"/>
      <c:spPr>
        <a:noFill/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Analysis'!$B$3:$B$4</c:f>
              <c:strCache>
                <c:ptCount val="1"/>
                <c:pt idx="0">
                  <c:v>F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Analysis'!$A$5:$A$7</c:f>
              <c:strCache>
                <c:ptCount val="2"/>
                <c:pt idx="0">
                  <c:v>GP</c:v>
                </c:pt>
                <c:pt idx="1">
                  <c:v>MS</c:v>
                </c:pt>
              </c:strCache>
            </c:strRef>
          </c:cat>
          <c:val>
            <c:numRef>
              <c:f>'Pivot Analysis'!$B$5:$B$7</c:f>
              <c:numCache>
                <c:formatCode>0.00</c:formatCode>
                <c:ptCount val="2"/>
                <c:pt idx="0">
                  <c:v>9.972677595628415</c:v>
                </c:pt>
                <c:pt idx="1">
                  <c:v>9.92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9B-4F25-8265-B815156E5527}"/>
            </c:ext>
          </c:extLst>
        </c:ser>
        <c:ser>
          <c:idx val="1"/>
          <c:order val="1"/>
          <c:tx>
            <c:strRef>
              <c:f>'Pivot Analysis'!$C$3:$C$4</c:f>
              <c:strCache>
                <c:ptCount val="1"/>
                <c:pt idx="0">
                  <c:v>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Analysis'!$A$5:$A$7</c:f>
              <c:strCache>
                <c:ptCount val="2"/>
                <c:pt idx="0">
                  <c:v>GP</c:v>
                </c:pt>
                <c:pt idx="1">
                  <c:v>MS</c:v>
                </c:pt>
              </c:strCache>
            </c:strRef>
          </c:cat>
          <c:val>
            <c:numRef>
              <c:f>'Pivot Analysis'!$C$5:$C$7</c:f>
              <c:numCache>
                <c:formatCode>0.00</c:formatCode>
                <c:ptCount val="2"/>
                <c:pt idx="0">
                  <c:v>11.060240963855422</c:v>
                </c:pt>
                <c:pt idx="1">
                  <c:v>9.7619047619047628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9B-4F25-8265-B815156E55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12096383"/>
        <c:axId val="412096863"/>
      </c:barChart>
      <c:catAx>
        <c:axId val="4120963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96863"/>
        <c:crosses val="autoZero"/>
        <c:auto val="1"/>
        <c:lblAlgn val="ctr"/>
        <c:lblOffset val="100"/>
        <c:noMultiLvlLbl val="0"/>
      </c:catAx>
      <c:valAx>
        <c:axId val="412096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96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[student_data soln.xlsx]Pivot Analysis!PivotTable1</c:name>
    <c:fmtId val="-1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12096383"/>
        <c:axId val="412096863"/>
      </c:barChart>
      <c:catAx>
        <c:axId val="4120963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96863"/>
        <c:crosses val="autoZero"/>
        <c:auto val="1"/>
        <c:lblAlgn val="ctr"/>
        <c:lblOffset val="100"/>
        <c:noMultiLvlLbl val="0"/>
      </c:catAx>
      <c:valAx>
        <c:axId val="412096863"/>
        <c:scaling>
          <c:orientation val="minMax"/>
        </c:scaling>
        <c:delete val="0"/>
        <c:axPos val="l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96383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[student_data soln.xlsx]Pivot Analysis!PivotTable2</c:name>
    <c:fmtId val="3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000"/>
              <a:t>TOTAL STUDENT RECEIVING EXTRA EDUCATIONAL SUPPORT</a:t>
            </a:r>
          </a:p>
        </c:rich>
      </c:tx>
      <c:layout>
        <c:manualLayout>
          <c:xMode val="edge"/>
          <c:yMode val="edge"/>
          <c:x val="0.13047639350364884"/>
          <c:y val="3.8694074969770252E-2"/>
        </c:manualLayout>
      </c:layout>
      <c:overlay val="0"/>
      <c:spPr>
        <a:noFill/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589811726381426"/>
          <c:y val="0.26540517380913847"/>
          <c:w val="0.71188075896816294"/>
          <c:h val="0.548217349493949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Analysis'!$C$10:$C$11</c:f>
              <c:strCache>
                <c:ptCount val="1"/>
                <c:pt idx="0">
                  <c:v>no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multiLvlStrRef>
              <c:f>'Pivot Analysis'!$A$12:$B$20</c:f>
              <c:multiLvlStrCache>
                <c:ptCount val="6"/>
                <c:lvl>
                  <c:pt idx="0">
                    <c:v>father</c:v>
                  </c:pt>
                  <c:pt idx="1">
                    <c:v>mother</c:v>
                  </c:pt>
                  <c:pt idx="2">
                    <c:v>other</c:v>
                  </c:pt>
                  <c:pt idx="3">
                    <c:v>father</c:v>
                  </c:pt>
                  <c:pt idx="4">
                    <c:v>mother</c:v>
                  </c:pt>
                  <c:pt idx="5">
                    <c:v>other</c:v>
                  </c:pt>
                </c:lvl>
                <c:lvl>
                  <c:pt idx="0">
                    <c:v>GT3</c:v>
                  </c:pt>
                  <c:pt idx="3">
                    <c:v>LE3</c:v>
                  </c:pt>
                </c:lvl>
              </c:multiLvlStrCache>
            </c:multiLvlStrRef>
          </c:cat>
          <c:val>
            <c:numRef>
              <c:f>'Pivot Analysis'!$C$12:$C$20</c:f>
              <c:numCache>
                <c:formatCode>General</c:formatCode>
                <c:ptCount val="6"/>
                <c:pt idx="0">
                  <c:v>30</c:v>
                </c:pt>
                <c:pt idx="1">
                  <c:v>74</c:v>
                </c:pt>
                <c:pt idx="2">
                  <c:v>9</c:v>
                </c:pt>
                <c:pt idx="3">
                  <c:v>12</c:v>
                </c:pt>
                <c:pt idx="4">
                  <c:v>45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40-4D4C-ABBE-C55B66E75B56}"/>
            </c:ext>
          </c:extLst>
        </c:ser>
        <c:ser>
          <c:idx val="1"/>
          <c:order val="1"/>
          <c:tx>
            <c:strRef>
              <c:f>'Pivot Analysis'!$D$10:$D$11</c:f>
              <c:strCache>
                <c:ptCount val="1"/>
                <c:pt idx="0">
                  <c:v>yes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multiLvlStrRef>
              <c:f>'Pivot Analysis'!$A$12:$B$20</c:f>
              <c:multiLvlStrCache>
                <c:ptCount val="6"/>
                <c:lvl>
                  <c:pt idx="0">
                    <c:v>father</c:v>
                  </c:pt>
                  <c:pt idx="1">
                    <c:v>mother</c:v>
                  </c:pt>
                  <c:pt idx="2">
                    <c:v>other</c:v>
                  </c:pt>
                  <c:pt idx="3">
                    <c:v>father</c:v>
                  </c:pt>
                  <c:pt idx="4">
                    <c:v>mother</c:v>
                  </c:pt>
                  <c:pt idx="5">
                    <c:v>other</c:v>
                  </c:pt>
                </c:lvl>
                <c:lvl>
                  <c:pt idx="0">
                    <c:v>GT3</c:v>
                  </c:pt>
                  <c:pt idx="3">
                    <c:v>LE3</c:v>
                  </c:pt>
                </c:lvl>
              </c:multiLvlStrCache>
            </c:multiLvlStrRef>
          </c:cat>
          <c:val>
            <c:numRef>
              <c:f>'Pivot Analysis'!$D$12:$D$20</c:f>
              <c:numCache>
                <c:formatCode>General</c:formatCode>
                <c:ptCount val="6"/>
                <c:pt idx="0">
                  <c:v>4</c:v>
                </c:pt>
                <c:pt idx="1">
                  <c:v>7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40-4D4C-ABBE-C55B66E75B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2047903"/>
        <c:axId val="412048863"/>
      </c:barChart>
      <c:catAx>
        <c:axId val="412047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48863"/>
        <c:crosses val="autoZero"/>
        <c:auto val="1"/>
        <c:lblAlgn val="ctr"/>
        <c:lblOffset val="100"/>
        <c:noMultiLvlLbl val="0"/>
      </c:catAx>
      <c:valAx>
        <c:axId val="412048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47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[student_data soln.xlsx]Pivot Analysis!PivotTable1</c:name>
    <c:fmtId val="-1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12096383"/>
        <c:axId val="412096863"/>
      </c:barChart>
      <c:catAx>
        <c:axId val="4120963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96863"/>
        <c:crosses val="autoZero"/>
        <c:auto val="1"/>
        <c:lblAlgn val="ctr"/>
        <c:lblOffset val="100"/>
        <c:noMultiLvlLbl val="0"/>
      </c:catAx>
      <c:valAx>
        <c:axId val="412096863"/>
        <c:scaling>
          <c:orientation val="minMax"/>
        </c:scaling>
        <c:delete val="0"/>
        <c:axPos val="l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96383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[student_data soln.xlsx]Pivot Analysis!PivotTable3</c:name>
    <c:fmtId val="5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000"/>
              <a:t>AVERAGE</a:t>
            </a:r>
            <a:r>
              <a:rPr lang="en-US" sz="1000" baseline="0"/>
              <a:t> STUDY TIME BY AGE</a:t>
            </a:r>
            <a:endParaRPr lang="en-US" sz="1000"/>
          </a:p>
        </c:rich>
      </c:tx>
      <c:overlay val="0"/>
      <c:spPr>
        <a:noFill/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6350" cap="flat" cmpd="sng" algn="ctr">
            <a:solidFill>
              <a:schemeClr val="accent2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 contourW="6350">
            <a:contourClr>
              <a:schemeClr val="accent2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6350" cap="flat" cmpd="sng" algn="ctr">
            <a:solidFill>
              <a:schemeClr val="accent2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 contourW="6350">
            <a:contourClr>
              <a:schemeClr val="accent2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6350" cap="flat" cmpd="sng" algn="ctr">
            <a:solidFill>
              <a:schemeClr val="accent2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 contourW="6350">
            <a:contourClr>
              <a:schemeClr val="accent2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0"/>
    </c:view3D>
    <c:floor>
      <c:thickness val="0"/>
      <c:spPr>
        <a:noFill/>
        <a:ln w="9525" cap="flat" cmpd="sng" algn="ctr">
          <a:solidFill>
            <a:schemeClr val="dk1">
              <a:lumMod val="50000"/>
              <a:lumOff val="50000"/>
            </a:schemeClr>
          </a:solidFill>
          <a:round/>
        </a:ln>
        <a:effectLst/>
        <a:sp3d contourW="9525">
          <a:contourClr>
            <a:schemeClr val="dk1">
              <a:lumMod val="50000"/>
              <a:lumOff val="50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2295853974470396"/>
          <c:y val="0.32471113494659326"/>
          <c:w val="0.62449935634599307"/>
          <c:h val="0.45825984947781806"/>
        </c:manualLayout>
      </c:layout>
      <c:area3DChart>
        <c:grouping val="standard"/>
        <c:varyColors val="0"/>
        <c:ser>
          <c:idx val="0"/>
          <c:order val="0"/>
          <c:tx>
            <c:strRef>
              <c:f>'Pivot Analysis'!$B$23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6350" cap="flat" cmpd="sng" algn="ctr">
              <a:solidFill>
                <a:schemeClr val="accent2"/>
              </a:solidFill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 contourW="6350">
              <a:contourClr>
                <a:schemeClr val="accent2"/>
              </a:contourClr>
            </a:sp3d>
          </c:spPr>
          <c:cat>
            <c:strRef>
              <c:f>'Pivot Analysis'!$A$24:$A$32</c:f>
              <c:strCache>
                <c:ptCount val="8"/>
                <c:pt idx="0">
                  <c:v>15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20</c:v>
                </c:pt>
                <c:pt idx="6">
                  <c:v>21</c:v>
                </c:pt>
                <c:pt idx="7">
                  <c:v>22</c:v>
                </c:pt>
              </c:strCache>
            </c:strRef>
          </c:cat>
          <c:val>
            <c:numRef>
              <c:f>'Pivot Analysis'!$B$24:$B$32</c:f>
              <c:numCache>
                <c:formatCode>0.00</c:formatCode>
                <c:ptCount val="8"/>
                <c:pt idx="0">
                  <c:v>2.0681818181818183</c:v>
                </c:pt>
                <c:pt idx="1">
                  <c:v>1.66</c:v>
                </c:pt>
                <c:pt idx="2">
                  <c:v>1.575</c:v>
                </c:pt>
                <c:pt idx="3">
                  <c:v>1.8717948717948718</c:v>
                </c:pt>
                <c:pt idx="4">
                  <c:v>1.5</c:v>
                </c:pt>
                <c:pt idx="5">
                  <c:v>1.5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FA-41DD-A865-975BEFC15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2070463"/>
        <c:axId val="412068543"/>
        <c:axId val="281631471"/>
      </c:area3DChart>
      <c:catAx>
        <c:axId val="4120704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68543"/>
        <c:crosses val="autoZero"/>
        <c:auto val="1"/>
        <c:lblAlgn val="ctr"/>
        <c:lblOffset val="100"/>
        <c:noMultiLvlLbl val="0"/>
      </c:catAx>
      <c:valAx>
        <c:axId val="41206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70463"/>
        <c:crosses val="autoZero"/>
        <c:crossBetween val="midCat"/>
      </c:valAx>
      <c:serAx>
        <c:axId val="281631471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68543"/>
        <c:crosses val="autoZero"/>
      </c:ser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[student_data soln.xlsx]Pivot Analysis!PivotTable1</c:name>
    <c:fmtId val="-1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12096383"/>
        <c:axId val="412096863"/>
      </c:barChart>
      <c:catAx>
        <c:axId val="4120963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96863"/>
        <c:crosses val="autoZero"/>
        <c:auto val="1"/>
        <c:lblAlgn val="ctr"/>
        <c:lblOffset val="100"/>
        <c:noMultiLvlLbl val="0"/>
      </c:catAx>
      <c:valAx>
        <c:axId val="412096863"/>
        <c:scaling>
          <c:orientation val="minMax"/>
        </c:scaling>
        <c:delete val="0"/>
        <c:axPos val="l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96383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[student_data soln.xlsx]Pivot Analysis!PivotTable4</c:name>
    <c:fmtId val="36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000"/>
              <a:t>REATIONSHIP</a:t>
            </a:r>
            <a:r>
              <a:rPr lang="en-US" sz="1000" baseline="0"/>
              <a:t> BETWEEN PARENTAL EDUCATION AND STUDENT FINAL GRADE</a:t>
            </a:r>
            <a:endParaRPr lang="en-US" sz="1000"/>
          </a:p>
        </c:rich>
      </c:tx>
      <c:overlay val="0"/>
      <c:spPr>
        <a:noFill/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Analysis'!$B$35:$B$36</c:f>
              <c:strCache>
                <c:ptCount val="1"/>
                <c:pt idx="0">
                  <c:v>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'Pivot Analysis'!$A$37:$A$42</c:f>
              <c:strCach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strCache>
            </c:strRef>
          </c:cat>
          <c:val>
            <c:numRef>
              <c:f>'Pivot Analysis'!$B$37:$B$42</c:f>
              <c:numCache>
                <c:formatCode>0.00</c:formatCode>
                <c:ptCount val="5"/>
                <c:pt idx="1">
                  <c:v>16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6B-4D8F-A95D-EA9438F7D24D}"/>
            </c:ext>
          </c:extLst>
        </c:ser>
        <c:ser>
          <c:idx val="1"/>
          <c:order val="1"/>
          <c:tx>
            <c:strRef>
              <c:f>'Pivot Analysis'!$C$35:$C$36</c:f>
              <c:strCache>
                <c:ptCount val="1"/>
                <c:pt idx="0">
                  <c:v>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'Pivot Analysis'!$A$37:$A$42</c:f>
              <c:strCach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strCache>
            </c:strRef>
          </c:cat>
          <c:val>
            <c:numRef>
              <c:f>'Pivot Analysis'!$C$37:$C$42</c:f>
              <c:numCache>
                <c:formatCode>0.00</c:formatCode>
                <c:ptCount val="5"/>
                <c:pt idx="1">
                  <c:v>98</c:v>
                </c:pt>
                <c:pt idx="2">
                  <c:v>148</c:v>
                </c:pt>
                <c:pt idx="3">
                  <c:v>63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6B-4D8F-A95D-EA9438F7D24D}"/>
            </c:ext>
          </c:extLst>
        </c:ser>
        <c:ser>
          <c:idx val="2"/>
          <c:order val="2"/>
          <c:tx>
            <c:strRef>
              <c:f>'Pivot Analysis'!$D$35:$D$36</c:f>
              <c:strCache>
                <c:ptCount val="1"/>
                <c:pt idx="0">
                  <c:v>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'Pivot Analysis'!$A$37:$A$42</c:f>
              <c:strCach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strCache>
            </c:strRef>
          </c:cat>
          <c:val>
            <c:numRef>
              <c:f>'Pivot Analysis'!$D$37:$D$42</c:f>
              <c:numCache>
                <c:formatCode>0.00</c:formatCode>
                <c:ptCount val="5"/>
                <c:pt idx="0">
                  <c:v>15</c:v>
                </c:pt>
                <c:pt idx="1">
                  <c:v>88</c:v>
                </c:pt>
                <c:pt idx="2">
                  <c:v>221</c:v>
                </c:pt>
                <c:pt idx="3">
                  <c:v>153</c:v>
                </c:pt>
                <c:pt idx="4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6B-4D8F-A95D-EA9438F7D24D}"/>
            </c:ext>
          </c:extLst>
        </c:ser>
        <c:ser>
          <c:idx val="3"/>
          <c:order val="3"/>
          <c:tx>
            <c:strRef>
              <c:f>'Pivot Analysis'!$E$35:$E$36</c:f>
              <c:strCache>
                <c:ptCount val="1"/>
                <c:pt idx="0">
                  <c:v>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'Pivot Analysis'!$A$37:$A$42</c:f>
              <c:strCach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strCache>
            </c:strRef>
          </c:cat>
          <c:val>
            <c:numRef>
              <c:f>'Pivot Analysis'!$E$37:$E$42</c:f>
              <c:numCache>
                <c:formatCode>0.00</c:formatCode>
                <c:ptCount val="5"/>
                <c:pt idx="1">
                  <c:v>36</c:v>
                </c:pt>
                <c:pt idx="2">
                  <c:v>80</c:v>
                </c:pt>
                <c:pt idx="3">
                  <c:v>192</c:v>
                </c:pt>
                <c:pt idx="4">
                  <c:v>235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F6B-4D8F-A95D-EA9438F7D24D}"/>
            </c:ext>
          </c:extLst>
        </c:ser>
        <c:ser>
          <c:idx val="4"/>
          <c:order val="4"/>
          <c:tx>
            <c:strRef>
              <c:f>'Pivot Analysis'!$F$35:$F$36</c:f>
              <c:strCache>
                <c:ptCount val="1"/>
                <c:pt idx="0">
                  <c:v>4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satMod val="110000"/>
                    <a:lumMod val="104000"/>
                  </a:schemeClr>
                </a:gs>
                <a:gs pos="69000">
                  <a:schemeClr val="accent5">
                    <a:shade val="88000"/>
                    <a:satMod val="130000"/>
                    <a:lumMod val="92000"/>
                  </a:schemeClr>
                </a:gs>
                <a:gs pos="100000">
                  <a:schemeClr val="accent5">
                    <a:shade val="78000"/>
                    <a:satMod val="130000"/>
                    <a:lumMod val="92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50800" dir="5400000" sx="96000" sy="96000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'Pivot Analysis'!$A$37:$A$42</c:f>
              <c:strCach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strCache>
            </c:strRef>
          </c:cat>
          <c:val>
            <c:numRef>
              <c:f>'Pivot Analysis'!$F$37:$F$42</c:f>
              <c:numCache>
                <c:formatCode>General</c:formatCode>
                <c:ptCount val="5"/>
                <c:pt idx="3" formatCode="0.00">
                  <c:v>101</c:v>
                </c:pt>
                <c:pt idx="4" formatCode="0.00">
                  <c:v>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F6B-4D8F-A95D-EA9438F7D2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3739711"/>
        <c:axId val="183744991"/>
      </c:barChart>
      <c:catAx>
        <c:axId val="183739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44991"/>
        <c:crosses val="autoZero"/>
        <c:auto val="1"/>
        <c:lblAlgn val="ctr"/>
        <c:lblOffset val="100"/>
        <c:noMultiLvlLbl val="0"/>
      </c:catAx>
      <c:valAx>
        <c:axId val="18374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739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[student_data soln.xlsx]Pivot Analysis!PivotTable1</c:name>
    <c:fmtId val="-1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12096383"/>
        <c:axId val="412096863"/>
      </c:barChart>
      <c:catAx>
        <c:axId val="4120963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96863"/>
        <c:crosses val="autoZero"/>
        <c:auto val="1"/>
        <c:lblAlgn val="ctr"/>
        <c:lblOffset val="100"/>
        <c:noMultiLvlLbl val="0"/>
      </c:catAx>
      <c:valAx>
        <c:axId val="412096863"/>
        <c:scaling>
          <c:orientation val="minMax"/>
        </c:scaling>
        <c:delete val="0"/>
        <c:axPos val="l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096383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[student_data soln.xlsx]Pivot Analysis!PivotTable5</c:name>
    <c:fmtId val="74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000"/>
              <a:t>LIFESTYLE PATTERN</a:t>
            </a:r>
            <a:r>
              <a:rPr lang="en-US" sz="1000" baseline="0"/>
              <a:t> ACROSS AGE GROUPS</a:t>
            </a:r>
            <a:endParaRPr lang="en-US" sz="1000"/>
          </a:p>
        </c:rich>
      </c:tx>
      <c:overlay val="0"/>
      <c:spPr>
        <a:noFill/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Analysis'!$C$45:$C$47</c:f>
              <c:strCache>
                <c:ptCount val="1"/>
                <c:pt idx="0">
                  <c:v>1 - 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multiLvlStrRef>
              <c:f>'Pivot Analysis'!$A$48:$B$80</c:f>
              <c:multiLvlStrCache>
                <c:ptCount val="27"/>
                <c:lvl>
                  <c:pt idx="0">
                    <c:v>15</c:v>
                  </c:pt>
                  <c:pt idx="1">
                    <c:v>16</c:v>
                  </c:pt>
                  <c:pt idx="2">
                    <c:v>17</c:v>
                  </c:pt>
                  <c:pt idx="3">
                    <c:v>18</c:v>
                  </c:pt>
                  <c:pt idx="4">
                    <c:v>19</c:v>
                  </c:pt>
                  <c:pt idx="5">
                    <c:v>20</c:v>
                  </c:pt>
                  <c:pt idx="6">
                    <c:v>15</c:v>
                  </c:pt>
                  <c:pt idx="7">
                    <c:v>16</c:v>
                  </c:pt>
                  <c:pt idx="8">
                    <c:v>17</c:v>
                  </c:pt>
                  <c:pt idx="9">
                    <c:v>18</c:v>
                  </c:pt>
                  <c:pt idx="10">
                    <c:v>19</c:v>
                  </c:pt>
                  <c:pt idx="11">
                    <c:v>15</c:v>
                  </c:pt>
                  <c:pt idx="12">
                    <c:v>16</c:v>
                  </c:pt>
                  <c:pt idx="13">
                    <c:v>17</c:v>
                  </c:pt>
                  <c:pt idx="14">
                    <c:v>18</c:v>
                  </c:pt>
                  <c:pt idx="15">
                    <c:v>19</c:v>
                  </c:pt>
                  <c:pt idx="16">
                    <c:v>21</c:v>
                  </c:pt>
                  <c:pt idx="17">
                    <c:v>15</c:v>
                  </c:pt>
                  <c:pt idx="18">
                    <c:v>16</c:v>
                  </c:pt>
                  <c:pt idx="19">
                    <c:v>17</c:v>
                  </c:pt>
                  <c:pt idx="20">
                    <c:v>18</c:v>
                  </c:pt>
                  <c:pt idx="21">
                    <c:v>15</c:v>
                  </c:pt>
                  <c:pt idx="22">
                    <c:v>16</c:v>
                  </c:pt>
                  <c:pt idx="23">
                    <c:v>17</c:v>
                  </c:pt>
                  <c:pt idx="24">
                    <c:v>18</c:v>
                  </c:pt>
                  <c:pt idx="25">
                    <c:v>20</c:v>
                  </c:pt>
                  <c:pt idx="26">
                    <c:v>22</c:v>
                  </c:pt>
                </c:lvl>
                <c:lvl>
                  <c:pt idx="0">
                    <c:v>1</c:v>
                  </c:pt>
                  <c:pt idx="6">
                    <c:v>2</c:v>
                  </c:pt>
                  <c:pt idx="11">
                    <c:v>3</c:v>
                  </c:pt>
                  <c:pt idx="17">
                    <c:v>4</c:v>
                  </c:pt>
                  <c:pt idx="21">
                    <c:v>5</c:v>
                  </c:pt>
                </c:lvl>
              </c:multiLvlStrCache>
            </c:multiLvlStrRef>
          </c:cat>
          <c:val>
            <c:numRef>
              <c:f>'Pivot Analysis'!$C$48:$C$80</c:f>
              <c:numCache>
                <c:formatCode>General</c:formatCode>
                <c:ptCount val="27"/>
                <c:pt idx="0">
                  <c:v>331</c:v>
                </c:pt>
                <c:pt idx="1">
                  <c:v>226</c:v>
                </c:pt>
                <c:pt idx="2">
                  <c:v>55</c:v>
                </c:pt>
                <c:pt idx="3">
                  <c:v>49</c:v>
                </c:pt>
                <c:pt idx="4">
                  <c:v>32</c:v>
                </c:pt>
                <c:pt idx="5">
                  <c:v>18</c:v>
                </c:pt>
                <c:pt idx="6">
                  <c:v>61</c:v>
                </c:pt>
                <c:pt idx="7">
                  <c:v>96</c:v>
                </c:pt>
                <c:pt idx="8">
                  <c:v>35</c:v>
                </c:pt>
                <c:pt idx="9">
                  <c:v>50</c:v>
                </c:pt>
                <c:pt idx="10">
                  <c:v>12</c:v>
                </c:pt>
                <c:pt idx="11">
                  <c:v>41</c:v>
                </c:pt>
                <c:pt idx="12">
                  <c:v>66</c:v>
                </c:pt>
                <c:pt idx="13">
                  <c:v>53</c:v>
                </c:pt>
                <c:pt idx="14">
                  <c:v>51</c:v>
                </c:pt>
                <c:pt idx="15">
                  <c:v>0</c:v>
                </c:pt>
                <c:pt idx="17">
                  <c:v>7</c:v>
                </c:pt>
                <c:pt idx="18">
                  <c:v>13</c:v>
                </c:pt>
                <c:pt idx="19">
                  <c:v>36</c:v>
                </c:pt>
                <c:pt idx="20">
                  <c:v>34</c:v>
                </c:pt>
                <c:pt idx="2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F8-4C05-A86F-3C7A877F8724}"/>
            </c:ext>
          </c:extLst>
        </c:ser>
        <c:ser>
          <c:idx val="1"/>
          <c:order val="1"/>
          <c:tx>
            <c:strRef>
              <c:f>'Pivot Analysis'!$E$45:$E$47</c:f>
              <c:strCache>
                <c:ptCount val="1"/>
                <c:pt idx="0">
                  <c:v>2 - 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multiLvlStrRef>
              <c:f>'Pivot Analysis'!$A$48:$B$80</c:f>
              <c:multiLvlStrCache>
                <c:ptCount val="27"/>
                <c:lvl>
                  <c:pt idx="0">
                    <c:v>15</c:v>
                  </c:pt>
                  <c:pt idx="1">
                    <c:v>16</c:v>
                  </c:pt>
                  <c:pt idx="2">
                    <c:v>17</c:v>
                  </c:pt>
                  <c:pt idx="3">
                    <c:v>18</c:v>
                  </c:pt>
                  <c:pt idx="4">
                    <c:v>19</c:v>
                  </c:pt>
                  <c:pt idx="5">
                    <c:v>20</c:v>
                  </c:pt>
                  <c:pt idx="6">
                    <c:v>15</c:v>
                  </c:pt>
                  <c:pt idx="7">
                    <c:v>16</c:v>
                  </c:pt>
                  <c:pt idx="8">
                    <c:v>17</c:v>
                  </c:pt>
                  <c:pt idx="9">
                    <c:v>18</c:v>
                  </c:pt>
                  <c:pt idx="10">
                    <c:v>19</c:v>
                  </c:pt>
                  <c:pt idx="11">
                    <c:v>15</c:v>
                  </c:pt>
                  <c:pt idx="12">
                    <c:v>16</c:v>
                  </c:pt>
                  <c:pt idx="13">
                    <c:v>17</c:v>
                  </c:pt>
                  <c:pt idx="14">
                    <c:v>18</c:v>
                  </c:pt>
                  <c:pt idx="15">
                    <c:v>19</c:v>
                  </c:pt>
                  <c:pt idx="16">
                    <c:v>21</c:v>
                  </c:pt>
                  <c:pt idx="17">
                    <c:v>15</c:v>
                  </c:pt>
                  <c:pt idx="18">
                    <c:v>16</c:v>
                  </c:pt>
                  <c:pt idx="19">
                    <c:v>17</c:v>
                  </c:pt>
                  <c:pt idx="20">
                    <c:v>18</c:v>
                  </c:pt>
                  <c:pt idx="21">
                    <c:v>15</c:v>
                  </c:pt>
                  <c:pt idx="22">
                    <c:v>16</c:v>
                  </c:pt>
                  <c:pt idx="23">
                    <c:v>17</c:v>
                  </c:pt>
                  <c:pt idx="24">
                    <c:v>18</c:v>
                  </c:pt>
                  <c:pt idx="25">
                    <c:v>20</c:v>
                  </c:pt>
                  <c:pt idx="26">
                    <c:v>22</c:v>
                  </c:pt>
                </c:lvl>
                <c:lvl>
                  <c:pt idx="0">
                    <c:v>1</c:v>
                  </c:pt>
                  <c:pt idx="6">
                    <c:v>2</c:v>
                  </c:pt>
                  <c:pt idx="11">
                    <c:v>3</c:v>
                  </c:pt>
                  <c:pt idx="17">
                    <c:v>4</c:v>
                  </c:pt>
                  <c:pt idx="21">
                    <c:v>5</c:v>
                  </c:pt>
                </c:lvl>
              </c:multiLvlStrCache>
            </c:multiLvlStrRef>
          </c:cat>
          <c:val>
            <c:numRef>
              <c:f>'Pivot Analysis'!$E$48:$E$80</c:f>
              <c:numCache>
                <c:formatCode>General</c:formatCode>
                <c:ptCount val="27"/>
                <c:pt idx="1">
                  <c:v>0</c:v>
                </c:pt>
                <c:pt idx="6">
                  <c:v>14</c:v>
                </c:pt>
                <c:pt idx="7">
                  <c:v>23</c:v>
                </c:pt>
                <c:pt idx="8">
                  <c:v>24</c:v>
                </c:pt>
                <c:pt idx="9">
                  <c:v>40</c:v>
                </c:pt>
                <c:pt idx="10">
                  <c:v>11</c:v>
                </c:pt>
                <c:pt idx="11">
                  <c:v>10</c:v>
                </c:pt>
                <c:pt idx="12">
                  <c:v>8</c:v>
                </c:pt>
                <c:pt idx="13">
                  <c:v>36</c:v>
                </c:pt>
                <c:pt idx="14">
                  <c:v>41</c:v>
                </c:pt>
                <c:pt idx="17">
                  <c:v>27</c:v>
                </c:pt>
                <c:pt idx="18">
                  <c:v>50</c:v>
                </c:pt>
                <c:pt idx="19">
                  <c:v>25</c:v>
                </c:pt>
                <c:pt idx="20">
                  <c:v>42</c:v>
                </c:pt>
                <c:pt idx="21">
                  <c:v>10</c:v>
                </c:pt>
                <c:pt idx="22">
                  <c:v>18</c:v>
                </c:pt>
                <c:pt idx="2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F8-4C05-A86F-3C7A877F8724}"/>
            </c:ext>
          </c:extLst>
        </c:ser>
        <c:ser>
          <c:idx val="2"/>
          <c:order val="2"/>
          <c:tx>
            <c:strRef>
              <c:f>'Pivot Analysis'!$G$45:$G$47</c:f>
              <c:strCache>
                <c:ptCount val="1"/>
                <c:pt idx="0">
                  <c:v>3 - 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multiLvlStrRef>
              <c:f>'Pivot Analysis'!$A$48:$B$80</c:f>
              <c:multiLvlStrCache>
                <c:ptCount val="27"/>
                <c:lvl>
                  <c:pt idx="0">
                    <c:v>15</c:v>
                  </c:pt>
                  <c:pt idx="1">
                    <c:v>16</c:v>
                  </c:pt>
                  <c:pt idx="2">
                    <c:v>17</c:v>
                  </c:pt>
                  <c:pt idx="3">
                    <c:v>18</c:v>
                  </c:pt>
                  <c:pt idx="4">
                    <c:v>19</c:v>
                  </c:pt>
                  <c:pt idx="5">
                    <c:v>20</c:v>
                  </c:pt>
                  <c:pt idx="6">
                    <c:v>15</c:v>
                  </c:pt>
                  <c:pt idx="7">
                    <c:v>16</c:v>
                  </c:pt>
                  <c:pt idx="8">
                    <c:v>17</c:v>
                  </c:pt>
                  <c:pt idx="9">
                    <c:v>18</c:v>
                  </c:pt>
                  <c:pt idx="10">
                    <c:v>19</c:v>
                  </c:pt>
                  <c:pt idx="11">
                    <c:v>15</c:v>
                  </c:pt>
                  <c:pt idx="12">
                    <c:v>16</c:v>
                  </c:pt>
                  <c:pt idx="13">
                    <c:v>17</c:v>
                  </c:pt>
                  <c:pt idx="14">
                    <c:v>18</c:v>
                  </c:pt>
                  <c:pt idx="15">
                    <c:v>19</c:v>
                  </c:pt>
                  <c:pt idx="16">
                    <c:v>21</c:v>
                  </c:pt>
                  <c:pt idx="17">
                    <c:v>15</c:v>
                  </c:pt>
                  <c:pt idx="18">
                    <c:v>16</c:v>
                  </c:pt>
                  <c:pt idx="19">
                    <c:v>17</c:v>
                  </c:pt>
                  <c:pt idx="20">
                    <c:v>18</c:v>
                  </c:pt>
                  <c:pt idx="21">
                    <c:v>15</c:v>
                  </c:pt>
                  <c:pt idx="22">
                    <c:v>16</c:v>
                  </c:pt>
                  <c:pt idx="23">
                    <c:v>17</c:v>
                  </c:pt>
                  <c:pt idx="24">
                    <c:v>18</c:v>
                  </c:pt>
                  <c:pt idx="25">
                    <c:v>20</c:v>
                  </c:pt>
                  <c:pt idx="26">
                    <c:v>22</c:v>
                  </c:pt>
                </c:lvl>
                <c:lvl>
                  <c:pt idx="0">
                    <c:v>1</c:v>
                  </c:pt>
                  <c:pt idx="6">
                    <c:v>2</c:v>
                  </c:pt>
                  <c:pt idx="11">
                    <c:v>3</c:v>
                  </c:pt>
                  <c:pt idx="17">
                    <c:v>4</c:v>
                  </c:pt>
                  <c:pt idx="21">
                    <c:v>5</c:v>
                  </c:pt>
                </c:lvl>
              </c:multiLvlStrCache>
            </c:multiLvlStrRef>
          </c:cat>
          <c:val>
            <c:numRef>
              <c:f>'Pivot Analysis'!$G$48:$G$80</c:f>
              <c:numCache>
                <c:formatCode>General</c:formatCode>
                <c:ptCount val="27"/>
                <c:pt idx="6">
                  <c:v>12</c:v>
                </c:pt>
                <c:pt idx="13">
                  <c:v>13</c:v>
                </c:pt>
                <c:pt idx="15">
                  <c:v>25</c:v>
                </c:pt>
                <c:pt idx="16">
                  <c:v>7</c:v>
                </c:pt>
                <c:pt idx="17">
                  <c:v>22</c:v>
                </c:pt>
                <c:pt idx="18">
                  <c:v>19</c:v>
                </c:pt>
                <c:pt idx="19">
                  <c:v>36</c:v>
                </c:pt>
                <c:pt idx="20">
                  <c:v>27</c:v>
                </c:pt>
                <c:pt idx="21">
                  <c:v>13</c:v>
                </c:pt>
                <c:pt idx="22">
                  <c:v>31</c:v>
                </c:pt>
                <c:pt idx="23">
                  <c:v>16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F8-4C05-A86F-3C7A877F8724}"/>
            </c:ext>
          </c:extLst>
        </c:ser>
        <c:ser>
          <c:idx val="3"/>
          <c:order val="3"/>
          <c:tx>
            <c:strRef>
              <c:f>'Pivot Analysis'!$I$45:$I$47</c:f>
              <c:strCache>
                <c:ptCount val="1"/>
                <c:pt idx="0">
                  <c:v>4 - 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multiLvlStrRef>
              <c:f>'Pivot Analysis'!$A$48:$B$80</c:f>
              <c:multiLvlStrCache>
                <c:ptCount val="27"/>
                <c:lvl>
                  <c:pt idx="0">
                    <c:v>15</c:v>
                  </c:pt>
                  <c:pt idx="1">
                    <c:v>16</c:v>
                  </c:pt>
                  <c:pt idx="2">
                    <c:v>17</c:v>
                  </c:pt>
                  <c:pt idx="3">
                    <c:v>18</c:v>
                  </c:pt>
                  <c:pt idx="4">
                    <c:v>19</c:v>
                  </c:pt>
                  <c:pt idx="5">
                    <c:v>20</c:v>
                  </c:pt>
                  <c:pt idx="6">
                    <c:v>15</c:v>
                  </c:pt>
                  <c:pt idx="7">
                    <c:v>16</c:v>
                  </c:pt>
                  <c:pt idx="8">
                    <c:v>17</c:v>
                  </c:pt>
                  <c:pt idx="9">
                    <c:v>18</c:v>
                  </c:pt>
                  <c:pt idx="10">
                    <c:v>19</c:v>
                  </c:pt>
                  <c:pt idx="11">
                    <c:v>15</c:v>
                  </c:pt>
                  <c:pt idx="12">
                    <c:v>16</c:v>
                  </c:pt>
                  <c:pt idx="13">
                    <c:v>17</c:v>
                  </c:pt>
                  <c:pt idx="14">
                    <c:v>18</c:v>
                  </c:pt>
                  <c:pt idx="15">
                    <c:v>19</c:v>
                  </c:pt>
                  <c:pt idx="16">
                    <c:v>21</c:v>
                  </c:pt>
                  <c:pt idx="17">
                    <c:v>15</c:v>
                  </c:pt>
                  <c:pt idx="18">
                    <c:v>16</c:v>
                  </c:pt>
                  <c:pt idx="19">
                    <c:v>17</c:v>
                  </c:pt>
                  <c:pt idx="20">
                    <c:v>18</c:v>
                  </c:pt>
                  <c:pt idx="21">
                    <c:v>15</c:v>
                  </c:pt>
                  <c:pt idx="22">
                    <c:v>16</c:v>
                  </c:pt>
                  <c:pt idx="23">
                    <c:v>17</c:v>
                  </c:pt>
                  <c:pt idx="24">
                    <c:v>18</c:v>
                  </c:pt>
                  <c:pt idx="25">
                    <c:v>20</c:v>
                  </c:pt>
                  <c:pt idx="26">
                    <c:v>22</c:v>
                  </c:pt>
                </c:lvl>
                <c:lvl>
                  <c:pt idx="0">
                    <c:v>1</c:v>
                  </c:pt>
                  <c:pt idx="6">
                    <c:v>2</c:v>
                  </c:pt>
                  <c:pt idx="11">
                    <c:v>3</c:v>
                  </c:pt>
                  <c:pt idx="17">
                    <c:v>4</c:v>
                  </c:pt>
                  <c:pt idx="21">
                    <c:v>5</c:v>
                  </c:pt>
                </c:lvl>
              </c:multiLvlStrCache>
            </c:multiLvlStrRef>
          </c:cat>
          <c:val>
            <c:numRef>
              <c:f>'Pivot Analysis'!$I$48:$I$80</c:f>
              <c:numCache>
                <c:formatCode>General</c:formatCode>
                <c:ptCount val="27"/>
                <c:pt idx="14">
                  <c:v>5</c:v>
                </c:pt>
                <c:pt idx="18">
                  <c:v>12</c:v>
                </c:pt>
                <c:pt idx="19">
                  <c:v>9</c:v>
                </c:pt>
                <c:pt idx="23">
                  <c:v>21</c:v>
                </c:pt>
                <c:pt idx="24">
                  <c:v>9</c:v>
                </c:pt>
                <c:pt idx="2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4F8-4C05-A86F-3C7A877F8724}"/>
            </c:ext>
          </c:extLst>
        </c:ser>
        <c:ser>
          <c:idx val="4"/>
          <c:order val="4"/>
          <c:tx>
            <c:strRef>
              <c:f>'Pivot Analysis'!$K$45:$K$47</c:f>
              <c:strCache>
                <c:ptCount val="1"/>
                <c:pt idx="0">
                  <c:v>5 - M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multiLvlStrRef>
              <c:f>'Pivot Analysis'!$A$48:$B$80</c:f>
              <c:multiLvlStrCache>
                <c:ptCount val="27"/>
                <c:lvl>
                  <c:pt idx="0">
                    <c:v>15</c:v>
                  </c:pt>
                  <c:pt idx="1">
                    <c:v>16</c:v>
                  </c:pt>
                  <c:pt idx="2">
                    <c:v>17</c:v>
                  </c:pt>
                  <c:pt idx="3">
                    <c:v>18</c:v>
                  </c:pt>
                  <c:pt idx="4">
                    <c:v>19</c:v>
                  </c:pt>
                  <c:pt idx="5">
                    <c:v>20</c:v>
                  </c:pt>
                  <c:pt idx="6">
                    <c:v>15</c:v>
                  </c:pt>
                  <c:pt idx="7">
                    <c:v>16</c:v>
                  </c:pt>
                  <c:pt idx="8">
                    <c:v>17</c:v>
                  </c:pt>
                  <c:pt idx="9">
                    <c:v>18</c:v>
                  </c:pt>
                  <c:pt idx="10">
                    <c:v>19</c:v>
                  </c:pt>
                  <c:pt idx="11">
                    <c:v>15</c:v>
                  </c:pt>
                  <c:pt idx="12">
                    <c:v>16</c:v>
                  </c:pt>
                  <c:pt idx="13">
                    <c:v>17</c:v>
                  </c:pt>
                  <c:pt idx="14">
                    <c:v>18</c:v>
                  </c:pt>
                  <c:pt idx="15">
                    <c:v>19</c:v>
                  </c:pt>
                  <c:pt idx="16">
                    <c:v>21</c:v>
                  </c:pt>
                  <c:pt idx="17">
                    <c:v>15</c:v>
                  </c:pt>
                  <c:pt idx="18">
                    <c:v>16</c:v>
                  </c:pt>
                  <c:pt idx="19">
                    <c:v>17</c:v>
                  </c:pt>
                  <c:pt idx="20">
                    <c:v>18</c:v>
                  </c:pt>
                  <c:pt idx="21">
                    <c:v>15</c:v>
                  </c:pt>
                  <c:pt idx="22">
                    <c:v>16</c:v>
                  </c:pt>
                  <c:pt idx="23">
                    <c:v>17</c:v>
                  </c:pt>
                  <c:pt idx="24">
                    <c:v>18</c:v>
                  </c:pt>
                  <c:pt idx="25">
                    <c:v>20</c:v>
                  </c:pt>
                  <c:pt idx="26">
                    <c:v>22</c:v>
                  </c:pt>
                </c:lvl>
                <c:lvl>
                  <c:pt idx="0">
                    <c:v>1</c:v>
                  </c:pt>
                  <c:pt idx="6">
                    <c:v>2</c:v>
                  </c:pt>
                  <c:pt idx="11">
                    <c:v>3</c:v>
                  </c:pt>
                  <c:pt idx="17">
                    <c:v>4</c:v>
                  </c:pt>
                  <c:pt idx="21">
                    <c:v>5</c:v>
                  </c:pt>
                </c:lvl>
              </c:multiLvlStrCache>
            </c:multiLvlStrRef>
          </c:cat>
          <c:val>
            <c:numRef>
              <c:f>'Pivot Analysis'!$K$48:$K$80</c:f>
              <c:numCache>
                <c:formatCode>General</c:formatCode>
                <c:ptCount val="27"/>
                <c:pt idx="21">
                  <c:v>12</c:v>
                </c:pt>
                <c:pt idx="22">
                  <c:v>16</c:v>
                </c:pt>
                <c:pt idx="23">
                  <c:v>23</c:v>
                </c:pt>
                <c:pt idx="24">
                  <c:v>26</c:v>
                </c:pt>
                <c:pt idx="2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F8-4C05-A86F-3C7A877F87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18382415"/>
        <c:axId val="418371855"/>
      </c:barChart>
      <c:catAx>
        <c:axId val="418382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371855"/>
        <c:crosses val="autoZero"/>
        <c:auto val="1"/>
        <c:lblAlgn val="ctr"/>
        <c:lblOffset val="100"/>
        <c:noMultiLvlLbl val="0"/>
      </c:catAx>
      <c:valAx>
        <c:axId val="418371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382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15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4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14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11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20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30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02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0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1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5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10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69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5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561" y="1366632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/>
              <a:t>Student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3145044"/>
            <a:ext cx="6400800" cy="1752600"/>
          </a:xfrm>
        </p:spPr>
        <p:txBody>
          <a:bodyPr/>
          <a:lstStyle/>
          <a:p>
            <a:r>
              <a:rPr dirty="0"/>
              <a:t>Exploratory insights using Excel Dashboard</a:t>
            </a:r>
          </a:p>
          <a:p>
            <a:r>
              <a:rPr dirty="0"/>
              <a:t>By: Ruth Yakubu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Skills Applied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Microsoft Excel (Dashboard creation, slicers, charting)</a:t>
            </a:r>
          </a:p>
          <a:p>
            <a:r>
              <a:rPr dirty="0"/>
              <a:t>Data Cleaning &amp; Preparation</a:t>
            </a:r>
          </a:p>
          <a:p>
            <a:r>
              <a:rPr dirty="0"/>
              <a:t>Descriptive Analytics</a:t>
            </a:r>
          </a:p>
          <a:p>
            <a:r>
              <a:rPr dirty="0"/>
              <a:t>Data Visualization</a:t>
            </a:r>
          </a:p>
          <a:p>
            <a:r>
              <a:rPr dirty="0"/>
              <a:t>Insight Communication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Recommendations Based on Insights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This project demonstrates how Excel can be used to derive insights from educational data.</a:t>
            </a:r>
          </a:p>
          <a:p>
            <a:r>
              <a:rPr lang="en-US" dirty="0"/>
              <a:t>Early intervention for students with low parental education background.</a:t>
            </a:r>
          </a:p>
          <a:p>
            <a:r>
              <a:rPr lang="en-US" dirty="0"/>
              <a:t>Tailored study support based on gender and age-specific learning behavior.</a:t>
            </a:r>
          </a:p>
          <a:p>
            <a:r>
              <a:rPr lang="en-US" dirty="0"/>
              <a:t>Lifestyle coaching programs, especially for older students.</a:t>
            </a:r>
          </a:p>
          <a:p>
            <a:r>
              <a:rPr lang="en-US" dirty="0"/>
              <a:t>Monitoring and optimizing educational support programs.</a:t>
            </a:r>
          </a:p>
          <a:p>
            <a:r>
              <a:rPr lang="en-US" dirty="0"/>
              <a:t>Use findings to predict at-risk students and provide mentoring.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explores student performance and lifestyle data using Excel. It highlights factors influencing academic outcomes such as parental education, study time, support programs, and gender differences.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Total number of students analyzed: 395</a:t>
            </a:r>
          </a:p>
          <a:p>
            <a:r>
              <a:rPr dirty="0"/>
              <a:t>Key filters: Family size, School support, Gender, Age</a:t>
            </a:r>
          </a:p>
          <a:p>
            <a:r>
              <a:rPr dirty="0"/>
              <a:t>Performance indicators: Final grades, study time, parental education level</a:t>
            </a:r>
          </a:p>
          <a:p>
            <a:r>
              <a:rPr dirty="0"/>
              <a:t>Lifestyle metrics: Free time, going out, health scores,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9A71F8C-EC60-4F02-A87E-B8B916EAC16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48381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99D7-3E02-BE17-915A-3BEFB75F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Key Insights -Performance Difference by School and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F44C0-00EB-1DD7-3B6F-22AAC1C501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6427F-72D1-2F24-DF90-AD2E9CC015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Students from certain schools performed better on average.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Male students had higher average grades(11.06) than female students(9.97)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Average Final Grade is higher among males in certain schools.</a:t>
            </a:r>
          </a:p>
          <a:p>
            <a:r>
              <a:rPr lang="en-US" dirty="0"/>
              <a:t>Implication: Gender-specific academic intervention may be helpful.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302083-270F-E62D-7428-DBA41E2EEFD0}"/>
              </a:ext>
            </a:extLst>
          </p:cNvPr>
          <p:cNvSpPr/>
          <p:nvPr/>
        </p:nvSpPr>
        <p:spPr>
          <a:xfrm>
            <a:off x="647920" y="2127507"/>
            <a:ext cx="3593704" cy="270392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46F35F7-D75A-B6E3-82A1-2A41C6244B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3577938"/>
              </p:ext>
            </p:extLst>
          </p:nvPr>
        </p:nvGraphicFramePr>
        <p:xfrm>
          <a:off x="782145" y="2333477"/>
          <a:ext cx="3319823" cy="2342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358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7AB00-4AD1-8640-3A54-5DF10844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3687-B60E-8A00-7B5C-0E8FBBBD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684041"/>
            <a:ext cx="6571343" cy="1059305"/>
          </a:xfrm>
        </p:spPr>
        <p:txBody>
          <a:bodyPr>
            <a:normAutofit/>
          </a:bodyPr>
          <a:lstStyle/>
          <a:p>
            <a:r>
              <a:rPr lang="en-US" dirty="0"/>
              <a:t>Key Insights –Family Situation Influences Support Needs.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5657F-4078-7135-BCB7-D039EBAE7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9704" y="2533361"/>
            <a:ext cx="3125871" cy="3437560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4EDAF-62FC-6260-CC4D-64246A3C1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693690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sz="2500" dirty="0"/>
              <a:t>Students receiving extra support were tracked across school, family size, and gender.</a:t>
            </a:r>
          </a:p>
          <a:p>
            <a:pPr marL="0" indent="0">
              <a:buNone/>
            </a:pPr>
            <a:endParaRPr lang="en-US" sz="2500" dirty="0"/>
          </a:p>
          <a:p>
            <a:r>
              <a:rPr lang="en-US" sz="2500" dirty="0"/>
              <a:t>More students without support compared to those with it. </a:t>
            </a:r>
          </a:p>
          <a:p>
            <a:pPr marL="0" indent="0">
              <a:buNone/>
            </a:pPr>
            <a:endParaRPr lang="en-US" sz="2500" dirty="0"/>
          </a:p>
          <a:p>
            <a:r>
              <a:rPr lang="en-US" sz="2500" dirty="0"/>
              <a:t>Students receiving extra educational support showed mixed performance trends.</a:t>
            </a:r>
          </a:p>
          <a:p>
            <a:endParaRPr lang="en-US" sz="2500" dirty="0"/>
          </a:p>
          <a:p>
            <a:r>
              <a:rPr lang="en-US" sz="2500" dirty="0"/>
              <a:t>Performance of supported students varies- suggesting that quality of support matters more than access alone.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DCF75E3-F500-6325-B127-0A6FC2993E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339897"/>
              </p:ext>
            </p:extLst>
          </p:nvPr>
        </p:nvGraphicFramePr>
        <p:xfrm>
          <a:off x="782145" y="2333477"/>
          <a:ext cx="3319823" cy="2342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2F9203-94A4-4118-AB9A-FF0A3F3A7137}"/>
              </a:ext>
            </a:extLst>
          </p:cNvPr>
          <p:cNvSpPr/>
          <p:nvPr/>
        </p:nvSpPr>
        <p:spPr>
          <a:xfrm>
            <a:off x="508265" y="2267890"/>
            <a:ext cx="3593703" cy="270668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43BE8BB-B41B-72D8-5AE0-B6E58B4D09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959229"/>
              </p:ext>
            </p:extLst>
          </p:nvPr>
        </p:nvGraphicFramePr>
        <p:xfrm>
          <a:off x="752429" y="2270793"/>
          <a:ext cx="3105374" cy="262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739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01674-D92F-276F-44F7-A5D08083B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EB1B-8011-491E-F6A1-E7F186A3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Insights –Groups Ages and Examines how Much they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10DA-4164-89C1-A7B6-4CF2270DFA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54FAD-FA72-77A7-463B-CAC73B5800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Thers is a slight decline in study hours as age increases.</a:t>
            </a:r>
          </a:p>
          <a:p>
            <a:r>
              <a:rPr lang="en-US" dirty="0"/>
              <a:t>Younger students(15-17) study slightly more on average compared to older students  (18-22).</a:t>
            </a:r>
          </a:p>
          <a:p>
            <a:r>
              <a:rPr lang="en-US" dirty="0"/>
              <a:t>Average study time decreases slightly with age.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60BF19F-C9A1-CE73-3A7A-CFDC1D8D753F}"/>
              </a:ext>
            </a:extLst>
          </p:cNvPr>
          <p:cNvGraphicFramePr>
            <a:graphicFrameLocks/>
          </p:cNvGraphicFramePr>
          <p:nvPr/>
        </p:nvGraphicFramePr>
        <p:xfrm>
          <a:off x="782145" y="2333477"/>
          <a:ext cx="3319823" cy="2342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332202-E520-4C90-84E7-8A7812E56B35}"/>
              </a:ext>
            </a:extLst>
          </p:cNvPr>
          <p:cNvSpPr/>
          <p:nvPr/>
        </p:nvSpPr>
        <p:spPr>
          <a:xfrm>
            <a:off x="782145" y="1969246"/>
            <a:ext cx="3593703" cy="270668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8007F0F-AA54-C91E-E390-C5870A4C86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409091"/>
              </p:ext>
            </p:extLst>
          </p:nvPr>
        </p:nvGraphicFramePr>
        <p:xfrm>
          <a:off x="873142" y="2100117"/>
          <a:ext cx="3454798" cy="2330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012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E5145-0A1D-3F94-1F90-07EC8DB5F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167D-8D2F-7F15-4A5E-16F724DB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Key Insights –How Average Grades relates to Parental Educational Support.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18236-C493-9369-E37F-53AE32169A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75884-34E4-91B9-965C-72FC5407A4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Parental education level appears positively related to student final grades which implies: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Students whose parents had higher education levels(university or higher) generally scored better.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Implies that parental academic background may influence students academic attitudes and habits.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8F4C687-11DD-17D9-39B9-01E2DE93A6CA}"/>
              </a:ext>
            </a:extLst>
          </p:cNvPr>
          <p:cNvGraphicFramePr>
            <a:graphicFrameLocks/>
          </p:cNvGraphicFramePr>
          <p:nvPr/>
        </p:nvGraphicFramePr>
        <p:xfrm>
          <a:off x="782145" y="2333477"/>
          <a:ext cx="3319823" cy="2342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1A3374-0750-4AE2-A433-665141105BCA}"/>
              </a:ext>
            </a:extLst>
          </p:cNvPr>
          <p:cNvSpPr/>
          <p:nvPr/>
        </p:nvSpPr>
        <p:spPr>
          <a:xfrm>
            <a:off x="651380" y="2376890"/>
            <a:ext cx="3593703" cy="271164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499BCE8-531C-21B4-35D5-B2AEE76E7B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8099521"/>
              </p:ext>
            </p:extLst>
          </p:nvPr>
        </p:nvGraphicFramePr>
        <p:xfrm>
          <a:off x="730834" y="2499782"/>
          <a:ext cx="3422443" cy="2473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1037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C6872-C975-C505-C246-74B3083AF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4DEF-6B80-E00C-8766-064BE584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Key Insights –Lifestyle Pattern Across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64333-D8BD-F483-0224-30E786B8E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3098" y="2302850"/>
            <a:ext cx="3125871" cy="3437560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C9447-9383-E491-082B-81393BC915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Tracked variables include: going out, free time, health, and weekend alcohol consumption.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Significant lifestyle variation was found across different age groups and between genders. </a:t>
            </a:r>
          </a:p>
          <a:p>
            <a:endParaRPr lang="en-US" dirty="0"/>
          </a:p>
          <a:p>
            <a:r>
              <a:rPr lang="en-US" dirty="0"/>
              <a:t>Lifestyle patterns (free time, social life) vary widely across age and gender.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99755DC-ED0B-C9F3-9EB3-C410B966DA48}"/>
              </a:ext>
            </a:extLst>
          </p:cNvPr>
          <p:cNvGraphicFramePr>
            <a:graphicFrameLocks/>
          </p:cNvGraphicFramePr>
          <p:nvPr/>
        </p:nvGraphicFramePr>
        <p:xfrm>
          <a:off x="782145" y="2333477"/>
          <a:ext cx="3319823" cy="2342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322B17-3EDB-45AB-A9E1-2F8190C27321}"/>
              </a:ext>
            </a:extLst>
          </p:cNvPr>
          <p:cNvSpPr/>
          <p:nvPr/>
        </p:nvSpPr>
        <p:spPr>
          <a:xfrm>
            <a:off x="782145" y="2264928"/>
            <a:ext cx="3593704" cy="27017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78DEE5A-7338-9E95-96B1-8F13EB2550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503255"/>
              </p:ext>
            </p:extLst>
          </p:nvPr>
        </p:nvGraphicFramePr>
        <p:xfrm>
          <a:off x="857803" y="2386764"/>
          <a:ext cx="3391773" cy="2458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39597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140</TotalTime>
  <Words>484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Student Data Analysis</vt:lpstr>
      <vt:lpstr>Project Overview</vt:lpstr>
      <vt:lpstr>Key Metrics Summary</vt:lpstr>
      <vt:lpstr>PowerPoint Presentation</vt:lpstr>
      <vt:lpstr>Key Insights -Performance Difference by School and Gender</vt:lpstr>
      <vt:lpstr>Key Insights –Family Situation Influences Support Needs.</vt:lpstr>
      <vt:lpstr>Key Insights –Groups Ages and Examines how Much they Study</vt:lpstr>
      <vt:lpstr>Key Insights –How Average Grades relates to Parental Educational Support.</vt:lpstr>
      <vt:lpstr>Key Insights –Lifestyle Pattern Across Groups.</vt:lpstr>
      <vt:lpstr>Tools &amp; Skills Applied</vt:lpstr>
      <vt:lpstr>Recommendations Based on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Ruttysmith</dc:creator>
  <cp:keywords/>
  <dc:description>generated using python-pptx</dc:description>
  <cp:lastModifiedBy>Ruttysmith</cp:lastModifiedBy>
  <cp:revision>2</cp:revision>
  <dcterms:created xsi:type="dcterms:W3CDTF">2013-01-27T09:14:16Z</dcterms:created>
  <dcterms:modified xsi:type="dcterms:W3CDTF">2025-06-15T23:13:59Z</dcterms:modified>
  <cp:category/>
</cp:coreProperties>
</file>