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5" r:id="rId5"/>
    <p:sldId id="257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73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E32C81-7948-4FF5-BB11-368B653598A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AE7A8A-B3E1-4935-A51E-A6DDAFC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DF5D-2D40-BFE4-14C8-B8CB4769F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11FE4-FDFB-F8F8-14AB-04B54BD3E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Order Management Dataset</a:t>
            </a:r>
          </a:p>
          <a:p>
            <a:r>
              <a:rPr lang="en-US" dirty="0"/>
              <a:t>Presented by: Ruth Yakubu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6A4AC-48E5-82EB-F18F-C2D938FA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2B719-2975-F759-1765-F4765B2463E2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20055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EE98-43AE-D257-5637-1E202F54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JOIN- Customers &amp; their orders(even those with no orders)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C44124-7158-ED8B-870F-AACD5A654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9022"/>
            <a:ext cx="5059363" cy="282511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F482C-940B-8A78-DFBB-D9477ADE91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dirty="0"/>
              <a:t>LEFT JOIN</a:t>
            </a:r>
            <a:r>
              <a:rPr lang="en-US" dirty="0"/>
              <a:t> returns all rows from the Customers table, even if they don’t match in Orders.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Customers with no orders will still appear, but their order columns will show NULL.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This is useful for finding </a:t>
            </a:r>
            <a:r>
              <a:rPr lang="en-US" b="1" dirty="0"/>
              <a:t>inactive customers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1612F-76DD-7AED-83F3-99126918E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608EE-6A0D-3232-392D-D1D59C16C850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307732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7D49-159B-606D-9360-E1F2A067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SUBQUERY-Customers who spent above the average order amount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995833-51FF-41CA-492F-6A79B482E2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33535"/>
            <a:ext cx="5059363" cy="28560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021E9-364C-56D9-1F60-40C89D93F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First, (SELECT AVG(</a:t>
            </a:r>
            <a:r>
              <a:rPr lang="en-US" dirty="0" err="1"/>
              <a:t>total_amount</a:t>
            </a:r>
            <a:r>
              <a:rPr lang="en-US" dirty="0"/>
              <a:t>) FROM Orders) calculates the average order value.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The inner query finds customers who have </a:t>
            </a:r>
            <a:r>
              <a:rPr lang="en-US" b="1" dirty="0"/>
              <a:t>at least one order above this average</a:t>
            </a:r>
            <a:r>
              <a:rPr lang="en-US" dirty="0"/>
              <a:t>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The outer query matches those customers in the Customers table.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This highlights </a:t>
            </a:r>
            <a:r>
              <a:rPr lang="en-US" b="1" dirty="0"/>
              <a:t>high-value customers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DB40E-6086-981F-7A1E-CB46E529D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5C35F-F679-05A3-CE64-15053172D4F1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313642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F93F-4E46-34D7-425E-A464264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CTE-Customer’s total spending</a:t>
            </a:r>
            <a:br>
              <a:rPr lang="en-US" dirty="0"/>
            </a:br>
            <a:r>
              <a:rPr lang="en-US" sz="2800" dirty="0"/>
              <a:t>shows total spending per customers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4C5FF5-A572-6F95-80D4-50CCE81804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30" y="1731963"/>
            <a:ext cx="4805103" cy="40592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04F5-C79B-4F09-91F9-581EA0CE9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dirty="0"/>
              <a:t>CTE (Common Table Expression)</a:t>
            </a:r>
            <a:r>
              <a:rPr lang="en-US" dirty="0"/>
              <a:t> makes the query easier to read by breaking it into steps.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Inside the CTE, I calculated total spending per customer.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Then I joined back to Customers to show names.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This is cleaner than nesting subqueries and is reusable if needed.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9173-B13E-F94E-1A6B-E736138B1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A0E408-197A-EAC3-ABA2-1354F98475B8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243591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708F-632E-EF1E-1253-02E4585A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 Function – Rank customers by spending</a:t>
            </a:r>
            <a:r>
              <a:rPr lang="en-US" sz="3200" b="1" dirty="0"/>
              <a:t>(Ranks customers by total purchase value.</a:t>
            </a:r>
            <a:r>
              <a:rPr lang="en-US" sz="3200" dirty="0"/>
              <a:t>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939503-8480-2D28-A546-08C0603C3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3181"/>
            <a:ext cx="5059363" cy="26568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299F0-E99A-E052-0B7F-7CE8D86CA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SUM(</a:t>
            </a:r>
            <a:r>
              <a:rPr lang="en-US" dirty="0" err="1"/>
              <a:t>o.total_amount</a:t>
            </a:r>
            <a:r>
              <a:rPr lang="en-US" dirty="0"/>
              <a:t>) calculates total spending per customer.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RANK() OVER (ORDER BY SUM(</a:t>
            </a:r>
            <a:r>
              <a:rPr lang="en-US" dirty="0" err="1"/>
              <a:t>o.total_amount</a:t>
            </a:r>
            <a:r>
              <a:rPr lang="en-US" dirty="0"/>
              <a:t>) DESC) assigns ranks, with 1 being the top spender.</a:t>
            </a:r>
          </a:p>
          <a:p>
            <a:pPr marL="36900" lvl="0" indent="0">
              <a:buNone/>
            </a:pPr>
            <a:endParaRPr lang="en-US" dirty="0"/>
          </a:p>
          <a:p>
            <a:r>
              <a:rPr lang="en-US" dirty="0"/>
              <a:t>If two customers spent the same amount, they get the same rank.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6744-EF7D-277A-0921-5D0425973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31CFE-F809-D60A-2DBD-E71F0CD4950B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23255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4929-38AF-185D-7247-F45F8E9D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Window Function – Running total of spending</a:t>
            </a:r>
            <a:br>
              <a:rPr lang="en-US" dirty="0"/>
            </a:br>
            <a:r>
              <a:rPr lang="en-US" sz="3100" dirty="0"/>
              <a:t>(</a:t>
            </a:r>
            <a:r>
              <a:rPr lang="en-US" sz="3100" b="1" dirty="0"/>
              <a:t>Displays how spending accumulates over time.)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063006-52AE-E4E9-A959-E9B77AF4F4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18408"/>
            <a:ext cx="5059363" cy="28863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14FC2-D8E5-8619-B4F1-DF4FF0D14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A running total accumulates values as we go down rows.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SUM() OVER (ORDER BY </a:t>
            </a:r>
            <a:r>
              <a:rPr lang="en-US" dirty="0" err="1"/>
              <a:t>order_date</a:t>
            </a:r>
            <a:r>
              <a:rPr lang="en-US" dirty="0"/>
              <a:t>) keeps adding amounts in chronological order.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Useful for </a:t>
            </a:r>
            <a:r>
              <a:rPr lang="en-US" b="1" dirty="0"/>
              <a:t>sales trends or cumulative revenue analysis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1E63A-BA01-A98D-CFFB-06ED1D8FA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C5713-72ED-D3A8-226C-EA1547E69470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202952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F0E-E0B2-862E-48F6-3FC9D2B4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Advanced JOIN – Order with item details</a:t>
            </a:r>
            <a:br>
              <a:rPr lang="en-US" b="1" dirty="0"/>
            </a:br>
            <a:r>
              <a:rPr lang="en-US" sz="3600" b="1" dirty="0"/>
              <a:t>Breaks down each order into item-level details.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67599D-95D6-4792-DC0A-F7B5CF10C9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22606"/>
            <a:ext cx="5059363" cy="287795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AD0A-CFEA-E788-9282-77A9981220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Here I joined </a:t>
            </a:r>
            <a:r>
              <a:rPr lang="en-US" b="1" dirty="0"/>
              <a:t>all 3 tables</a:t>
            </a:r>
            <a:r>
              <a:rPr lang="en-US" dirty="0"/>
              <a:t>: Orders, Customers, and </a:t>
            </a:r>
            <a:r>
              <a:rPr lang="en-US" dirty="0" err="1"/>
              <a:t>Order_Items</a:t>
            </a:r>
            <a:r>
              <a:rPr lang="en-US" dirty="0"/>
              <a:t>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Each row shows the product details for a customer’s order.</a:t>
            </a:r>
          </a:p>
          <a:p>
            <a:pPr marL="36900" lvl="0" indent="0">
              <a:buNone/>
            </a:pPr>
            <a:endParaRPr lang="en-US" dirty="0"/>
          </a:p>
          <a:p>
            <a:r>
              <a:rPr lang="en-US" dirty="0" err="1"/>
              <a:t>i.quantity</a:t>
            </a:r>
            <a:r>
              <a:rPr lang="en-US" dirty="0"/>
              <a:t> * </a:t>
            </a:r>
            <a:r>
              <a:rPr lang="en-US" dirty="0" err="1"/>
              <a:t>i.price</a:t>
            </a:r>
            <a:r>
              <a:rPr lang="en-US" dirty="0"/>
              <a:t> calculates the value per product in the order.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47D7A-8454-01BC-FCFB-D561E4F9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0D8A9-EC84-5BC2-16E6-A30537B8558E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03330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47A4-6DE6-83CA-0F12-9B7D8DF5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Subquery with Aggregation – Highest order amount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2861C-3F51-B6C1-1BFF-E025B28E71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027"/>
            <a:ext cx="5181600" cy="303839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C20D5-A666-22D7-C02E-C91E275DCA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(SELECT MAX(</a:t>
            </a:r>
            <a:r>
              <a:rPr lang="en-US" dirty="0" err="1"/>
              <a:t>total_amount</a:t>
            </a:r>
            <a:r>
              <a:rPr lang="en-US" dirty="0"/>
              <a:t>) FROM Orders) finds the largest order value.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I return the customer(s) who placed that order.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If multiple customers tied for the maximum, all appear.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88013-D7AD-795C-6F46-67999FB0D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7D8FE-03A5-ABBD-E616-5BB389013BBC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302831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36F7-ADAD-0357-9726-EDCD226E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CTE with Filtering – Customers with more than one order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B4DC9E-4F3F-10EF-5CBD-AAB2943068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1626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D40F8-6C96-8465-0A86-E9BD5412E3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First we count orders per customer inside the CTE.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Then I filtered only those with </a:t>
            </a:r>
            <a:r>
              <a:rPr lang="en-US" dirty="0" err="1"/>
              <a:t>order_count</a:t>
            </a:r>
            <a:r>
              <a:rPr lang="en-US" dirty="0"/>
              <a:t> &gt; 1.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A clean way to identify </a:t>
            </a:r>
            <a:r>
              <a:rPr lang="en-US" b="1" dirty="0"/>
              <a:t>repeat buyers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F49DF-9BFF-D810-44B2-330BD935E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EAE9-0A7F-5CF3-20C7-EB53D135ED1B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331111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2ED3-1790-FCDF-72C6-7508079E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 Function – Rank products by sales value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D98C87-4FAC-6B28-471D-7E2B635BFB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6944"/>
            <a:ext cx="5181600" cy="252716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4E78B-250B-C48B-9795-F4F62F4FE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I calculate total sales for each product (quantity * price).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DENSE_RANK() assigns ranks without skipping numbers.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Great for </a:t>
            </a:r>
            <a:r>
              <a:rPr lang="en-US" b="1" dirty="0"/>
              <a:t>top product analysis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91E0A-4680-2CFC-BDF8-0A8D20D1D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BDF874-AA26-95B9-058E-0544DC0B3293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02385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D74-0209-9C26-413B-159DEB6C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Nested Subquery – Customers who bought a Laptop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5A41EF-A90D-8143-A3B7-00970BC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490"/>
            <a:ext cx="5059363" cy="40181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3198-BF2F-C8F7-0971-7C9855FDC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Inner query finds </a:t>
            </a:r>
            <a:r>
              <a:rPr lang="en-US" dirty="0" err="1"/>
              <a:t>customer_ids</a:t>
            </a:r>
            <a:r>
              <a:rPr lang="en-US" dirty="0"/>
              <a:t> for orders containing a Laptop.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Outer query returns customer names.</a:t>
            </a:r>
          </a:p>
          <a:p>
            <a:pPr marL="36900" lvl="0" indent="0">
              <a:buNone/>
            </a:pPr>
            <a:endParaRPr lang="en-US" dirty="0"/>
          </a:p>
          <a:p>
            <a:r>
              <a:rPr lang="en-US" dirty="0"/>
              <a:t>DISTINCT ensures customers appear only once.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71110-2212-1067-04D6-25D628472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009FF-5670-6DCD-103E-C18AF3BF1446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36054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5109-3AA5-62C4-7F6D-E75CDD9F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>
            <a:normAutofit/>
          </a:bodyPr>
          <a:lstStyle/>
          <a:p>
            <a:r>
              <a:rPr lang="en-US" dirty="0"/>
              <a:t>SQL PROJECT- Order Management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BDB9-46CC-63A8-688A-42ED58D81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95307"/>
            <a:ext cx="10515600" cy="23943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 used three simple tables — </a:t>
            </a:r>
            <a:r>
              <a:rPr lang="en-US" b="1" dirty="0">
                <a:solidFill>
                  <a:schemeClr val="tx1"/>
                </a:solidFill>
              </a:rPr>
              <a:t>customers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orders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order_items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answer business questions using advanced SQL (subqueries, window functions, CTEs).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project shows how SQL unlocks business value, step by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AB141-8B11-D89A-9D3B-4DE3473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76" y="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05996-DDFD-E514-976B-39EE73EC2865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590978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C037-F500-2857-A96A-B388096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 Function with Partition – Orders with customer’s avg spend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2B88C-FE70-2D7C-A548-B8924BAB8E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711"/>
            <a:ext cx="5181600" cy="26624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19BAF-7C75-EFDC-AC4D-29A1D57B27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PARTITION BY calculates an average </a:t>
            </a:r>
            <a:r>
              <a:rPr lang="en-US" b="1" dirty="0"/>
              <a:t>per customer</a:t>
            </a:r>
            <a:r>
              <a:rPr lang="en-US" dirty="0"/>
              <a:t>, not overall.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Each order is compared to that customer’s personal average.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Useful for spotting </a:t>
            </a:r>
            <a:r>
              <a:rPr lang="en-US" b="1" dirty="0"/>
              <a:t>above/below average purchases</a:t>
            </a:r>
            <a:r>
              <a:rPr lang="en-US" dirty="0"/>
              <a:t> per customer.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A1CBC-6E7E-BE2F-7EC3-8D3C34BF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DBD83-D30D-F533-F1BE-C5992677F6AA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18001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632-F938-3DF0-DFF0-8E92CAA0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Self-Join – Customer pairs in the same country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FD1DBF-C9C1-909F-9EBF-BA3E9EB1E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27658"/>
            <a:ext cx="5181600" cy="26611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6C9C3-8AA8-201D-7ECB-9C032F6CF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dirty="0"/>
              <a:t>self-join</a:t>
            </a:r>
            <a:r>
              <a:rPr lang="en-US" dirty="0"/>
              <a:t> is when a table joins with itself.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I paired up customers from the same country.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 err="1"/>
              <a:t>a.customer_id</a:t>
            </a:r>
            <a:r>
              <a:rPr lang="en-US" dirty="0"/>
              <a:t> &lt; </a:t>
            </a:r>
            <a:r>
              <a:rPr lang="en-US" dirty="0" err="1"/>
              <a:t>b.customer_id</a:t>
            </a:r>
            <a:r>
              <a:rPr lang="en-US" dirty="0"/>
              <a:t> avoids duplicates (e.g., Alice–John and John–Alice).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79629-5A29-5290-0FC4-A41B09D9D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1E0D7-1777-37B6-4C4C-97CC81BB0388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72316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D6AD-5213-A2DD-4745-1FFF7396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 Function – Divide customers into spending tiers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B27744-1A4E-4C9B-E848-341C2B4D9F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48610"/>
            <a:ext cx="5181600" cy="2694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868D7-EF4C-0458-1202-58917821F2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NTILE(3) divides the ranked results into 3 groups (tiers).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Customers in </a:t>
            </a:r>
            <a:r>
              <a:rPr lang="en-US" b="1" dirty="0"/>
              <a:t>tier 1</a:t>
            </a:r>
            <a:r>
              <a:rPr lang="en-US" dirty="0"/>
              <a:t> are top spenders, </a:t>
            </a:r>
            <a:r>
              <a:rPr lang="en-US" b="1" dirty="0"/>
              <a:t>tier 3</a:t>
            </a:r>
            <a:r>
              <a:rPr lang="en-US" dirty="0"/>
              <a:t> are low spenders.</a:t>
            </a:r>
          </a:p>
          <a:p>
            <a:pPr marL="36900" lvl="0" indent="0">
              <a:buNone/>
            </a:pPr>
            <a:endParaRPr lang="en-US" dirty="0"/>
          </a:p>
          <a:p>
            <a:pPr lvl="0"/>
            <a:r>
              <a:rPr lang="en-US" dirty="0"/>
              <a:t>A powerful way to create </a:t>
            </a:r>
            <a:r>
              <a:rPr lang="en-US" b="1" dirty="0"/>
              <a:t>customer segments</a:t>
            </a:r>
            <a:r>
              <a:rPr lang="en-US" dirty="0"/>
              <a:t> for marketing.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053F8-17C2-DBE5-FC9A-78CE742D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362842-7295-C274-8AFE-563DDF9268CC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421097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711D-0F66-AFB9-6270-5881E05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DE1D60-89C1-2652-C407-41C852A8D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7"/>
            <a:ext cx="90580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writing your own queries on similar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more advanced SQL: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 APPLY, recursive CTEs, performance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analysis to dashboards (Power BI, Tableau)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 your results on GitHub or LinkedIn to showcase your 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097CD-F89F-00E3-579D-84352B6C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A530F-597D-6FD1-D569-D69AFBBFF46A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97450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67895-0A9F-DC9D-9D38-B684753D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6C0D-62F8-D551-390A-44A216FC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3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Final Thoughts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58CE07-A27B-E41C-6105-45F015831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8456" y="2020477"/>
            <a:ext cx="84208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is not just about syntax — it’s about solving real business problems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small, build step by step, and always explain your results in plain language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experimenting, keep sharing, keep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0DA43-7C19-6269-1FC6-4FF4DB48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B3295-4DE4-9A5E-C22D-C5EFCEE06499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378999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CE8E1-46BC-91A3-29FA-CED6C385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ACDE-E792-1753-8264-EA3F0AA0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3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762F1D-84EA-C209-2E05-F7ECFB9F1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7062" y="2344612"/>
            <a:ext cx="48429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project + code available on GitHub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connect: LinkedIn @Ruth Yakubu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Questions? Feedback? Drop me a message!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94E59-F3E6-1B1C-1C7D-2D753526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FD6DF-2A63-7063-B22F-86E352BEDC90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01765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BE769-A3FB-1253-7D9B-07097B1F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B5DD-0C70-192C-1008-596ECE47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183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C2A66-B741-0EEA-A136-9065EB78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12883"/>
            <a:ext cx="10515600" cy="317676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Understand dataset structure and relationships.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Clean and prepare data for analysis.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subqueries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window functions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CTEs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solve real business questions.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Produce clear Result and actionable insights recruiters can read in 30 seconds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30CD0-73F7-8849-95A6-4A1EA9D0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684" y="142775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4E46B-C2C2-D31B-E5DC-2A8199B5BA31}"/>
              </a:ext>
            </a:extLst>
          </p:cNvPr>
          <p:cNvSpPr txBox="1"/>
          <p:nvPr/>
        </p:nvSpPr>
        <p:spPr>
          <a:xfrm>
            <a:off x="11431570" y="750280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8676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12CD-8BC9-D77D-35A2-C634DAA11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299B-0DD0-93F3-601A-577E408D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06" y="768350"/>
            <a:ext cx="10515600" cy="17192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problem /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2601-9562-BCEA-0C15-5B2E0345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87613"/>
            <a:ext cx="10515600" cy="360203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 Get all customers with their orders.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2. List all customers and their orders (even those with no orders).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3. Find customers who spent above the average order amount.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4. Find each customer’s total spending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5. Rank customers by their total spending. </a:t>
            </a:r>
          </a:p>
          <a:p>
            <a:r>
              <a:rPr lang="en-US" b="1" dirty="0">
                <a:solidFill>
                  <a:schemeClr val="tx1"/>
                </a:solidFill>
              </a:rPr>
              <a:t>6. Show orders with a running total of spending by date. </a:t>
            </a:r>
          </a:p>
          <a:p>
            <a:r>
              <a:rPr lang="en-US" b="1" dirty="0">
                <a:solidFill>
                  <a:schemeClr val="tx1"/>
                </a:solidFill>
              </a:rPr>
              <a:t>7. List each order with the products and total price per item.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8. Find the highest order amount and the customer who made it.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9. Find customers who placed more than one order.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10. Rank products by total sales value. </a:t>
            </a:r>
          </a:p>
          <a:p>
            <a:r>
              <a:rPr lang="en-US" b="1" dirty="0">
                <a:solidFill>
                  <a:schemeClr val="tx1"/>
                </a:solidFill>
              </a:rPr>
              <a:t>11. Find the names of customers who bought a Laptop.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12. Show each order and the customer’s average order amount. </a:t>
            </a:r>
          </a:p>
          <a:p>
            <a:r>
              <a:rPr lang="en-US" b="1" dirty="0">
                <a:solidFill>
                  <a:schemeClr val="tx1"/>
                </a:solidFill>
              </a:rPr>
              <a:t>13. Find pairs of customers from the same country.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14. Divide customers into 3 spending tiers.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640AF-85E5-800C-38F2-A7407869E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926D4-F97C-D74D-2294-05B24EE0C9BD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0401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87E4-6D38-8E0B-7644-607EB17B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Overview- Customers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EB1CAE-63ED-4FAF-B8AD-A94EFB58F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29" y="2001928"/>
            <a:ext cx="4524375" cy="38290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186F40-4CED-EEAA-ED39-708C54BD7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customers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customer_id</a:t>
            </a:r>
            <a:r>
              <a:rPr lang="en-US" altLang="en-US" dirty="0">
                <a:latin typeface="Arial" panose="020B0604020202020204" pitchFamily="34" charset="0"/>
              </a:rPr>
              <a:t>, name,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Signup_date</a:t>
            </a:r>
            <a:r>
              <a:rPr lang="en-US" altLang="en-US" dirty="0">
                <a:latin typeface="Arial" panose="020B0604020202020204" pitchFamily="34" charset="0"/>
              </a:rPr>
              <a:t>, country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orders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order_id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customer_id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order_date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total_amount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order_items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item_id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order_id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product_name</a:t>
            </a:r>
            <a:r>
              <a:rPr lang="en-US" altLang="en-US" dirty="0">
                <a:latin typeface="Arial" panose="020B0604020202020204" pitchFamily="34" charset="0"/>
              </a:rPr>
              <a:t>, quantity, price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B50AB-1C00-3079-D298-45D4904E9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D09344-900F-21DC-D61C-1079D2E84481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31595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978F-02B9-6F80-9D14-0DAA3B5D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Overview- Orders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3A5728-03D4-DC59-9004-8BAD6F05FA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69" y="1732755"/>
            <a:ext cx="3715429" cy="415425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9D2E0-DAA1-E853-39C1-9C4EA811E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customers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customer_id</a:t>
            </a:r>
            <a:r>
              <a:rPr lang="en-US" altLang="en-US" dirty="0">
                <a:latin typeface="Arial" panose="020B0604020202020204" pitchFamily="34" charset="0"/>
              </a:rPr>
              <a:t>, name,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Signup_date</a:t>
            </a:r>
            <a:r>
              <a:rPr lang="en-US" altLang="en-US" dirty="0">
                <a:latin typeface="Arial" panose="020B0604020202020204" pitchFamily="34" charset="0"/>
              </a:rPr>
              <a:t>, country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orders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order_id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customer_id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order_date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total_amount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order_items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item_id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order_id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product_name</a:t>
            </a:r>
            <a:r>
              <a:rPr lang="en-US" altLang="en-US" dirty="0">
                <a:latin typeface="Arial" panose="020B0604020202020204" pitchFamily="34" charset="0"/>
              </a:rPr>
              <a:t>, quantity, price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007B9-9577-3064-6DA7-D9F1C945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E4D97-59D6-04DE-76FC-8909F295383A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41847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80B6-7B4A-D43E-BF1E-3D4CFEE5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Overview- </a:t>
            </a:r>
            <a:r>
              <a:rPr lang="en-US" dirty="0" err="1"/>
              <a:t>Order_items</a:t>
            </a:r>
            <a:r>
              <a:rPr lang="en-US" dirty="0"/>
              <a:t> 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C24B7B-8BB9-3B28-2F30-171123102D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55" y="1731963"/>
            <a:ext cx="4419852" cy="40592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B51F-CDCF-CD83-ED60-263EE30744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customers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customer_id</a:t>
            </a:r>
            <a:r>
              <a:rPr lang="en-US" altLang="en-US" dirty="0">
                <a:latin typeface="Arial" panose="020B0604020202020204" pitchFamily="34" charset="0"/>
              </a:rPr>
              <a:t>, name,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Signup_date</a:t>
            </a:r>
            <a:r>
              <a:rPr lang="en-US" altLang="en-US" dirty="0">
                <a:latin typeface="Arial" panose="020B0604020202020204" pitchFamily="34" charset="0"/>
              </a:rPr>
              <a:t>, country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orders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order_id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customer_id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order_date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total_amount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order_items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item_id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order_id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product_name</a:t>
            </a:r>
            <a:r>
              <a:rPr lang="en-US" altLang="en-US" dirty="0">
                <a:latin typeface="Arial" panose="020B0604020202020204" pitchFamily="34" charset="0"/>
              </a:rPr>
              <a:t>, quantity, price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83C052-F9AE-4BF8-B63B-818173DAF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5DA288-75D9-C982-4D0B-F064A81F8B19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171869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1EF92-C5A4-3D6A-5DAC-1C1660E0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3F8A-5F2B-9EE4-C4E0-E4C97862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18302"/>
          </a:xfrm>
        </p:spPr>
        <p:txBody>
          <a:bodyPr>
            <a:normAutofit/>
          </a:bodyPr>
          <a:lstStyle/>
          <a:p>
            <a:r>
              <a:rPr lang="en-US" b="1" dirty="0"/>
              <a:t>             SQL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26C5-432D-58D9-FACA-1B3143CC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12883"/>
            <a:ext cx="10515600" cy="317676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Subqueries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find per-customer or per-order comparisons.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Window functions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ranks, running totals, moving averages.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CTEs (WITH)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break a complex task into readable step.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Joins &amp; Aggregations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combine tables and summarize.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AE7D-28CC-3763-D41E-947521ADC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C6FA0-0E3E-D902-BA67-AE58A078C80B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20830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566-873D-C305-C966-9A6BB250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Finding customers with their orders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FA86E9-9C1F-0E5B-96A1-A286504FD3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9924"/>
            <a:ext cx="5059363" cy="400331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6F4D-4591-2EC2-8FF1-5BE021D07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 used an </a:t>
            </a:r>
            <a:r>
              <a:rPr lang="en-US" b="1" dirty="0"/>
              <a:t>INNER JOIN</a:t>
            </a:r>
            <a:r>
              <a:rPr lang="en-US" dirty="0"/>
              <a:t> to connect Customers and Orders.</a:t>
            </a:r>
          </a:p>
          <a:p>
            <a:pPr lvl="0"/>
            <a:r>
              <a:rPr lang="en-US" dirty="0"/>
              <a:t>The join condition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r>
              <a:rPr lang="en-US" dirty="0"/>
              <a:t> matches customers with their orders.</a:t>
            </a:r>
          </a:p>
          <a:p>
            <a:pPr lvl="0"/>
            <a:r>
              <a:rPr lang="en-US" dirty="0"/>
              <a:t>This only returns customers </a:t>
            </a:r>
            <a:r>
              <a:rPr lang="en-US" b="1" dirty="0"/>
              <a:t>who have placed at least one order</a:t>
            </a:r>
            <a:r>
              <a:rPr lang="en-US" dirty="0"/>
              <a:t>.</a:t>
            </a:r>
          </a:p>
          <a:p>
            <a:r>
              <a:rPr lang="en-US" dirty="0"/>
              <a:t>If a customer has multiple orders, they will appear multiple times.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514F8-A130-A2DA-7332-C4691CECB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57" y="39080"/>
            <a:ext cx="455629" cy="6075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2631A-489C-E65E-F139-E1E62D80E4BF}"/>
              </a:ext>
            </a:extLst>
          </p:cNvPr>
          <p:cNvSpPr txBox="1"/>
          <p:nvPr/>
        </p:nvSpPr>
        <p:spPr>
          <a:xfrm>
            <a:off x="11422144" y="646585"/>
            <a:ext cx="76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Yakubu Ruth</a:t>
            </a:r>
          </a:p>
        </p:txBody>
      </p:sp>
    </p:spTree>
    <p:extLst>
      <p:ext uri="{BB962C8B-B14F-4D97-AF65-F5344CB8AC3E}">
        <p14:creationId xmlns:p14="http://schemas.microsoft.com/office/powerpoint/2010/main" val="39474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99</TotalTime>
  <Words>1352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Calisto MT</vt:lpstr>
      <vt:lpstr>Wingdings 2</vt:lpstr>
      <vt:lpstr>Slate</vt:lpstr>
      <vt:lpstr>SQL PROJECT</vt:lpstr>
      <vt:lpstr>SQL PROJECT- Order Management DB</vt:lpstr>
      <vt:lpstr>Objectives</vt:lpstr>
      <vt:lpstr>Business problem / questions</vt:lpstr>
      <vt:lpstr>Dataset Overview- Customers Dataset</vt:lpstr>
      <vt:lpstr>Dataset Overview- Orders Dataset</vt:lpstr>
      <vt:lpstr>Dataset Overview- Order_items Dataset</vt:lpstr>
      <vt:lpstr>             SQL techniques</vt:lpstr>
      <vt:lpstr>JOIN – Finding customers with their orders</vt:lpstr>
      <vt:lpstr>LEFT JOIN- Customers &amp; their orders(even those with no orders)</vt:lpstr>
      <vt:lpstr>SUBQUERY-Customers who spent above the average order amount</vt:lpstr>
      <vt:lpstr>CTE-Customer’s total spending shows total spending per customers</vt:lpstr>
      <vt:lpstr>Window Function – Rank customers by spending(Ranks customers by total purchase value.)</vt:lpstr>
      <vt:lpstr> Window Function – Running total of spending (Displays how spending accumulates over time.) </vt:lpstr>
      <vt:lpstr>Advanced JOIN – Order with item details Breaks down each order into item-level details.</vt:lpstr>
      <vt:lpstr>Subquery with Aggregation – Highest order amount</vt:lpstr>
      <vt:lpstr>CTE with Filtering – Customers with more than one order</vt:lpstr>
      <vt:lpstr>Window Function – Rank products by sales value </vt:lpstr>
      <vt:lpstr>Nested Subquery – Customers who bought a Laptop</vt:lpstr>
      <vt:lpstr>Window Function with Partition – Orders with customer’s avg spend</vt:lpstr>
      <vt:lpstr>Self-Join – Customer pairs in the same country</vt:lpstr>
      <vt:lpstr>Window Function – Divide customers into spending tiers</vt:lpstr>
      <vt:lpstr>Next Step</vt:lpstr>
      <vt:lpstr>Final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Ruttysmith</dc:creator>
  <cp:lastModifiedBy>Ruttysmith</cp:lastModifiedBy>
  <cp:revision>6</cp:revision>
  <dcterms:created xsi:type="dcterms:W3CDTF">2025-09-22T14:15:42Z</dcterms:created>
  <dcterms:modified xsi:type="dcterms:W3CDTF">2025-09-22T16:03:51Z</dcterms:modified>
</cp:coreProperties>
</file>