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1" r:id="rId6"/>
    <p:sldId id="274" r:id="rId7"/>
    <p:sldId id="287" r:id="rId8"/>
    <p:sldId id="279" r:id="rId9"/>
    <p:sldId id="283" r:id="rId10"/>
    <p:sldId id="273" r:id="rId11"/>
    <p:sldId id="275" r:id="rId12"/>
    <p:sldId id="288" r:id="rId13"/>
    <p:sldId id="277" r:id="rId14"/>
    <p:sldId id="284" r:id="rId15"/>
    <p:sldId id="280" r:id="rId16"/>
    <p:sldId id="281" r:id="rId17"/>
    <p:sldId id="282" r:id="rId18"/>
    <p:sldId id="285" r:id="rId19"/>
    <p:sldId id="28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18" autoAdjust="0"/>
    <p:restoredTop sz="94660"/>
  </p:normalViewPr>
  <p:slideViewPr>
    <p:cSldViewPr snapToGrid="0">
      <p:cViewPr varScale="1">
        <p:scale>
          <a:sx n="69" d="100"/>
          <a:sy n="69" d="100"/>
        </p:scale>
        <p:origin x="-678"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5D4D6-E4C8-43B1-A146-C944855F709B}" type="datetimeFigureOut">
              <a:rPr lang="en-US" smtClean="0"/>
              <a:pPr/>
              <a:t>9/27/2021</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C7834E-094D-4554-A124-600E2E2041B7}"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72D37C-8A5A-4CA7-B2C6-ACD1C0272C3B}" type="datetime5">
              <a:rPr lang="en-US" smtClean="0"/>
              <a:pPr/>
              <a:t>27-Sep-21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F6744-5484-497E-B623-9A0F1F675AC5}" type="datetime5">
              <a:rPr lang="en-US" smtClean="0"/>
              <a:pPr/>
              <a:t>27-Sep-21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27EE2-D99F-473B-B8BC-F0FBAE4F5FA9}" type="datetime5">
              <a:rPr lang="en-US" smtClean="0"/>
              <a:pPr/>
              <a:t>27-Sep-21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3BD551-0A3A-4B79-A351-86EC8136D1EC}" type="datetime5">
              <a:rPr lang="en-US" smtClean="0"/>
              <a:pPr/>
              <a:t>27-Sep-21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D46E19-C534-43A3-8BAC-3C1A31DB411B}" type="datetime5">
              <a:rPr lang="en-US" smtClean="0"/>
              <a:pPr/>
              <a:t>27-Sep-21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A611E4-0ADF-436F-9992-94208FD80B41}" type="datetime5">
              <a:rPr lang="en-US" smtClean="0"/>
              <a:pPr/>
              <a:t>27-Sep-21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C56B6C-10A3-4B3B-AFEB-279902882293}" type="datetime5">
              <a:rPr lang="en-US" smtClean="0"/>
              <a:pPr/>
              <a:t>27-Sep-21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3EDB85-27BB-4B27-82D1-55C3E8A4A461}" type="datetime5">
              <a:rPr lang="en-US" smtClean="0"/>
              <a:pPr/>
              <a:t>27-Sep-21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70DCCA0-A120-46D8-9147-CC4CFED1E603}" type="datetime5">
              <a:rPr lang="en-US" smtClean="0"/>
              <a:pPr/>
              <a:t>27-Sep-21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6550DB-9C73-45D0-B8BD-3E8BE3BA9476}" type="datetime5">
              <a:rPr lang="en-US" smtClean="0"/>
              <a:pPr/>
              <a:t>27-Sep-21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A5C062-BAB5-43A7-8401-22A28EF8A2FE}" type="datetime5">
              <a:rPr lang="en-US" smtClean="0"/>
              <a:pPr/>
              <a:t>27-Sep-21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513FAC-923A-4D2B-B645-3044C1394183}" type="datetime5">
              <a:rPr lang="en-US" smtClean="0"/>
              <a:pPr/>
              <a:t>27-Sep-21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IN" dirty="0"/>
          </a:p>
        </p:txBody>
      </p:sp>
      <p:sp>
        <p:nvSpPr>
          <p:cNvPr id="3" name="Subtitle 2"/>
          <p:cNvSpPr>
            <a:spLocks noGrp="1"/>
          </p:cNvSpPr>
          <p:nvPr>
            <p:ph type="subTitle" idx="1"/>
          </p:nvPr>
        </p:nvSpPr>
        <p:spPr/>
        <p:txBody>
          <a:bodyPr/>
          <a:lstStyle/>
          <a:p>
            <a:r>
              <a:rPr lang="en-US" dirty="0" smtClean="0"/>
              <a:t> </a:t>
            </a:r>
            <a:endParaRPr lang="en-IN" dirty="0"/>
          </a:p>
        </p:txBody>
      </p:sp>
      <p:sp>
        <p:nvSpPr>
          <p:cNvPr id="4" name="object 7"/>
          <p:cNvSpPr txBox="1"/>
          <p:nvPr/>
        </p:nvSpPr>
        <p:spPr>
          <a:xfrm>
            <a:off x="2450836" y="1801665"/>
            <a:ext cx="7390130" cy="1795363"/>
          </a:xfrm>
          <a:prstGeom prst="rect">
            <a:avLst/>
          </a:prstGeom>
        </p:spPr>
        <p:txBody>
          <a:bodyPr vert="horz" wrap="square" lIns="0" tIns="0" rIns="0" bIns="0" rtlCol="0">
            <a:spAutoFit/>
          </a:bodyPr>
          <a:lstStyle/>
          <a:p>
            <a:pPr algn="ctr">
              <a:lnSpc>
                <a:spcPts val="2825"/>
              </a:lnSpc>
            </a:pPr>
            <a:r>
              <a:rPr sz="2400" spc="-125">
                <a:solidFill>
                  <a:srgbClr val="562213"/>
                </a:solidFill>
                <a:latin typeface="Trebuchet MS"/>
                <a:cs typeface="Trebuchet MS"/>
              </a:rPr>
              <a:t>Seminar</a:t>
            </a:r>
            <a:r>
              <a:rPr sz="2400" spc="-150">
                <a:solidFill>
                  <a:srgbClr val="562213"/>
                </a:solidFill>
                <a:latin typeface="Trebuchet MS"/>
                <a:cs typeface="Trebuchet MS"/>
              </a:rPr>
              <a:t> </a:t>
            </a:r>
            <a:r>
              <a:rPr sz="2400" spc="-40" smtClean="0">
                <a:solidFill>
                  <a:srgbClr val="562213"/>
                </a:solidFill>
                <a:latin typeface="Trebuchet MS"/>
                <a:cs typeface="Trebuchet MS"/>
              </a:rPr>
              <a:t>on</a:t>
            </a:r>
            <a:endParaRPr lang="en-US" sz="2400" spc="-40" dirty="0" smtClean="0">
              <a:solidFill>
                <a:srgbClr val="562213"/>
              </a:solidFill>
              <a:latin typeface="Trebuchet MS"/>
              <a:cs typeface="Trebuchet MS"/>
            </a:endParaRPr>
          </a:p>
          <a:p>
            <a:pPr algn="ctr">
              <a:lnSpc>
                <a:spcPts val="2825"/>
              </a:lnSpc>
            </a:pPr>
            <a:endParaRPr lang="en-US" sz="2400" spc="-40" dirty="0" smtClean="0">
              <a:solidFill>
                <a:srgbClr val="562213"/>
              </a:solidFill>
              <a:latin typeface="Trebuchet MS"/>
              <a:cs typeface="Trebuchet MS"/>
            </a:endParaRPr>
          </a:p>
          <a:p>
            <a:pPr algn="ctr">
              <a:lnSpc>
                <a:spcPts val="2825"/>
              </a:lnSpc>
            </a:pPr>
            <a:endParaRPr lang="en-US" sz="3200" spc="-40" dirty="0" smtClean="0">
              <a:solidFill>
                <a:srgbClr val="562213"/>
              </a:solidFill>
              <a:latin typeface="Trebuchet MS"/>
              <a:cs typeface="Trebuchet MS"/>
            </a:endParaRPr>
          </a:p>
          <a:p>
            <a:pPr algn="ctr">
              <a:lnSpc>
                <a:spcPts val="2825"/>
              </a:lnSpc>
            </a:pPr>
            <a:r>
              <a:rPr lang="en-US" sz="5400" b="1" spc="114" dirty="0" smtClean="0">
                <a:solidFill>
                  <a:srgbClr val="562213"/>
                </a:solidFill>
                <a:latin typeface="Trebuchet MS"/>
                <a:cs typeface="Trebuchet MS"/>
              </a:rPr>
              <a:t>Topic Selection </a:t>
            </a:r>
            <a:endParaRPr lang="en-US" sz="5400" dirty="0" smtClean="0">
              <a:latin typeface="Trebuchet MS"/>
              <a:cs typeface="Trebuchet MS"/>
            </a:endParaRPr>
          </a:p>
          <a:p>
            <a:pPr algn="ctr">
              <a:lnSpc>
                <a:spcPts val="2825"/>
              </a:lnSpc>
            </a:pPr>
            <a:endParaRPr sz="2400" spc="-40" smtClean="0">
              <a:solidFill>
                <a:srgbClr val="562213"/>
              </a:solidFill>
              <a:latin typeface="Trebuchet MS"/>
              <a:cs typeface="Trebuchet MS"/>
            </a:endParaRPr>
          </a:p>
        </p:txBody>
      </p:sp>
      <p:sp>
        <p:nvSpPr>
          <p:cNvPr id="5" name="object 8"/>
          <p:cNvSpPr txBox="1"/>
          <p:nvPr/>
        </p:nvSpPr>
        <p:spPr>
          <a:xfrm>
            <a:off x="1157173" y="5298335"/>
            <a:ext cx="7758227" cy="1015663"/>
          </a:xfrm>
          <a:prstGeom prst="rect">
            <a:avLst/>
          </a:prstGeom>
        </p:spPr>
        <p:txBody>
          <a:bodyPr vert="horz" wrap="square" lIns="0" tIns="0" rIns="0" bIns="0" rtlCol="0">
            <a:spAutoFit/>
          </a:bodyPr>
          <a:lstStyle/>
          <a:p>
            <a:pPr marL="6985">
              <a:lnSpc>
                <a:spcPct val="100000"/>
              </a:lnSpc>
            </a:pPr>
            <a:r>
              <a:rPr lang="en-US" b="1" spc="-80" dirty="0" smtClean="0">
                <a:solidFill>
                  <a:srgbClr val="310D04"/>
                </a:solidFill>
                <a:latin typeface="Trebuchet MS"/>
                <a:cs typeface="Trebuchet MS"/>
              </a:rPr>
              <a:t>Presented </a:t>
            </a:r>
            <a:r>
              <a:rPr b="1" spc="-85" smtClean="0">
                <a:solidFill>
                  <a:srgbClr val="310D04"/>
                </a:solidFill>
                <a:latin typeface="Trebuchet MS"/>
                <a:cs typeface="Trebuchet MS"/>
              </a:rPr>
              <a:t>by</a:t>
            </a:r>
            <a:r>
              <a:rPr lang="en-US" b="1" spc="-85" dirty="0">
                <a:solidFill>
                  <a:srgbClr val="310D04"/>
                </a:solidFill>
                <a:latin typeface="Trebuchet MS"/>
                <a:cs typeface="Trebuchet MS"/>
              </a:rPr>
              <a:t> </a:t>
            </a:r>
            <a:r>
              <a:rPr lang="en-US" b="1" spc="-85" dirty="0" smtClean="0">
                <a:solidFill>
                  <a:srgbClr val="310D04"/>
                </a:solidFill>
                <a:latin typeface="Trebuchet MS"/>
                <a:cs typeface="Trebuchet MS"/>
              </a:rPr>
              <a:t>–                                                                                 </a:t>
            </a:r>
            <a:r>
              <a:rPr lang="en-US" b="1" spc="-80" dirty="0" smtClean="0">
                <a:solidFill>
                  <a:srgbClr val="310D04"/>
                </a:solidFill>
                <a:latin typeface="Trebuchet MS"/>
                <a:cs typeface="Trebuchet MS"/>
              </a:rPr>
              <a:t>Guided by   </a:t>
            </a:r>
            <a:r>
              <a:rPr lang="en-US" spc="-100" dirty="0" smtClean="0">
                <a:solidFill>
                  <a:srgbClr val="310D04"/>
                </a:solidFill>
                <a:latin typeface="Trebuchet MS"/>
                <a:cs typeface="Trebuchet MS"/>
              </a:rPr>
              <a:t>RUTUJA  PANDULE (72032339J)	                	                       </a:t>
            </a:r>
            <a:r>
              <a:rPr lang="en-US" spc="-100" dirty="0" smtClean="0">
                <a:solidFill>
                  <a:srgbClr val="310D04"/>
                </a:solidFill>
                <a:latin typeface="Trebuchet MS"/>
                <a:cs typeface="Trebuchet MS"/>
              </a:rPr>
              <a:t>   Prof</a:t>
            </a:r>
            <a:r>
              <a:rPr lang="en-US" spc="-100" dirty="0" smtClean="0">
                <a:solidFill>
                  <a:srgbClr val="310D04"/>
                </a:solidFill>
                <a:latin typeface="Trebuchet MS"/>
                <a:cs typeface="Trebuchet MS"/>
              </a:rPr>
              <a:t>. </a:t>
            </a:r>
            <a:r>
              <a:rPr lang="en-US" spc="-100" dirty="0" err="1" smtClean="0">
                <a:solidFill>
                  <a:srgbClr val="310D04"/>
                </a:solidFill>
                <a:latin typeface="Trebuchet MS"/>
                <a:cs typeface="Trebuchet MS"/>
              </a:rPr>
              <a:t>Kshitija</a:t>
            </a:r>
            <a:r>
              <a:rPr lang="en-US" spc="-100" dirty="0" smtClean="0">
                <a:solidFill>
                  <a:srgbClr val="310D04"/>
                </a:solidFill>
                <a:latin typeface="Trebuchet MS"/>
                <a:cs typeface="Trebuchet MS"/>
              </a:rPr>
              <a:t>  </a:t>
            </a:r>
            <a:r>
              <a:rPr lang="en-US" spc="-100" dirty="0" err="1" smtClean="0">
                <a:solidFill>
                  <a:srgbClr val="310D04"/>
                </a:solidFill>
                <a:latin typeface="Trebuchet MS"/>
                <a:cs typeface="Trebuchet MS"/>
              </a:rPr>
              <a:t>Potdar</a:t>
            </a:r>
            <a:r>
              <a:rPr lang="en-US" spc="-65" dirty="0" smtClean="0">
                <a:solidFill>
                  <a:srgbClr val="310D04"/>
                </a:solidFill>
                <a:latin typeface="Trebuchet MS"/>
                <a:cs typeface="Trebuchet MS"/>
              </a:rPr>
              <a:t>.</a:t>
            </a:r>
            <a:endParaRPr lang="en-US" dirty="0" smtClean="0">
              <a:latin typeface="Trebuchet MS"/>
              <a:cs typeface="Trebuchet MS"/>
            </a:endParaRPr>
          </a:p>
          <a:p>
            <a:pPr marL="6985" algn="ctr">
              <a:lnSpc>
                <a:spcPct val="100000"/>
              </a:lnSpc>
            </a:pPr>
            <a:r>
              <a:rPr lang="en-US" sz="1500" spc="-80" dirty="0" smtClean="0">
                <a:solidFill>
                  <a:srgbClr val="310D04"/>
                </a:solidFill>
                <a:latin typeface="Trebuchet MS"/>
                <a:cs typeface="Trebuchet MS"/>
              </a:rPr>
              <a:t>                      </a:t>
            </a:r>
          </a:p>
          <a:p>
            <a:pPr marL="6985" algn="ctr">
              <a:lnSpc>
                <a:spcPct val="100000"/>
              </a:lnSpc>
            </a:pPr>
            <a:r>
              <a:rPr lang="en-US" sz="1500" spc="-80" dirty="0">
                <a:solidFill>
                  <a:srgbClr val="310D04"/>
                </a:solidFill>
                <a:latin typeface="Trebuchet MS"/>
                <a:cs typeface="Trebuchet MS"/>
              </a:rPr>
              <a:t> </a:t>
            </a:r>
            <a:r>
              <a:rPr lang="en-US" sz="1500" spc="-80" dirty="0" smtClean="0">
                <a:solidFill>
                  <a:srgbClr val="310D04"/>
                </a:solidFill>
                <a:latin typeface="Trebuchet MS"/>
                <a:cs typeface="Trebuchet MS"/>
              </a:rPr>
              <a:t>                                                                                                </a:t>
            </a:r>
            <a:r>
              <a:rPr lang="en-US" sz="1500" spc="-229" dirty="0" smtClean="0">
                <a:solidFill>
                  <a:srgbClr val="310D04"/>
                </a:solidFill>
                <a:latin typeface="Trebuchet MS"/>
                <a:cs typeface="Trebuchet MS"/>
              </a:rPr>
              <a:t> </a:t>
            </a:r>
            <a:endParaRPr sz="1500" dirty="0">
              <a:latin typeface="Trebuchet MS"/>
              <a:cs typeface="Trebuchet MS"/>
            </a:endParaRPr>
          </a:p>
        </p:txBody>
      </p:sp>
      <p:pic>
        <p:nvPicPr>
          <p:cNvPr id="6" name="Picture 5" descr="E:\Final Logo.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0"/>
            <a:ext cx="1016024" cy="8940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6"/>
          <p:cNvSpPr/>
          <p:nvPr/>
        </p:nvSpPr>
        <p:spPr>
          <a:xfrm>
            <a:off x="1258651" y="231406"/>
            <a:ext cx="9409349" cy="677108"/>
          </a:xfrm>
          <a:prstGeom prst="rect">
            <a:avLst/>
          </a:prstGeom>
        </p:spPr>
        <p:txBody>
          <a:bodyPr wrap="square">
            <a:spAutoFit/>
          </a:bodyPr>
          <a:lstStyle/>
          <a:p>
            <a:pPr marL="12700" algn="ctr"/>
            <a:r>
              <a:rPr lang="en-US" b="1" spc="245" dirty="0" smtClean="0">
                <a:solidFill>
                  <a:srgbClr val="562213"/>
                </a:solidFill>
                <a:latin typeface="Times New Roman" panose="02020603050405020304" pitchFamily="18" charset="0"/>
                <a:ea typeface="+mj-ea"/>
                <a:cs typeface="Times New Roman" panose="02020603050405020304" pitchFamily="18" charset="0"/>
              </a:rPr>
              <a:t>       </a:t>
            </a:r>
            <a:endParaRPr lang="en-US" sz="2000" b="1" spc="245" dirty="0">
              <a:solidFill>
                <a:srgbClr val="562213"/>
              </a:solidFill>
              <a:latin typeface="Times New Roman" panose="02020603050405020304" pitchFamily="18" charset="0"/>
              <a:ea typeface="+mj-ea"/>
              <a:cs typeface="Times New Roman" panose="02020603050405020304" pitchFamily="18" charset="0"/>
            </a:endParaRPr>
          </a:p>
          <a:p>
            <a:pPr marL="12700" algn="ctr"/>
            <a:r>
              <a:rPr lang="en-US" sz="2000" b="1" spc="245" dirty="0" smtClean="0">
                <a:solidFill>
                  <a:srgbClr val="562213"/>
                </a:solidFill>
                <a:latin typeface="Times New Roman" panose="02020603050405020304" pitchFamily="18" charset="0"/>
                <a:ea typeface="+mj-ea"/>
                <a:cs typeface="Times New Roman" panose="02020603050405020304" pitchFamily="18" charset="0"/>
              </a:rPr>
              <a:t>         </a:t>
            </a:r>
            <a:endParaRPr lang="en-US" sz="2000" b="1" spc="245" dirty="0">
              <a:solidFill>
                <a:srgbClr val="562213"/>
              </a:solidFill>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3138055" y="644237"/>
            <a:ext cx="6567985" cy="430887"/>
          </a:xfrm>
          <a:prstGeom prst="rect">
            <a:avLst/>
          </a:prstGeom>
        </p:spPr>
        <p:txBody>
          <a:bodyPr wrap="square">
            <a:spAutoFit/>
          </a:bodyPr>
          <a:lstStyle/>
          <a:p>
            <a:pPr marL="12700" algn="ctr"/>
            <a:r>
              <a:rPr lang="en-US" sz="2200" b="1" spc="-5" dirty="0" smtClean="0">
                <a:solidFill>
                  <a:srgbClr val="562213"/>
                </a:solidFill>
                <a:latin typeface="Trebuchet MS"/>
                <a:cs typeface="Trebuchet MS"/>
              </a:rPr>
              <a:t>     DEPARTMENT </a:t>
            </a:r>
            <a:r>
              <a:rPr lang="en-US" sz="2200" b="1" spc="-5" dirty="0">
                <a:solidFill>
                  <a:srgbClr val="562213"/>
                </a:solidFill>
                <a:latin typeface="Trebuchet MS"/>
                <a:cs typeface="Trebuchet MS"/>
              </a:rPr>
              <a:t>OF COMPUTER ENGINEERING</a:t>
            </a:r>
          </a:p>
        </p:txBody>
      </p:sp>
      <p:sp>
        <p:nvSpPr>
          <p:cNvPr id="9" name="Rectangle 8"/>
          <p:cNvSpPr/>
          <p:nvPr/>
        </p:nvSpPr>
        <p:spPr>
          <a:xfrm>
            <a:off x="2649527" y="187909"/>
            <a:ext cx="7076364" cy="461665"/>
          </a:xfrm>
          <a:prstGeom prst="rect">
            <a:avLst/>
          </a:prstGeom>
        </p:spPr>
        <p:txBody>
          <a:bodyPr wrap="square">
            <a:spAutoFit/>
          </a:bodyPr>
          <a:lstStyle/>
          <a:p>
            <a:pPr algn="ctr"/>
            <a:r>
              <a:rPr lang="en-US" sz="2400" b="1" spc="-5" dirty="0">
                <a:solidFill>
                  <a:srgbClr val="562213"/>
                </a:solidFill>
                <a:latin typeface="Trebuchet MS"/>
                <a:cs typeface="Trebuchet MS"/>
              </a:rPr>
              <a:t>DHOLE PATIL COLLEGE OF EGINEERING,PUNE</a:t>
            </a:r>
          </a:p>
        </p:txBody>
      </p:sp>
      <p:sp>
        <p:nvSpPr>
          <p:cNvPr id="10" name="Date Placeholder 16"/>
          <p:cNvSpPr>
            <a:spLocks noGrp="1"/>
          </p:cNvSpPr>
          <p:nvPr>
            <p:ph type="dt" sz="half" idx="6"/>
          </p:nvPr>
        </p:nvSpPr>
        <p:spPr>
          <a:xfrm>
            <a:off x="1058436" y="6586429"/>
            <a:ext cx="2251709" cy="177800"/>
          </a:xfrm>
          <a:prstGeom prst="rect">
            <a:avLst/>
          </a:prstGeom>
        </p:spPr>
        <p:txBody>
          <a:bodyPr/>
          <a:lstStyle/>
          <a:p>
            <a:pPr marL="12700" algn="ctr">
              <a:lnSpc>
                <a:spcPts val="1300"/>
              </a:lnSpc>
            </a:pPr>
            <a:fld id="{D0CF32B8-6966-441F-90A2-C7025222622B}" type="datetime5">
              <a:rPr lang="en-US" spc="-60" smtClean="0"/>
              <a:pPr marL="12700" algn="ctr">
                <a:lnSpc>
                  <a:spcPts val="1300"/>
                </a:lnSpc>
              </a:pPr>
              <a:t>27-Sep-21</a:t>
            </a:fld>
            <a:endParaRPr lang="en-US" spc="-60" dirty="0"/>
          </a:p>
        </p:txBody>
      </p:sp>
      <p:sp>
        <p:nvSpPr>
          <p:cNvPr id="11" name="Slide Number Placeholder 18"/>
          <p:cNvSpPr>
            <a:spLocks noGrp="1"/>
          </p:cNvSpPr>
          <p:nvPr>
            <p:ph type="sldNum" sz="quarter" idx="7"/>
          </p:nvPr>
        </p:nvSpPr>
        <p:spPr>
          <a:xfrm>
            <a:off x="8740902" y="6565910"/>
            <a:ext cx="203200" cy="177800"/>
          </a:xfrm>
          <a:prstGeom prst="rect">
            <a:avLst/>
          </a:prstGeom>
        </p:spPr>
        <p:txBody>
          <a:bodyPr/>
          <a:lstStyle/>
          <a:p>
            <a:pPr marL="25400" algn="ctr">
              <a:lnSpc>
                <a:spcPts val="1300"/>
              </a:lnSpc>
            </a:pPr>
            <a:r>
              <a:rPr lang="en-US" spc="-30" dirty="0" smtClean="0"/>
              <a:t> </a:t>
            </a:r>
            <a:endParaRPr lang="en-US" spc="-30" dirty="0"/>
          </a:p>
        </p:txBody>
      </p:sp>
    </p:spTree>
    <p:extLst>
      <p:ext uri="{BB962C8B-B14F-4D97-AF65-F5344CB8AC3E}">
        <p14:creationId xmlns="" xmlns:p14="http://schemas.microsoft.com/office/powerpoint/2010/main" val="573312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25" y="771512"/>
            <a:ext cx="10058400" cy="780197"/>
          </a:xfrm>
        </p:spPr>
        <p:txBody>
          <a:bodyPr/>
          <a:lstStyle/>
          <a:p>
            <a:pPr algn="just"/>
            <a:r>
              <a:rPr lang="en-US" spc="-114" dirty="0" smtClean="0"/>
              <a:t>Motivation</a:t>
            </a:r>
            <a:endParaRPr lang="en-IN" dirty="0"/>
          </a:p>
        </p:txBody>
      </p:sp>
      <p:sp>
        <p:nvSpPr>
          <p:cNvPr id="3" name="Content Placeholder 2"/>
          <p:cNvSpPr>
            <a:spLocks noGrp="1"/>
          </p:cNvSpPr>
          <p:nvPr>
            <p:ph idx="1"/>
          </p:nvPr>
        </p:nvSpPr>
        <p:spPr/>
        <p:txBody>
          <a:bodyPr/>
          <a:lstStyle/>
          <a:p>
            <a:pPr algn="just">
              <a:buFont typeface="Arial" pitchFamily="34" charset="0"/>
              <a:buChar char="•"/>
            </a:pPr>
            <a:r>
              <a:rPr lang="en-IN" dirty="0" smtClean="0"/>
              <a:t>In today's world, privacy and security have been assigned foremost importance, therefore it is highly recommended to look forward for data and operations‟ security in software applications, which demands urgent attention but it is rather ignored. </a:t>
            </a:r>
          </a:p>
          <a:p>
            <a:pPr algn="just">
              <a:buFont typeface="Arial" pitchFamily="34" charset="0"/>
              <a:buChar char="•"/>
            </a:pPr>
            <a:r>
              <a:rPr lang="en-IN" dirty="0" smtClean="0"/>
              <a:t>Therefore, our </a:t>
            </a:r>
            <a:r>
              <a:rPr lang="en-IN" b="1" dirty="0" smtClean="0"/>
              <a:t>objective is to introduce developers with an esteemed importance of system's security, </a:t>
            </a:r>
            <a:r>
              <a:rPr lang="en-IN" dirty="0" smtClean="0"/>
              <a:t>which can be induced by implementing security testing methodology in SDLC process to produce a secure software system. </a:t>
            </a:r>
            <a:endParaRPr lang="en-IN" dirty="0"/>
          </a:p>
        </p:txBody>
      </p:sp>
      <p:sp>
        <p:nvSpPr>
          <p:cNvPr id="4" name="Date Placeholder 3"/>
          <p:cNvSpPr>
            <a:spLocks noGrp="1"/>
          </p:cNvSpPr>
          <p:nvPr>
            <p:ph type="dt" sz="half" idx="10"/>
          </p:nvPr>
        </p:nvSpPr>
        <p:spPr/>
        <p:txBody>
          <a:bodyPr/>
          <a:lstStyle/>
          <a:p>
            <a:pPr algn="just"/>
            <a:fld id="{7E70DF36-3735-4C3C-8EC7-C0C5434CF5D5}"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10</a:t>
            </a:fld>
            <a:endParaRPr lang="en-US" dirty="0"/>
          </a:p>
        </p:txBody>
      </p:sp>
    </p:spTree>
    <p:extLst>
      <p:ext uri="{BB962C8B-B14F-4D97-AF65-F5344CB8AC3E}">
        <p14:creationId xmlns="" xmlns:p14="http://schemas.microsoft.com/office/powerpoint/2010/main" val="2924973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26" y="729949"/>
            <a:ext cx="10058400" cy="794051"/>
          </a:xfrm>
        </p:spPr>
        <p:txBody>
          <a:bodyPr/>
          <a:lstStyle/>
          <a:p>
            <a:pPr algn="just"/>
            <a:r>
              <a:rPr lang="en-US" spc="-114" dirty="0" smtClean="0"/>
              <a:t>Abstract</a:t>
            </a:r>
            <a:endParaRPr lang="en-IN" dirty="0"/>
          </a:p>
        </p:txBody>
      </p:sp>
      <p:sp>
        <p:nvSpPr>
          <p:cNvPr id="3" name="Content Placeholder 2"/>
          <p:cNvSpPr>
            <a:spLocks noGrp="1"/>
          </p:cNvSpPr>
          <p:nvPr>
            <p:ph idx="1"/>
          </p:nvPr>
        </p:nvSpPr>
        <p:spPr/>
        <p:txBody>
          <a:bodyPr/>
          <a:lstStyle/>
          <a:p>
            <a:pPr algn="just"/>
            <a:r>
              <a:rPr lang="en-IN" dirty="0" smtClean="0"/>
              <a:t>In this paper, we are going to discus</a:t>
            </a:r>
          </a:p>
          <a:p>
            <a:pPr>
              <a:buNone/>
            </a:pPr>
            <a:r>
              <a:rPr lang="en-IN" b="1" dirty="0" smtClean="0"/>
              <a:t>              	--</a:t>
            </a:r>
            <a:r>
              <a:rPr lang="en-IN" dirty="0" smtClean="0"/>
              <a:t>The contributions of academia in the field of security testing for software applications and communication systems. </a:t>
            </a:r>
            <a:br>
              <a:rPr lang="en-IN" dirty="0" smtClean="0"/>
            </a:br>
            <a:r>
              <a:rPr lang="en-IN" dirty="0" smtClean="0"/>
              <a:t>	</a:t>
            </a:r>
            <a:r>
              <a:rPr lang="en-IN" b="1" dirty="0" smtClean="0"/>
              <a:t>--</a:t>
            </a:r>
            <a:r>
              <a:rPr lang="en-IN" dirty="0" smtClean="0"/>
              <a:t>Existing testing methods have been extensively reviewed and analyzed to analyze their effectiveness and applicability in different situations.</a:t>
            </a:r>
          </a:p>
          <a:p>
            <a:pPr algn="just">
              <a:buNone/>
            </a:pPr>
            <a:r>
              <a:rPr lang="en-IN" dirty="0" smtClean="0"/>
              <a:t> 		</a:t>
            </a:r>
            <a:r>
              <a:rPr lang="en-IN" b="1" dirty="0" smtClean="0"/>
              <a:t>--</a:t>
            </a:r>
            <a:r>
              <a:rPr lang="en-IN" dirty="0" smtClean="0"/>
              <a:t>Then, we discuss various techniques used for conducting various security assessments</a:t>
            </a:r>
            <a:endParaRPr lang="en-IN" dirty="0"/>
          </a:p>
        </p:txBody>
      </p:sp>
      <p:sp>
        <p:nvSpPr>
          <p:cNvPr id="4" name="Date Placeholder 3"/>
          <p:cNvSpPr>
            <a:spLocks noGrp="1"/>
          </p:cNvSpPr>
          <p:nvPr>
            <p:ph type="dt" sz="half" idx="10"/>
          </p:nvPr>
        </p:nvSpPr>
        <p:spPr/>
        <p:txBody>
          <a:bodyPr/>
          <a:lstStyle/>
          <a:p>
            <a:pPr algn="just"/>
            <a:fld id="{5E4C6A90-B3B3-44D5-99BA-DAC2B2671070}"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3BD551-0A3A-4B79-A351-86EC8136D1EC}" type="datetime5">
              <a:rPr lang="en-US" smtClean="0"/>
              <a:pPr/>
              <a:t>27-Sep-21</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12</a:t>
            </a:fld>
            <a:endParaRPr lang="en-US" dirty="0"/>
          </a:p>
        </p:txBody>
      </p:sp>
      <p:pic>
        <p:nvPicPr>
          <p:cNvPr id="5122" name="Picture 2"/>
          <p:cNvPicPr>
            <a:picLocks noChangeAspect="1" noChangeArrowheads="1"/>
          </p:cNvPicPr>
          <p:nvPr/>
        </p:nvPicPr>
        <p:blipFill>
          <a:blip r:embed="rId2"/>
          <a:srcRect/>
          <a:stretch>
            <a:fillRect/>
          </a:stretch>
        </p:blipFill>
        <p:spPr bwMode="auto">
          <a:xfrm>
            <a:off x="2366529" y="216045"/>
            <a:ext cx="5932343" cy="5644428"/>
          </a:xfrm>
          <a:prstGeom prst="rect">
            <a:avLst/>
          </a:prstGeom>
          <a:noFill/>
          <a:ln w="9525">
            <a:noFill/>
            <a:miter lim="800000"/>
            <a:headEnd/>
            <a:tailEnd/>
          </a:ln>
          <a:effectLst/>
        </p:spPr>
      </p:pic>
      <p:sp>
        <p:nvSpPr>
          <p:cNvPr id="7" name="TextBox 6"/>
          <p:cNvSpPr txBox="1"/>
          <p:nvPr/>
        </p:nvSpPr>
        <p:spPr>
          <a:xfrm>
            <a:off x="2909454" y="5846619"/>
            <a:ext cx="7252242" cy="369332"/>
          </a:xfrm>
          <a:prstGeom prst="rect">
            <a:avLst/>
          </a:prstGeom>
          <a:noFill/>
        </p:spPr>
        <p:txBody>
          <a:bodyPr wrap="none" rtlCol="0">
            <a:spAutoFit/>
          </a:bodyPr>
          <a:lstStyle/>
          <a:p>
            <a:r>
              <a:rPr lang="en-IN" dirty="0" smtClean="0"/>
              <a:t>Figure no 4: Taxonomy of security testing techniques at three levels (1, 2, 3)</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26" y="716094"/>
            <a:ext cx="10058400" cy="780197"/>
          </a:xfrm>
        </p:spPr>
        <p:txBody>
          <a:bodyPr/>
          <a:lstStyle/>
          <a:p>
            <a:pPr algn="just"/>
            <a:r>
              <a:rPr lang="en-US" spc="-114" dirty="0" smtClean="0"/>
              <a:t>Output  </a:t>
            </a:r>
            <a:endParaRPr lang="en-IN" dirty="0"/>
          </a:p>
        </p:txBody>
      </p:sp>
      <p:sp>
        <p:nvSpPr>
          <p:cNvPr id="3" name="Content Placeholder 2"/>
          <p:cNvSpPr>
            <a:spLocks noGrp="1"/>
          </p:cNvSpPr>
          <p:nvPr>
            <p:ph idx="1"/>
          </p:nvPr>
        </p:nvSpPr>
        <p:spPr/>
        <p:txBody>
          <a:bodyPr/>
          <a:lstStyle/>
          <a:p>
            <a:pPr algn="just" fontAlgn="base">
              <a:buFont typeface="Arial" pitchFamily="34" charset="0"/>
              <a:buChar char="•"/>
            </a:pPr>
            <a:r>
              <a:rPr lang="en-IN" dirty="0" smtClean="0"/>
              <a:t> Identify the threats in the system.</a:t>
            </a:r>
          </a:p>
          <a:p>
            <a:pPr algn="just" fontAlgn="base">
              <a:buFont typeface="Arial" pitchFamily="34" charset="0"/>
              <a:buChar char="•"/>
            </a:pPr>
            <a:r>
              <a:rPr lang="en-IN" dirty="0" smtClean="0"/>
              <a:t>Measure the potential vulnerabilities of the system.</a:t>
            </a:r>
          </a:p>
          <a:p>
            <a:pPr algn="just" fontAlgn="base">
              <a:buFont typeface="Arial" pitchFamily="34" charset="0"/>
              <a:buChar char="•"/>
            </a:pPr>
            <a:r>
              <a:rPr lang="en-IN" dirty="0" smtClean="0"/>
              <a:t>Help in detecting every possible security risks in the system.</a:t>
            </a:r>
          </a:p>
          <a:p>
            <a:pPr algn="just" fontAlgn="base">
              <a:buFont typeface="Arial" pitchFamily="34" charset="0"/>
              <a:buChar char="•"/>
            </a:pPr>
            <a:r>
              <a:rPr lang="en-IN" dirty="0" smtClean="0"/>
              <a:t>Help developers in fixing the security problems through coding.</a:t>
            </a:r>
          </a:p>
          <a:p>
            <a:pPr algn="just"/>
            <a:endParaRPr lang="en-IN" dirty="0"/>
          </a:p>
        </p:txBody>
      </p:sp>
      <p:sp>
        <p:nvSpPr>
          <p:cNvPr id="4" name="Date Placeholder 3"/>
          <p:cNvSpPr>
            <a:spLocks noGrp="1"/>
          </p:cNvSpPr>
          <p:nvPr>
            <p:ph type="dt" sz="half" idx="10"/>
          </p:nvPr>
        </p:nvSpPr>
        <p:spPr/>
        <p:txBody>
          <a:bodyPr/>
          <a:lstStyle/>
          <a:p>
            <a:pPr algn="just"/>
            <a:fld id="{76E04BA0-679D-457D-B5CA-F7D0F12BF9A2}"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34" y="591403"/>
            <a:ext cx="10058400" cy="877179"/>
          </a:xfrm>
        </p:spPr>
        <p:txBody>
          <a:bodyPr/>
          <a:lstStyle/>
          <a:p>
            <a:pPr algn="just"/>
            <a:r>
              <a:rPr lang="en-US" spc="-155" dirty="0" smtClean="0">
                <a:latin typeface="Trebuchet MS" pitchFamily="34" charset="0"/>
              </a:rPr>
              <a:t>Load testing</a:t>
            </a:r>
            <a:endParaRPr lang="en-IN" dirty="0"/>
          </a:p>
        </p:txBody>
      </p:sp>
      <p:sp>
        <p:nvSpPr>
          <p:cNvPr id="3" name="Content Placeholder 2"/>
          <p:cNvSpPr>
            <a:spLocks noGrp="1"/>
          </p:cNvSpPr>
          <p:nvPr>
            <p:ph idx="1"/>
          </p:nvPr>
        </p:nvSpPr>
        <p:spPr/>
        <p:txBody>
          <a:bodyPr/>
          <a:lstStyle/>
          <a:p>
            <a:pPr algn="just">
              <a:buNone/>
            </a:pPr>
            <a:r>
              <a:rPr lang="en-IN" b="1" dirty="0" smtClean="0"/>
              <a:t>--What is </a:t>
            </a:r>
            <a:r>
              <a:rPr lang="en-US" spc="-155" dirty="0" smtClean="0">
                <a:latin typeface="Trebuchet MS" pitchFamily="34" charset="0"/>
              </a:rPr>
              <a:t>Load testing</a:t>
            </a:r>
            <a:r>
              <a:rPr lang="en-IN" b="1" dirty="0" smtClean="0"/>
              <a:t>?</a:t>
            </a:r>
          </a:p>
          <a:p>
            <a:pPr algn="just">
              <a:buFont typeface="Arial" pitchFamily="34" charset="0"/>
              <a:buChar char="•"/>
            </a:pPr>
            <a:r>
              <a:rPr lang="en-IN" b="1" dirty="0" smtClean="0"/>
              <a:t>Load testing</a:t>
            </a:r>
            <a:r>
              <a:rPr lang="en-IN" dirty="0" smtClean="0"/>
              <a:t> is the process of putting increasing amounts of simulated demand on your software, application, or website to verify whether or not it can handle what it’s designed to handle.</a:t>
            </a:r>
          </a:p>
        </p:txBody>
      </p:sp>
      <p:sp>
        <p:nvSpPr>
          <p:cNvPr id="4" name="Date Placeholder 3"/>
          <p:cNvSpPr>
            <a:spLocks noGrp="1"/>
          </p:cNvSpPr>
          <p:nvPr>
            <p:ph type="dt" sz="half" idx="10"/>
          </p:nvPr>
        </p:nvSpPr>
        <p:spPr/>
        <p:txBody>
          <a:bodyPr/>
          <a:lstStyle/>
          <a:p>
            <a:pPr algn="just"/>
            <a:fld id="{163BD551-0A3A-4B79-A351-86EC8136D1EC}"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25" y="771512"/>
            <a:ext cx="10058400" cy="780197"/>
          </a:xfrm>
        </p:spPr>
        <p:txBody>
          <a:bodyPr/>
          <a:lstStyle/>
          <a:p>
            <a:pPr algn="just"/>
            <a:r>
              <a:rPr lang="en-US" spc="-114" dirty="0" smtClean="0"/>
              <a:t>Motivation</a:t>
            </a:r>
            <a:endParaRPr lang="en-IN" dirty="0"/>
          </a:p>
        </p:txBody>
      </p:sp>
      <p:sp>
        <p:nvSpPr>
          <p:cNvPr id="3" name="Content Placeholder 2"/>
          <p:cNvSpPr>
            <a:spLocks noGrp="1"/>
          </p:cNvSpPr>
          <p:nvPr>
            <p:ph idx="1"/>
          </p:nvPr>
        </p:nvSpPr>
        <p:spPr/>
        <p:txBody>
          <a:bodyPr>
            <a:normAutofit/>
          </a:bodyPr>
          <a:lstStyle/>
          <a:p>
            <a:pPr algn="just"/>
            <a:r>
              <a:rPr lang="en-IN" dirty="0" smtClean="0"/>
              <a:t>Some extremely popular sites have suffered serious downtimes when they get massive traffic volumes. E-commerce websites invest heavily in advertising campaigns, but not in Load Testing to ensure optimal system performance, when that marketing brings in traffic.</a:t>
            </a:r>
            <a:r>
              <a:rPr lang="en-IN" dirty="0"/>
              <a:t> </a:t>
            </a:r>
            <a:r>
              <a:rPr lang="en-IN" dirty="0" smtClean="0"/>
              <a:t>So the load testing is being most important step before delivering software to provide minimum barrier services.</a:t>
            </a:r>
          </a:p>
        </p:txBody>
      </p:sp>
      <p:sp>
        <p:nvSpPr>
          <p:cNvPr id="4" name="Date Placeholder 3"/>
          <p:cNvSpPr>
            <a:spLocks noGrp="1"/>
          </p:cNvSpPr>
          <p:nvPr>
            <p:ph type="dt" sz="half" idx="10"/>
          </p:nvPr>
        </p:nvSpPr>
        <p:spPr/>
        <p:txBody>
          <a:bodyPr/>
          <a:lstStyle/>
          <a:p>
            <a:pPr algn="just"/>
            <a:fld id="{7E70DF36-3735-4C3C-8EC7-C0C5434CF5D5}"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15</a:t>
            </a:fld>
            <a:endParaRPr lang="en-US" dirty="0"/>
          </a:p>
        </p:txBody>
      </p:sp>
    </p:spTree>
    <p:extLst>
      <p:ext uri="{BB962C8B-B14F-4D97-AF65-F5344CB8AC3E}">
        <p14:creationId xmlns="" xmlns:p14="http://schemas.microsoft.com/office/powerpoint/2010/main" val="2924973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pc="-114" dirty="0" smtClean="0"/>
              <a:t>Abstract</a:t>
            </a:r>
            <a:endParaRPr lang="en-IN" dirty="0"/>
          </a:p>
        </p:txBody>
      </p:sp>
      <p:sp>
        <p:nvSpPr>
          <p:cNvPr id="3" name="Content Placeholder 2"/>
          <p:cNvSpPr>
            <a:spLocks noGrp="1"/>
          </p:cNvSpPr>
          <p:nvPr>
            <p:ph sz="half" idx="1"/>
          </p:nvPr>
        </p:nvSpPr>
        <p:spPr/>
        <p:txBody>
          <a:bodyPr/>
          <a:lstStyle/>
          <a:p>
            <a:pPr algn="just">
              <a:buNone/>
            </a:pPr>
            <a:r>
              <a:rPr lang="en-IN" dirty="0" smtClean="0"/>
              <a:t>--Through this paper, to analyze the load the website can carry up to which extent, the stress is made on the application part. The application is laid in a great deal of regularity frequently to shattering juncture such as the steadiness of the website maybe possibly deemed. To use the results in future for further studies by the developer or the tester they are stored in a database.</a:t>
            </a:r>
            <a:endParaRPr lang="en-IN" dirty="0"/>
          </a:p>
        </p:txBody>
      </p:sp>
      <p:sp>
        <p:nvSpPr>
          <p:cNvPr id="8" name="Content Placeholder 7"/>
          <p:cNvSpPr>
            <a:spLocks noGrp="1"/>
          </p:cNvSpPr>
          <p:nvPr>
            <p:ph sz="half" idx="2"/>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pPr algn="just"/>
            <a:fld id="{5E4C6A90-B3B3-44D5-99BA-DAC2B2671070}"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16</a:t>
            </a:fld>
            <a:endParaRPr lang="en-US" dirty="0"/>
          </a:p>
        </p:txBody>
      </p:sp>
      <p:pic>
        <p:nvPicPr>
          <p:cNvPr id="2050" name="Picture 2"/>
          <p:cNvPicPr>
            <a:picLocks noChangeAspect="1" noChangeArrowheads="1"/>
          </p:cNvPicPr>
          <p:nvPr/>
        </p:nvPicPr>
        <p:blipFill>
          <a:blip r:embed="rId2"/>
          <a:srcRect/>
          <a:stretch>
            <a:fillRect/>
          </a:stretch>
        </p:blipFill>
        <p:spPr bwMode="auto">
          <a:xfrm>
            <a:off x="6700838" y="1875560"/>
            <a:ext cx="3496108" cy="3964433"/>
          </a:xfrm>
          <a:prstGeom prst="rect">
            <a:avLst/>
          </a:prstGeom>
          <a:noFill/>
          <a:ln w="9525">
            <a:noFill/>
            <a:miter lim="800000"/>
            <a:headEnd/>
            <a:tailEnd/>
          </a:ln>
          <a:effectLst/>
        </p:spPr>
      </p:pic>
      <p:sp>
        <p:nvSpPr>
          <p:cNvPr id="7" name="TextBox 6"/>
          <p:cNvSpPr txBox="1"/>
          <p:nvPr/>
        </p:nvSpPr>
        <p:spPr>
          <a:xfrm>
            <a:off x="7065818" y="5708073"/>
            <a:ext cx="3202672" cy="369332"/>
          </a:xfrm>
          <a:prstGeom prst="rect">
            <a:avLst/>
          </a:prstGeom>
          <a:noFill/>
        </p:spPr>
        <p:txBody>
          <a:bodyPr wrap="none" rtlCol="0">
            <a:spAutoFit/>
          </a:bodyPr>
          <a:lstStyle/>
          <a:p>
            <a:r>
              <a:rPr lang="en-IN" dirty="0" smtClean="0"/>
              <a:t>Fig 5: Illustration of Load Testing</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pc="-114" dirty="0" smtClean="0"/>
              <a:t>Output  </a:t>
            </a:r>
            <a:endParaRPr lang="en-IN" dirty="0"/>
          </a:p>
        </p:txBody>
      </p:sp>
      <p:sp>
        <p:nvSpPr>
          <p:cNvPr id="3" name="Content Placeholder 2"/>
          <p:cNvSpPr>
            <a:spLocks noGrp="1"/>
          </p:cNvSpPr>
          <p:nvPr>
            <p:ph sz="half" idx="1"/>
          </p:nvPr>
        </p:nvSpPr>
        <p:spPr/>
        <p:txBody>
          <a:bodyPr/>
          <a:lstStyle/>
          <a:p>
            <a:pPr lvl="1" algn="just"/>
            <a:r>
              <a:rPr lang="en-IN" dirty="0" smtClean="0"/>
              <a:t>Response time for each transaction</a:t>
            </a:r>
          </a:p>
          <a:p>
            <a:pPr lvl="1" algn="just"/>
            <a:r>
              <a:rPr lang="en-IN" dirty="0" smtClean="0"/>
              <a:t>Performance of System components under various loads</a:t>
            </a:r>
          </a:p>
          <a:p>
            <a:pPr lvl="1" algn="just"/>
            <a:r>
              <a:rPr lang="en-IN" dirty="0" smtClean="0"/>
              <a:t>Performance of Database components under different loads</a:t>
            </a:r>
          </a:p>
          <a:p>
            <a:pPr lvl="1" algn="just"/>
            <a:r>
              <a:rPr lang="en-IN" dirty="0" smtClean="0"/>
              <a:t>Network delay between the client and the server</a:t>
            </a:r>
          </a:p>
          <a:p>
            <a:pPr lvl="1" algn="just"/>
            <a:r>
              <a:rPr lang="en-IN" dirty="0" smtClean="0"/>
              <a:t>Software design issues</a:t>
            </a:r>
          </a:p>
          <a:p>
            <a:pPr lvl="1" algn="just"/>
            <a:r>
              <a:rPr lang="en-IN" dirty="0" smtClean="0"/>
              <a:t>Server configuration issues like a Web server, application server, database server etc.</a:t>
            </a:r>
          </a:p>
          <a:p>
            <a:pPr lvl="1" algn="just"/>
            <a:r>
              <a:rPr lang="en-IN" dirty="0" smtClean="0"/>
              <a:t>Hardware limitation issues like CPU maximization, memory limitations, network bottleneck, etc.</a:t>
            </a:r>
          </a:p>
          <a:p>
            <a:pPr algn="just"/>
            <a:endParaRPr lang="en-IN" dirty="0"/>
          </a:p>
        </p:txBody>
      </p:sp>
      <p:sp>
        <p:nvSpPr>
          <p:cNvPr id="10" name="Content Placeholder 9"/>
          <p:cNvSpPr>
            <a:spLocks noGrp="1"/>
          </p:cNvSpPr>
          <p:nvPr>
            <p:ph sz="half" idx="2"/>
          </p:nvPr>
        </p:nvSpPr>
        <p:spPr/>
        <p:txBody>
          <a:bodyPr/>
          <a:lstStyle/>
          <a:p>
            <a:r>
              <a:rPr lang="en-US" dirty="0" smtClean="0"/>
              <a:t> </a:t>
            </a:r>
            <a:endParaRPr lang="en-IN" dirty="0"/>
          </a:p>
        </p:txBody>
      </p:sp>
      <p:sp>
        <p:nvSpPr>
          <p:cNvPr id="4" name="Date Placeholder 3"/>
          <p:cNvSpPr>
            <a:spLocks noGrp="1"/>
          </p:cNvSpPr>
          <p:nvPr>
            <p:ph type="dt" sz="half" idx="10"/>
          </p:nvPr>
        </p:nvSpPr>
        <p:spPr/>
        <p:txBody>
          <a:bodyPr/>
          <a:lstStyle/>
          <a:p>
            <a:pPr algn="just"/>
            <a:fld id="{76E04BA0-679D-457D-B5CA-F7D0F12BF9A2}"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17</a:t>
            </a:fld>
            <a:endParaRPr lang="en-US" dirty="0"/>
          </a:p>
        </p:txBody>
      </p:sp>
      <p:pic>
        <p:nvPicPr>
          <p:cNvPr id="3075" name="Picture 3"/>
          <p:cNvPicPr>
            <a:picLocks noChangeAspect="1" noChangeArrowheads="1"/>
          </p:cNvPicPr>
          <p:nvPr/>
        </p:nvPicPr>
        <p:blipFill>
          <a:blip r:embed="rId2"/>
          <a:srcRect/>
          <a:stretch>
            <a:fillRect/>
          </a:stretch>
        </p:blipFill>
        <p:spPr bwMode="auto">
          <a:xfrm>
            <a:off x="6267883" y="2170401"/>
            <a:ext cx="4843463" cy="3234133"/>
          </a:xfrm>
          <a:prstGeom prst="rect">
            <a:avLst/>
          </a:prstGeom>
          <a:noFill/>
          <a:ln w="9525">
            <a:noFill/>
            <a:miter lim="800000"/>
            <a:headEnd/>
            <a:tailEnd/>
          </a:ln>
          <a:effectLst/>
        </p:spPr>
      </p:pic>
      <p:sp>
        <p:nvSpPr>
          <p:cNvPr id="8" name="TextBox 7"/>
          <p:cNvSpPr txBox="1"/>
          <p:nvPr/>
        </p:nvSpPr>
        <p:spPr>
          <a:xfrm>
            <a:off x="6677891" y="5486400"/>
            <a:ext cx="3887796" cy="369332"/>
          </a:xfrm>
          <a:prstGeom prst="rect">
            <a:avLst/>
          </a:prstGeom>
          <a:noFill/>
        </p:spPr>
        <p:txBody>
          <a:bodyPr wrap="none" rtlCol="0">
            <a:spAutoFit/>
          </a:bodyPr>
          <a:lstStyle/>
          <a:p>
            <a:r>
              <a:rPr lang="en-IN" dirty="0" smtClean="0"/>
              <a:t>Fig 6: The illustration of the Load Time. </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3803"/>
            <a:ext cx="10058400" cy="877179"/>
          </a:xfrm>
        </p:spPr>
        <p:txBody>
          <a:bodyPr/>
          <a:lstStyle/>
          <a:p>
            <a:pPr algn="just"/>
            <a:r>
              <a:rPr lang="en-US" dirty="0" smtClean="0"/>
              <a:t>Conclusion</a:t>
            </a:r>
            <a:endParaRPr lang="en-IN" dirty="0"/>
          </a:p>
        </p:txBody>
      </p:sp>
      <p:sp>
        <p:nvSpPr>
          <p:cNvPr id="3" name="Content Placeholder 2"/>
          <p:cNvSpPr>
            <a:spLocks noGrp="1"/>
          </p:cNvSpPr>
          <p:nvPr>
            <p:ph idx="1"/>
          </p:nvPr>
        </p:nvSpPr>
        <p:spPr/>
        <p:txBody>
          <a:bodyPr/>
          <a:lstStyle/>
          <a:p>
            <a:pPr algn="just"/>
            <a:r>
              <a:rPr lang="en-IN" dirty="0" smtClean="0"/>
              <a:t>Software testing is an important part of the software development process. It is not a single activity that takes place after code implementation, but is part of each stage of the lifecycle. </a:t>
            </a:r>
          </a:p>
          <a:p>
            <a:pPr algn="just"/>
            <a:r>
              <a:rPr lang="en-IN" dirty="0" smtClean="0"/>
              <a:t>A successful test strategy will begin with consideration during requirements specification. Testing details will be fleshed through high and low level system designs, and testing will be carried out by developers and separate test groups after code implementation. As with the other activities in the software lifecycle, testing has its own unique challenges. As software systems become more and more complex, the importance of effective, well planned testing efforts will only increase.</a:t>
            </a:r>
          </a:p>
          <a:p>
            <a:pPr algn="just"/>
            <a:r>
              <a:rPr lang="en-IN" dirty="0" smtClean="0"/>
              <a:t/>
            </a:r>
            <a:br>
              <a:rPr lang="en-IN" dirty="0" smtClean="0"/>
            </a:br>
            <a:endParaRPr lang="en-IN" dirty="0"/>
          </a:p>
        </p:txBody>
      </p:sp>
      <p:sp>
        <p:nvSpPr>
          <p:cNvPr id="4" name="Date Placeholder 3"/>
          <p:cNvSpPr>
            <a:spLocks noGrp="1"/>
          </p:cNvSpPr>
          <p:nvPr>
            <p:ph type="dt" sz="half" idx="10"/>
          </p:nvPr>
        </p:nvSpPr>
        <p:spPr/>
        <p:txBody>
          <a:bodyPr/>
          <a:lstStyle/>
          <a:p>
            <a:pPr algn="just"/>
            <a:fld id="{163BD551-0A3A-4B79-A351-86EC8136D1EC}"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Reference</a:t>
            </a:r>
            <a:endParaRPr lang="en-IN" dirty="0"/>
          </a:p>
        </p:txBody>
      </p:sp>
      <p:sp>
        <p:nvSpPr>
          <p:cNvPr id="3" name="Content Placeholder 2"/>
          <p:cNvSpPr>
            <a:spLocks noGrp="1"/>
          </p:cNvSpPr>
          <p:nvPr>
            <p:ph idx="1"/>
          </p:nvPr>
        </p:nvSpPr>
        <p:spPr/>
        <p:txBody>
          <a:bodyPr/>
          <a:lstStyle/>
          <a:p>
            <a:pPr algn="just"/>
            <a:r>
              <a:rPr lang="en-IN" dirty="0" smtClean="0"/>
              <a:t>1.Mubarak </a:t>
            </a:r>
            <a:r>
              <a:rPr lang="en-IN" dirty="0" err="1" smtClean="0"/>
              <a:t>Albarka</a:t>
            </a:r>
            <a:r>
              <a:rPr lang="en-IN" dirty="0" smtClean="0"/>
              <a:t> </a:t>
            </a:r>
            <a:r>
              <a:rPr lang="en-IN" dirty="0" err="1" smtClean="0"/>
              <a:t>Umar</a:t>
            </a:r>
            <a:r>
              <a:rPr lang="en-IN" dirty="0" smtClean="0"/>
              <a:t> et al. / International Journal of Computer Science Engineering (IJCSE) --A Study of Automated Software Testing: Automation Tools and Frameworks.</a:t>
            </a:r>
          </a:p>
          <a:p>
            <a:pPr algn="just"/>
            <a:r>
              <a:rPr lang="en-US" dirty="0" smtClean="0"/>
              <a:t>2.</a:t>
            </a:r>
            <a:r>
              <a:rPr lang="en-IN" dirty="0" smtClean="0"/>
              <a:t> Intelligent Automation &amp; Soft Computing DOI:10.32604/iasc.2021.017260-Analysis of Security Testing Techniques.</a:t>
            </a:r>
          </a:p>
          <a:p>
            <a:pPr algn="just"/>
            <a:r>
              <a:rPr lang="en-US" dirty="0" smtClean="0"/>
              <a:t>3.</a:t>
            </a:r>
            <a:r>
              <a:rPr lang="en-IN" dirty="0" smtClean="0"/>
              <a:t> International Journal of Innovative Research in Computer Science &amp; Technology (IJIRCST) ISSN: 2347-5552, Volume-8, Issue-3, May 2020 https://doi.org/10.21276/ijircst.2020.8.3.25 www.ijircst.org - Load Testing Analyzer for Web Application</a:t>
            </a:r>
          </a:p>
        </p:txBody>
      </p:sp>
      <p:sp>
        <p:nvSpPr>
          <p:cNvPr id="4" name="Date Placeholder 3"/>
          <p:cNvSpPr>
            <a:spLocks noGrp="1"/>
          </p:cNvSpPr>
          <p:nvPr>
            <p:ph type="dt" sz="half" idx="10"/>
          </p:nvPr>
        </p:nvSpPr>
        <p:spPr/>
        <p:txBody>
          <a:bodyPr/>
          <a:lstStyle/>
          <a:p>
            <a:pPr algn="just"/>
            <a:fld id="{163BD551-0A3A-4B79-A351-86EC8136D1EC}"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25" y="660677"/>
            <a:ext cx="10058400" cy="766342"/>
          </a:xfrm>
        </p:spPr>
        <p:txBody>
          <a:bodyPr/>
          <a:lstStyle/>
          <a:p>
            <a:r>
              <a:rPr lang="en-IN" spc="-105" dirty="0" smtClean="0"/>
              <a:t>Contents </a:t>
            </a:r>
            <a:r>
              <a:rPr lang="en-IN" spc="-1050" dirty="0" smtClean="0"/>
              <a:t>/   </a:t>
            </a:r>
            <a:r>
              <a:rPr lang="en-IN" spc="-190" dirty="0" smtClean="0"/>
              <a:t>Agenda</a:t>
            </a:r>
            <a:endParaRPr lang="en-IN" dirty="0"/>
          </a:p>
        </p:txBody>
      </p:sp>
      <p:sp>
        <p:nvSpPr>
          <p:cNvPr id="3" name="Content Placeholder 2"/>
          <p:cNvSpPr>
            <a:spLocks noGrp="1"/>
          </p:cNvSpPr>
          <p:nvPr>
            <p:ph idx="1"/>
          </p:nvPr>
        </p:nvSpPr>
        <p:spPr/>
        <p:txBody>
          <a:bodyPr/>
          <a:lstStyle/>
          <a:p>
            <a:pPr marL="295910" indent="-283210">
              <a:lnSpc>
                <a:spcPct val="100000"/>
              </a:lnSpc>
              <a:buClr>
                <a:srgbClr val="3891A7"/>
              </a:buClr>
              <a:buSzPct val="79545"/>
              <a:buFont typeface="Wingdings"/>
              <a:buChar char=""/>
              <a:tabLst>
                <a:tab pos="295910" algn="l"/>
                <a:tab pos="296545" algn="l"/>
              </a:tabLst>
            </a:pPr>
            <a:r>
              <a:rPr lang="en-US" sz="2200" spc="-90" dirty="0" smtClean="0">
                <a:latin typeface="Trebuchet MS" pitchFamily="34" charset="0"/>
                <a:cs typeface="Trebuchet MS"/>
              </a:rPr>
              <a:t>Introduction</a:t>
            </a:r>
            <a:endParaRPr lang="en-US" sz="2200" dirty="0" smtClean="0">
              <a:latin typeface="Trebuchet MS" pitchFamily="34" charset="0"/>
              <a:cs typeface="Trebuchet MS"/>
            </a:endParaRPr>
          </a:p>
          <a:p>
            <a:pPr marL="295910" indent="-283210">
              <a:lnSpc>
                <a:spcPct val="100000"/>
              </a:lnSpc>
              <a:spcBef>
                <a:spcPts val="75"/>
              </a:spcBef>
              <a:buClr>
                <a:srgbClr val="3891A7"/>
              </a:buClr>
              <a:buSzPct val="79545"/>
              <a:buFont typeface="Wingdings"/>
              <a:buChar char=""/>
              <a:tabLst>
                <a:tab pos="295910" algn="l"/>
                <a:tab pos="296545" algn="l"/>
              </a:tabLst>
            </a:pPr>
            <a:r>
              <a:rPr lang="en-US" spc="-155" dirty="0" smtClean="0">
                <a:latin typeface="Trebuchet MS" pitchFamily="34" charset="0"/>
              </a:rPr>
              <a:t>Automation testing</a:t>
            </a:r>
          </a:p>
          <a:p>
            <a:pPr marL="295910" indent="-283210">
              <a:lnSpc>
                <a:spcPct val="100000"/>
              </a:lnSpc>
              <a:spcBef>
                <a:spcPts val="75"/>
              </a:spcBef>
              <a:buClr>
                <a:srgbClr val="3891A7"/>
              </a:buClr>
              <a:buSzPct val="79545"/>
              <a:buFont typeface="Wingdings"/>
              <a:buChar char=""/>
              <a:tabLst>
                <a:tab pos="295910" algn="l"/>
                <a:tab pos="296545" algn="l"/>
              </a:tabLst>
            </a:pPr>
            <a:r>
              <a:rPr lang="en-US" spc="-155" dirty="0" smtClean="0">
                <a:latin typeface="Trebuchet MS" pitchFamily="34" charset="0"/>
              </a:rPr>
              <a:t>Security testing </a:t>
            </a:r>
          </a:p>
          <a:p>
            <a:pPr marL="295910" indent="-283210">
              <a:lnSpc>
                <a:spcPct val="100000"/>
              </a:lnSpc>
              <a:spcBef>
                <a:spcPts val="75"/>
              </a:spcBef>
              <a:buClr>
                <a:srgbClr val="3891A7"/>
              </a:buClr>
              <a:buSzPct val="79545"/>
              <a:buFont typeface="Wingdings"/>
              <a:buChar char=""/>
              <a:tabLst>
                <a:tab pos="295910" algn="l"/>
                <a:tab pos="296545" algn="l"/>
              </a:tabLst>
            </a:pPr>
            <a:r>
              <a:rPr lang="en-US" spc="-155" dirty="0" smtClean="0">
                <a:latin typeface="Trebuchet MS" pitchFamily="34" charset="0"/>
              </a:rPr>
              <a:t>Load testing</a:t>
            </a:r>
          </a:p>
          <a:p>
            <a:pPr marL="295910" indent="-283210">
              <a:lnSpc>
                <a:spcPct val="100000"/>
              </a:lnSpc>
              <a:spcBef>
                <a:spcPts val="75"/>
              </a:spcBef>
              <a:buClr>
                <a:srgbClr val="3891A7"/>
              </a:buClr>
              <a:buSzPct val="79545"/>
              <a:buFont typeface="Wingdings"/>
              <a:buChar char=""/>
              <a:tabLst>
                <a:tab pos="295910" algn="l"/>
                <a:tab pos="296545" algn="l"/>
              </a:tabLst>
            </a:pPr>
            <a:r>
              <a:rPr lang="en-US" sz="2200" spc="-95" dirty="0" smtClean="0">
                <a:latin typeface="Trebuchet MS"/>
                <a:cs typeface="Trebuchet MS"/>
              </a:rPr>
              <a:t>Conclusion</a:t>
            </a:r>
          </a:p>
          <a:p>
            <a:endParaRPr lang="en-IN" dirty="0"/>
          </a:p>
        </p:txBody>
      </p:sp>
      <p:sp>
        <p:nvSpPr>
          <p:cNvPr id="8" name="Date Placeholder 7"/>
          <p:cNvSpPr>
            <a:spLocks noGrp="1"/>
          </p:cNvSpPr>
          <p:nvPr>
            <p:ph type="dt" sz="half" idx="10"/>
          </p:nvPr>
        </p:nvSpPr>
        <p:spPr/>
        <p:txBody>
          <a:bodyPr/>
          <a:lstStyle/>
          <a:p>
            <a:fld id="{6F1EDC16-462D-4634-AD31-EB327F4E1854}" type="datetime5">
              <a:rPr lang="en-US" smtClean="0"/>
              <a:pPr/>
              <a:t>27-Sep-21</a:t>
            </a:fld>
            <a:endParaRPr lang="en-US" dirty="0"/>
          </a:p>
        </p:txBody>
      </p:sp>
      <p:sp>
        <p:nvSpPr>
          <p:cNvPr id="9" name="Slide Number Placeholder 8"/>
          <p:cNvSpPr>
            <a:spLocks noGrp="1"/>
          </p:cNvSpPr>
          <p:nvPr>
            <p:ph type="sldNum" sz="quarter" idx="12"/>
          </p:nvPr>
        </p:nvSpPr>
        <p:spPr/>
        <p:txBody>
          <a:bodyPr/>
          <a:lstStyle/>
          <a:p>
            <a:fld id="{6113E31D-E2AB-40D1-8B51-AFA5AFEF393A}" type="slidenum">
              <a:rPr lang="en-US" smtClean="0"/>
              <a:pPr/>
              <a:t>2</a:t>
            </a:fld>
            <a:endParaRPr lang="en-US" dirty="0"/>
          </a:p>
        </p:txBody>
      </p:sp>
    </p:spTree>
    <p:extLst>
      <p:ext uri="{BB962C8B-B14F-4D97-AF65-F5344CB8AC3E}">
        <p14:creationId xmlns="" xmlns:p14="http://schemas.microsoft.com/office/powerpoint/2010/main" val="2516132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88386"/>
            <a:ext cx="10058400" cy="752488"/>
          </a:xfrm>
        </p:spPr>
        <p:txBody>
          <a:bodyPr/>
          <a:lstStyle/>
          <a:p>
            <a:r>
              <a:rPr lang="en-IN" spc="-200" dirty="0" smtClean="0"/>
              <a:t>Int</a:t>
            </a:r>
            <a:r>
              <a:rPr lang="en-IN" spc="-80" dirty="0" smtClean="0"/>
              <a:t>r</a:t>
            </a:r>
            <a:r>
              <a:rPr lang="en-IN" spc="-210" dirty="0" smtClean="0"/>
              <a:t>oduct</a:t>
            </a:r>
            <a:r>
              <a:rPr lang="en-IN" spc="-140" dirty="0" smtClean="0"/>
              <a:t>i</a:t>
            </a:r>
            <a:r>
              <a:rPr lang="en-IN" spc="-70" dirty="0" smtClean="0"/>
              <a:t>on</a:t>
            </a:r>
            <a:endParaRPr lang="en-IN" dirty="0"/>
          </a:p>
        </p:txBody>
      </p:sp>
      <p:sp>
        <p:nvSpPr>
          <p:cNvPr id="3" name="Content Placeholder 2"/>
          <p:cNvSpPr>
            <a:spLocks noGrp="1"/>
          </p:cNvSpPr>
          <p:nvPr>
            <p:ph idx="1"/>
          </p:nvPr>
        </p:nvSpPr>
        <p:spPr/>
        <p:txBody>
          <a:bodyPr/>
          <a:lstStyle/>
          <a:p>
            <a:r>
              <a:rPr lang="en-IN" dirty="0" smtClean="0"/>
              <a:t>Software testing is a process to evaluate the functionality of a software application with the intention to discover whether the completed software follows the specified requirements and identifying defects to ensure the software product is defect free. </a:t>
            </a:r>
          </a:p>
          <a:p>
            <a:r>
              <a:rPr lang="en-US" dirty="0" smtClean="0"/>
              <a:t>In this seminar we are going to discus three different technology used in software testing that are:</a:t>
            </a:r>
            <a:endParaRPr lang="en-IN" dirty="0" smtClean="0"/>
          </a:p>
          <a:p>
            <a:pPr marL="588518" lvl="1" indent="-283210">
              <a:lnSpc>
                <a:spcPct val="100000"/>
              </a:lnSpc>
              <a:spcBef>
                <a:spcPts val="75"/>
              </a:spcBef>
              <a:buClr>
                <a:srgbClr val="3891A7"/>
              </a:buClr>
              <a:buSzPct val="79545"/>
              <a:tabLst>
                <a:tab pos="295910" algn="l"/>
                <a:tab pos="296545" algn="l"/>
              </a:tabLst>
            </a:pPr>
            <a:r>
              <a:rPr lang="en-US" spc="-155" dirty="0" smtClean="0">
                <a:latin typeface="Trebuchet MS" pitchFamily="34" charset="0"/>
              </a:rPr>
              <a:t>Automation testing</a:t>
            </a:r>
          </a:p>
          <a:p>
            <a:pPr marL="588518" lvl="1" indent="-283210">
              <a:lnSpc>
                <a:spcPct val="100000"/>
              </a:lnSpc>
              <a:spcBef>
                <a:spcPts val="75"/>
              </a:spcBef>
              <a:buClr>
                <a:srgbClr val="3891A7"/>
              </a:buClr>
              <a:buSzPct val="79545"/>
              <a:tabLst>
                <a:tab pos="295910" algn="l"/>
                <a:tab pos="296545" algn="l"/>
              </a:tabLst>
            </a:pPr>
            <a:r>
              <a:rPr lang="en-US" spc="-155" dirty="0" smtClean="0">
                <a:latin typeface="Trebuchet MS" pitchFamily="34" charset="0"/>
              </a:rPr>
              <a:t>Security testing </a:t>
            </a:r>
          </a:p>
          <a:p>
            <a:pPr marL="588518" lvl="1" indent="-283210">
              <a:lnSpc>
                <a:spcPct val="100000"/>
              </a:lnSpc>
              <a:spcBef>
                <a:spcPts val="75"/>
              </a:spcBef>
              <a:buClr>
                <a:srgbClr val="3891A7"/>
              </a:buClr>
              <a:buSzPct val="79545"/>
              <a:tabLst>
                <a:tab pos="295910" algn="l"/>
                <a:tab pos="296545" algn="l"/>
              </a:tabLst>
            </a:pPr>
            <a:r>
              <a:rPr lang="en-US" spc="-155" dirty="0" smtClean="0">
                <a:latin typeface="Trebuchet MS" pitchFamily="34" charset="0"/>
              </a:rPr>
              <a:t>Load testing</a:t>
            </a:r>
          </a:p>
          <a:p>
            <a:pPr lvl="1"/>
            <a:endParaRPr lang="en-US" dirty="0" smtClean="0"/>
          </a:p>
        </p:txBody>
      </p:sp>
      <p:sp>
        <p:nvSpPr>
          <p:cNvPr id="4" name="Date Placeholder 3"/>
          <p:cNvSpPr>
            <a:spLocks noGrp="1"/>
          </p:cNvSpPr>
          <p:nvPr>
            <p:ph type="dt" sz="half" idx="10"/>
          </p:nvPr>
        </p:nvSpPr>
        <p:spPr/>
        <p:txBody>
          <a:bodyPr/>
          <a:lstStyle/>
          <a:p>
            <a:fld id="{2C9B8037-A7B7-402C-BD08-E6635C5DEE8A}" type="datetime5">
              <a:rPr lang="en-US" smtClean="0"/>
              <a:pPr/>
              <a:t>27-Sep-21</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 xmlns:p14="http://schemas.microsoft.com/office/powerpoint/2010/main" val="119022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26" y="397440"/>
            <a:ext cx="10058400" cy="918742"/>
          </a:xfrm>
        </p:spPr>
        <p:txBody>
          <a:bodyPr/>
          <a:lstStyle/>
          <a:p>
            <a:r>
              <a:rPr lang="en-US" spc="-155" dirty="0" smtClean="0"/>
              <a:t>AUTOMATION TESTING</a:t>
            </a:r>
            <a:endParaRPr lang="en-IN" dirty="0"/>
          </a:p>
        </p:txBody>
      </p:sp>
      <p:sp>
        <p:nvSpPr>
          <p:cNvPr id="3" name="Content Placeholder 2"/>
          <p:cNvSpPr>
            <a:spLocks noGrp="1"/>
          </p:cNvSpPr>
          <p:nvPr>
            <p:ph idx="1"/>
          </p:nvPr>
        </p:nvSpPr>
        <p:spPr/>
        <p:txBody>
          <a:bodyPr>
            <a:normAutofit/>
          </a:bodyPr>
          <a:lstStyle/>
          <a:p>
            <a:pPr algn="just">
              <a:buNone/>
            </a:pPr>
            <a:r>
              <a:rPr lang="en-IN" b="1" dirty="0" smtClean="0"/>
              <a:t>--What is Automated Software Testing?</a:t>
            </a:r>
          </a:p>
          <a:p>
            <a:pPr algn="just">
              <a:buNone/>
            </a:pPr>
            <a:r>
              <a:rPr lang="en-IN" dirty="0" smtClean="0"/>
              <a:t>Automated software testing is the ability to have a software tool or suite of software tools test your applications directly without human intervention. Generally test automation involves the testing tool send data to the application being tested and then compare the results with those that were expected when the test was created.</a:t>
            </a:r>
          </a:p>
          <a:p>
            <a:pPr algn="just">
              <a:buNone/>
            </a:pPr>
            <a:endParaRPr lang="en-IN" dirty="0" smtClean="0"/>
          </a:p>
        </p:txBody>
      </p:sp>
      <p:sp>
        <p:nvSpPr>
          <p:cNvPr id="4" name="Date Placeholder 3"/>
          <p:cNvSpPr>
            <a:spLocks noGrp="1"/>
          </p:cNvSpPr>
          <p:nvPr>
            <p:ph type="dt" sz="half" idx="10"/>
          </p:nvPr>
        </p:nvSpPr>
        <p:spPr/>
        <p:txBody>
          <a:bodyPr/>
          <a:lstStyle/>
          <a:p>
            <a:fld id="{679A5383-ED1E-4838-8D48-2542B96E8EBC}" type="datetime5">
              <a:rPr lang="en-US" smtClean="0"/>
              <a:pPr/>
              <a:t>27-Sep-21</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4</a:t>
            </a:fld>
            <a:endParaRPr lang="en-US" dirty="0"/>
          </a:p>
        </p:txBody>
      </p:sp>
      <p:pic>
        <p:nvPicPr>
          <p:cNvPr id="1027" name="Picture 3"/>
          <p:cNvPicPr>
            <a:picLocks noChangeAspect="1" noChangeArrowheads="1"/>
          </p:cNvPicPr>
          <p:nvPr/>
        </p:nvPicPr>
        <p:blipFill>
          <a:blip r:embed="rId2"/>
          <a:srcRect/>
          <a:stretch>
            <a:fillRect/>
          </a:stretch>
        </p:blipFill>
        <p:spPr bwMode="auto">
          <a:xfrm>
            <a:off x="6717292" y="3177886"/>
            <a:ext cx="5280745" cy="2980543"/>
          </a:xfrm>
          <a:prstGeom prst="rect">
            <a:avLst/>
          </a:prstGeom>
          <a:noFill/>
          <a:ln w="9525">
            <a:noFill/>
            <a:miter lim="800000"/>
            <a:headEnd/>
            <a:tailEnd/>
          </a:ln>
          <a:effectLst/>
        </p:spPr>
      </p:pic>
    </p:spTree>
    <p:extLst>
      <p:ext uri="{BB962C8B-B14F-4D97-AF65-F5344CB8AC3E}">
        <p14:creationId xmlns="" xmlns:p14="http://schemas.microsoft.com/office/powerpoint/2010/main" val="3224926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25" y="771512"/>
            <a:ext cx="10058400" cy="780197"/>
          </a:xfrm>
        </p:spPr>
        <p:txBody>
          <a:bodyPr/>
          <a:lstStyle/>
          <a:p>
            <a:pPr algn="just"/>
            <a:r>
              <a:rPr lang="en-US" spc="-114" dirty="0" smtClean="0"/>
              <a:t>Motivation</a:t>
            </a:r>
            <a:endParaRPr lang="en-IN" dirty="0"/>
          </a:p>
        </p:txBody>
      </p:sp>
      <p:sp>
        <p:nvSpPr>
          <p:cNvPr id="3" name="Content Placeholder 2"/>
          <p:cNvSpPr>
            <a:spLocks noGrp="1"/>
          </p:cNvSpPr>
          <p:nvPr>
            <p:ph idx="1"/>
          </p:nvPr>
        </p:nvSpPr>
        <p:spPr/>
        <p:txBody>
          <a:bodyPr>
            <a:normAutofit/>
          </a:bodyPr>
          <a:lstStyle/>
          <a:p>
            <a:pPr algn="just">
              <a:buFont typeface="Arial" pitchFamily="34" charset="0"/>
              <a:buChar char="•"/>
            </a:pPr>
            <a:r>
              <a:rPr lang="en-IN" dirty="0" smtClean="0"/>
              <a:t>Every software development group tests its products, yet delivered software always has defects. Test engineers strive to catch them before the product is released. Test Automation software is the best way to increase the </a:t>
            </a:r>
            <a:r>
              <a:rPr lang="en-IN" b="1" dirty="0" smtClean="0"/>
              <a:t>effectiveness</a:t>
            </a:r>
            <a:r>
              <a:rPr lang="en-IN" dirty="0" smtClean="0"/>
              <a:t>, </a:t>
            </a:r>
            <a:r>
              <a:rPr lang="en-IN" b="1" dirty="0" smtClean="0"/>
              <a:t>efficiency</a:t>
            </a:r>
            <a:r>
              <a:rPr lang="en-IN" dirty="0" smtClean="0"/>
              <a:t> and </a:t>
            </a:r>
            <a:r>
              <a:rPr lang="en-IN" b="1" dirty="0" smtClean="0"/>
              <a:t>coverage</a:t>
            </a:r>
            <a:r>
              <a:rPr lang="en-IN" dirty="0" smtClean="0"/>
              <a:t> of your software testing.</a:t>
            </a:r>
          </a:p>
          <a:p>
            <a:pPr algn="just">
              <a:buFont typeface="Arial" pitchFamily="34" charset="0"/>
              <a:buChar char="•"/>
            </a:pPr>
            <a:endParaRPr lang="en-IN" dirty="0" smtClean="0"/>
          </a:p>
        </p:txBody>
      </p:sp>
      <p:sp>
        <p:nvSpPr>
          <p:cNvPr id="4" name="Date Placeholder 3"/>
          <p:cNvSpPr>
            <a:spLocks noGrp="1"/>
          </p:cNvSpPr>
          <p:nvPr>
            <p:ph type="dt" sz="half" idx="10"/>
          </p:nvPr>
        </p:nvSpPr>
        <p:spPr/>
        <p:txBody>
          <a:bodyPr/>
          <a:lstStyle/>
          <a:p>
            <a:pPr algn="just"/>
            <a:fld id="{26EA4ABA-D0B0-41F9-AF3A-FC880FC71027}"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5</a:t>
            </a:fld>
            <a:endParaRPr lang="en-US" dirty="0"/>
          </a:p>
        </p:txBody>
      </p:sp>
    </p:spTree>
    <p:extLst>
      <p:ext uri="{BB962C8B-B14F-4D97-AF65-F5344CB8AC3E}">
        <p14:creationId xmlns="" xmlns:p14="http://schemas.microsoft.com/office/powerpoint/2010/main" val="2924973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26" y="729949"/>
            <a:ext cx="10058400" cy="794051"/>
          </a:xfrm>
        </p:spPr>
        <p:txBody>
          <a:bodyPr/>
          <a:lstStyle/>
          <a:p>
            <a:pPr algn="just"/>
            <a:r>
              <a:rPr lang="en-US" spc="-114" dirty="0" smtClean="0"/>
              <a:t>Abstract</a:t>
            </a:r>
            <a:endParaRPr lang="en-IN" dirty="0"/>
          </a:p>
        </p:txBody>
      </p:sp>
      <p:sp>
        <p:nvSpPr>
          <p:cNvPr id="3" name="Content Placeholder 2"/>
          <p:cNvSpPr>
            <a:spLocks noGrp="1"/>
          </p:cNvSpPr>
          <p:nvPr>
            <p:ph idx="1"/>
          </p:nvPr>
        </p:nvSpPr>
        <p:spPr/>
        <p:txBody>
          <a:bodyPr/>
          <a:lstStyle/>
          <a:p>
            <a:pPr algn="just"/>
            <a:r>
              <a:rPr lang="en-IN" dirty="0" smtClean="0"/>
              <a:t> This article presents a comprehensive study of test automation tools and frameworks in three main category --</a:t>
            </a:r>
          </a:p>
          <a:p>
            <a:pPr algn="just">
              <a:buNone/>
            </a:pPr>
            <a:r>
              <a:rPr lang="en-US" dirty="0" smtClean="0"/>
              <a:t>			A) </a:t>
            </a:r>
            <a:r>
              <a:rPr lang="en-IN" dirty="0" smtClean="0"/>
              <a:t>AUTOMATION TOOLS CATEGORIES</a:t>
            </a:r>
          </a:p>
          <a:p>
            <a:pPr algn="just">
              <a:buNone/>
            </a:pPr>
            <a:r>
              <a:rPr lang="en-US" dirty="0" smtClean="0"/>
              <a:t>			B) </a:t>
            </a:r>
            <a:r>
              <a:rPr lang="en-IN" dirty="0" smtClean="0"/>
              <a:t>TEST AUTOMATION FRAMEWORK</a:t>
            </a:r>
          </a:p>
          <a:p>
            <a:pPr algn="just">
              <a:buNone/>
            </a:pPr>
            <a:r>
              <a:rPr lang="en-US" dirty="0" smtClean="0"/>
              <a:t>			C) </a:t>
            </a:r>
            <a:r>
              <a:rPr lang="en-IN" dirty="0" smtClean="0"/>
              <a:t>AUTOMATION TOOLS</a:t>
            </a:r>
          </a:p>
        </p:txBody>
      </p:sp>
      <p:sp>
        <p:nvSpPr>
          <p:cNvPr id="4" name="Date Placeholder 3"/>
          <p:cNvSpPr>
            <a:spLocks noGrp="1"/>
          </p:cNvSpPr>
          <p:nvPr>
            <p:ph type="dt" sz="half" idx="10"/>
          </p:nvPr>
        </p:nvSpPr>
        <p:spPr/>
        <p:txBody>
          <a:bodyPr/>
          <a:lstStyle/>
          <a:p>
            <a:pPr algn="just"/>
            <a:fld id="{3DC9BA95-9A1E-4F21-81D8-1B0097F66525}"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3BD551-0A3A-4B79-A351-86EC8136D1EC}" type="datetime5">
              <a:rPr lang="en-US" smtClean="0"/>
              <a:pPr/>
              <a:t>27-Sep-21</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7</a:t>
            </a:fld>
            <a:endParaRPr lang="en-US" dirty="0"/>
          </a:p>
        </p:txBody>
      </p:sp>
      <p:pic>
        <p:nvPicPr>
          <p:cNvPr id="4098" name="Picture 2"/>
          <p:cNvPicPr>
            <a:picLocks noChangeAspect="1" noChangeArrowheads="1"/>
          </p:cNvPicPr>
          <p:nvPr/>
        </p:nvPicPr>
        <p:blipFill>
          <a:blip r:embed="rId2"/>
          <a:srcRect/>
          <a:stretch>
            <a:fillRect/>
          </a:stretch>
        </p:blipFill>
        <p:spPr bwMode="auto">
          <a:xfrm>
            <a:off x="0" y="0"/>
            <a:ext cx="5537228" cy="2529753"/>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907791" y="0"/>
            <a:ext cx="4333875" cy="2886075"/>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2751428" y="3103417"/>
            <a:ext cx="5796827" cy="3000327"/>
          </a:xfrm>
          <a:prstGeom prst="rect">
            <a:avLst/>
          </a:prstGeom>
          <a:noFill/>
          <a:ln w="9525">
            <a:noFill/>
            <a:miter lim="800000"/>
            <a:headEnd/>
            <a:tailEnd/>
          </a:ln>
          <a:effectLst/>
        </p:spPr>
      </p:pic>
      <p:sp>
        <p:nvSpPr>
          <p:cNvPr id="10" name="TextBox 9"/>
          <p:cNvSpPr txBox="1"/>
          <p:nvPr/>
        </p:nvSpPr>
        <p:spPr>
          <a:xfrm>
            <a:off x="2258290" y="2673927"/>
            <a:ext cx="1293944" cy="369332"/>
          </a:xfrm>
          <a:prstGeom prst="rect">
            <a:avLst/>
          </a:prstGeom>
          <a:noFill/>
        </p:spPr>
        <p:txBody>
          <a:bodyPr wrap="none" rtlCol="0">
            <a:spAutoFit/>
          </a:bodyPr>
          <a:lstStyle/>
          <a:p>
            <a:r>
              <a:rPr lang="en-US" dirty="0" smtClean="0"/>
              <a:t>Figure no. 1</a:t>
            </a:r>
            <a:endParaRPr lang="en-IN" dirty="0"/>
          </a:p>
        </p:txBody>
      </p:sp>
      <p:sp>
        <p:nvSpPr>
          <p:cNvPr id="11" name="TextBox 10"/>
          <p:cNvSpPr txBox="1"/>
          <p:nvPr/>
        </p:nvSpPr>
        <p:spPr>
          <a:xfrm>
            <a:off x="9171708" y="2923309"/>
            <a:ext cx="1290931" cy="369332"/>
          </a:xfrm>
          <a:prstGeom prst="rect">
            <a:avLst/>
          </a:prstGeom>
          <a:noFill/>
        </p:spPr>
        <p:txBody>
          <a:bodyPr wrap="none" rtlCol="0">
            <a:spAutoFit/>
          </a:bodyPr>
          <a:lstStyle/>
          <a:p>
            <a:r>
              <a:rPr lang="en-US" dirty="0" smtClean="0"/>
              <a:t>Figure no. 2</a:t>
            </a:r>
            <a:endParaRPr lang="en-IN" dirty="0" smtClean="0"/>
          </a:p>
        </p:txBody>
      </p:sp>
      <p:sp>
        <p:nvSpPr>
          <p:cNvPr id="12" name="TextBox 11"/>
          <p:cNvSpPr txBox="1"/>
          <p:nvPr/>
        </p:nvSpPr>
        <p:spPr>
          <a:xfrm>
            <a:off x="5043054" y="5957455"/>
            <a:ext cx="1290931" cy="369332"/>
          </a:xfrm>
          <a:prstGeom prst="rect">
            <a:avLst/>
          </a:prstGeom>
          <a:noFill/>
        </p:spPr>
        <p:txBody>
          <a:bodyPr wrap="none" rtlCol="0">
            <a:spAutoFit/>
          </a:bodyPr>
          <a:lstStyle/>
          <a:p>
            <a:r>
              <a:rPr lang="en-US" dirty="0" smtClean="0"/>
              <a:t>Figure no. 3</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426" y="716094"/>
            <a:ext cx="10058400" cy="780197"/>
          </a:xfrm>
        </p:spPr>
        <p:txBody>
          <a:bodyPr/>
          <a:lstStyle/>
          <a:p>
            <a:r>
              <a:rPr lang="en-US" spc="-114" dirty="0" smtClean="0"/>
              <a:t>Output  </a:t>
            </a:r>
            <a:endParaRPr lang="en-IN" dirty="0"/>
          </a:p>
        </p:txBody>
      </p:sp>
      <p:sp>
        <p:nvSpPr>
          <p:cNvPr id="3" name="Content Placeholder 2"/>
          <p:cNvSpPr>
            <a:spLocks noGrp="1"/>
          </p:cNvSpPr>
          <p:nvPr>
            <p:ph idx="1"/>
          </p:nvPr>
        </p:nvSpPr>
        <p:spPr/>
        <p:txBody>
          <a:bodyPr/>
          <a:lstStyle/>
          <a:p>
            <a:pPr>
              <a:buFont typeface="Arial" pitchFamily="34" charset="0"/>
              <a:buChar char="•"/>
            </a:pPr>
            <a:r>
              <a:rPr lang="en-IN" dirty="0" smtClean="0"/>
              <a:t>Improves accuracy and quick finding of bugs compared to manual testing</a:t>
            </a:r>
          </a:p>
          <a:p>
            <a:pPr>
              <a:buFont typeface="Arial" pitchFamily="34" charset="0"/>
              <a:buChar char="•"/>
            </a:pPr>
            <a:r>
              <a:rPr lang="en-IN" dirty="0" smtClean="0"/>
              <a:t>Saves time and effort by making testing more efficient</a:t>
            </a:r>
          </a:p>
          <a:p>
            <a:pPr>
              <a:buFont typeface="Arial" pitchFamily="34" charset="0"/>
              <a:buChar char="•"/>
            </a:pPr>
            <a:r>
              <a:rPr lang="en-IN" dirty="0" smtClean="0"/>
              <a:t>Increases test coverage because multiple testing tools can be used at once allowing for parallel testing of different test scenarios</a:t>
            </a:r>
          </a:p>
          <a:p>
            <a:pPr>
              <a:buFont typeface="Arial" pitchFamily="34" charset="0"/>
              <a:buChar char="•"/>
            </a:pPr>
            <a:r>
              <a:rPr lang="en-IN" dirty="0" smtClean="0"/>
              <a:t>Automation test script is repeatable</a:t>
            </a:r>
          </a:p>
          <a:p>
            <a:endParaRPr lang="en-IN" dirty="0"/>
          </a:p>
        </p:txBody>
      </p:sp>
      <p:sp>
        <p:nvSpPr>
          <p:cNvPr id="4" name="Date Placeholder 3"/>
          <p:cNvSpPr>
            <a:spLocks noGrp="1"/>
          </p:cNvSpPr>
          <p:nvPr>
            <p:ph type="dt" sz="half" idx="10"/>
          </p:nvPr>
        </p:nvSpPr>
        <p:spPr/>
        <p:txBody>
          <a:bodyPr/>
          <a:lstStyle/>
          <a:p>
            <a:fld id="{76E04BA0-679D-457D-B5CA-F7D0F12BF9A2}" type="datetime5">
              <a:rPr lang="en-US" smtClean="0"/>
              <a:pPr/>
              <a:t>27-Sep-21</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34" y="674531"/>
            <a:ext cx="10058400" cy="794051"/>
          </a:xfrm>
        </p:spPr>
        <p:txBody>
          <a:bodyPr/>
          <a:lstStyle/>
          <a:p>
            <a:pPr algn="just"/>
            <a:r>
              <a:rPr lang="en-US" spc="-155" dirty="0" smtClean="0">
                <a:latin typeface="Trebuchet MS" pitchFamily="34" charset="0"/>
              </a:rPr>
              <a:t>Security testing </a:t>
            </a:r>
            <a:endParaRPr lang="en-IN" dirty="0"/>
          </a:p>
        </p:txBody>
      </p:sp>
      <p:sp>
        <p:nvSpPr>
          <p:cNvPr id="3" name="Content Placeholder 2"/>
          <p:cNvSpPr>
            <a:spLocks noGrp="1"/>
          </p:cNvSpPr>
          <p:nvPr>
            <p:ph idx="1"/>
          </p:nvPr>
        </p:nvSpPr>
        <p:spPr/>
        <p:txBody>
          <a:bodyPr>
            <a:normAutofit/>
          </a:bodyPr>
          <a:lstStyle/>
          <a:p>
            <a:pPr algn="just"/>
            <a:r>
              <a:rPr lang="en-IN" dirty="0" smtClean="0"/>
              <a:t>With the rise of cloud-based testing platforms and cyber attacks, there is a growing concern and need for the security of data being used and stored in software.</a:t>
            </a:r>
          </a:p>
          <a:p>
            <a:pPr algn="just"/>
            <a:r>
              <a:rPr lang="en-IN" dirty="0" smtClean="0"/>
              <a:t>There are multiple </a:t>
            </a:r>
            <a:r>
              <a:rPr lang="en-IN" b="1" dirty="0" smtClean="0"/>
              <a:t>types of this testing </a:t>
            </a:r>
            <a:r>
              <a:rPr lang="en-IN" dirty="0" smtClean="0"/>
              <a:t>method--</a:t>
            </a:r>
          </a:p>
          <a:p>
            <a:pPr lvl="1" algn="just"/>
            <a:r>
              <a:rPr lang="en-IN" dirty="0" smtClean="0"/>
              <a:t>Integrity</a:t>
            </a:r>
          </a:p>
          <a:p>
            <a:pPr lvl="1" algn="just"/>
            <a:r>
              <a:rPr lang="en-IN" dirty="0" smtClean="0"/>
              <a:t>Confidentiality</a:t>
            </a:r>
          </a:p>
          <a:p>
            <a:pPr lvl="1" algn="just"/>
            <a:r>
              <a:rPr lang="en-IN" dirty="0" smtClean="0"/>
              <a:t>Authentication</a:t>
            </a:r>
          </a:p>
          <a:p>
            <a:pPr lvl="1" algn="just"/>
            <a:r>
              <a:rPr lang="en-IN" dirty="0" smtClean="0"/>
              <a:t>Authorization</a:t>
            </a:r>
          </a:p>
          <a:p>
            <a:pPr lvl="1" algn="just"/>
            <a:r>
              <a:rPr lang="en-IN" dirty="0" smtClean="0"/>
              <a:t>Availability</a:t>
            </a:r>
          </a:p>
          <a:p>
            <a:pPr lvl="1" algn="just"/>
            <a:r>
              <a:rPr lang="en-IN" dirty="0" smtClean="0"/>
              <a:t>Non-repudiation</a:t>
            </a:r>
          </a:p>
          <a:p>
            <a:pPr algn="just"/>
            <a:endParaRPr lang="en-IN" dirty="0"/>
          </a:p>
        </p:txBody>
      </p:sp>
      <p:sp>
        <p:nvSpPr>
          <p:cNvPr id="4" name="Date Placeholder 3"/>
          <p:cNvSpPr>
            <a:spLocks noGrp="1"/>
          </p:cNvSpPr>
          <p:nvPr>
            <p:ph type="dt" sz="half" idx="10"/>
          </p:nvPr>
        </p:nvSpPr>
        <p:spPr/>
        <p:txBody>
          <a:bodyPr/>
          <a:lstStyle/>
          <a:p>
            <a:pPr algn="just"/>
            <a:fld id="{163BD551-0A3A-4B79-A351-86EC8136D1EC}" type="datetime5">
              <a:rPr lang="en-US" smtClean="0"/>
              <a:pPr algn="just"/>
              <a:t>27-Sep-21</a:t>
            </a:fld>
            <a:endParaRPr lang="en-US" dirty="0"/>
          </a:p>
        </p:txBody>
      </p:sp>
      <p:sp>
        <p:nvSpPr>
          <p:cNvPr id="5" name="Slide Number Placeholder 4"/>
          <p:cNvSpPr>
            <a:spLocks noGrp="1"/>
          </p:cNvSpPr>
          <p:nvPr>
            <p:ph type="sldNum" sz="quarter" idx="12"/>
          </p:nvPr>
        </p:nvSpPr>
        <p:spPr/>
        <p:txBody>
          <a:bodyPr/>
          <a:lstStyle/>
          <a:p>
            <a:pPr algn="just"/>
            <a:fld id="{6113E31D-E2AB-40D1-8B51-AFA5AFEF393A}" type="slidenum">
              <a:rPr lang="en-US" smtClean="0"/>
              <a:pPr algn="just"/>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1141</TotalTime>
  <Words>923</Words>
  <Application>Microsoft Office PowerPoint</Application>
  <PresentationFormat>Custom</PresentationFormat>
  <Paragraphs>130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 </vt:lpstr>
      <vt:lpstr>Contents /   Agenda</vt:lpstr>
      <vt:lpstr>Introduction</vt:lpstr>
      <vt:lpstr>AUTOMATION TESTING</vt:lpstr>
      <vt:lpstr>Motivation</vt:lpstr>
      <vt:lpstr>Abstract</vt:lpstr>
      <vt:lpstr>Slide 7</vt:lpstr>
      <vt:lpstr>Output  </vt:lpstr>
      <vt:lpstr>Security testing </vt:lpstr>
      <vt:lpstr>Motivation</vt:lpstr>
      <vt:lpstr>Abstract</vt:lpstr>
      <vt:lpstr>Slide 12</vt:lpstr>
      <vt:lpstr>Output  </vt:lpstr>
      <vt:lpstr>Load testing</vt:lpstr>
      <vt:lpstr>Motivation</vt:lpstr>
      <vt:lpstr>Abstract</vt:lpstr>
      <vt:lpstr>Output  </vt:lpstr>
      <vt:lpstr>Conclusion</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vaishanvi</dc:creator>
  <cp:lastModifiedBy>Dell</cp:lastModifiedBy>
  <cp:revision>43</cp:revision>
  <dcterms:created xsi:type="dcterms:W3CDTF">2021-07-28T07:31:00Z</dcterms:created>
  <dcterms:modified xsi:type="dcterms:W3CDTF">2021-09-27T07:04:29Z</dcterms:modified>
</cp:coreProperties>
</file>