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ileron Regular" panose="020B0604020202020204" charset="0"/>
      <p:regular r:id="rId15"/>
    </p:embeddedFont>
    <p:embeddedFont>
      <p:font typeface="Aileron Regular Bold" panose="020B0604020202020204" charset="0"/>
      <p:regular r:id="rId16"/>
    </p:embeddedFont>
    <p:embeddedFont>
      <p:font typeface="Amsterdam Four" panose="020B0604020202020204" charset="0"/>
      <p:regular r:id="rId17"/>
    </p:embeddedFont>
    <p:embeddedFont>
      <p:font typeface="Barlow Condensed Thin" panose="00000306000000000000" pitchFamily="2" charset="0"/>
      <p:regular r:id="rId18"/>
    </p:embeddedFont>
    <p:embeddedFont>
      <p:font typeface="Barlow Condensed Thin Bold" panose="020B0604020202020204" charset="0"/>
      <p:regular r:id="rId19"/>
    </p:embeddedFont>
    <p:embeddedFont>
      <p:font typeface="Calibri" panose="020F0502020204030204" pitchFamily="34" charset="0"/>
      <p:regular r:id="rId20"/>
      <p:bold r:id="rId21"/>
      <p:italic r:id="rId22"/>
      <p:boldItalic r:id="rId23"/>
    </p:embeddedFont>
    <p:embeddedFont>
      <p:font typeface="League Spartan" panose="020B0604020202020204" charset="0"/>
      <p:regular r:id="rId24"/>
    </p:embeddedFont>
    <p:embeddedFont>
      <p:font typeface="Montserrat Bold" panose="020B0604020202020204" charset="0"/>
      <p:regular r:id="rId25"/>
    </p:embeddedFont>
    <p:embeddedFont>
      <p:font typeface="Poppi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70614" y="6388211"/>
            <a:ext cx="5241851" cy="2649219"/>
            <a:chOff x="0" y="0"/>
            <a:chExt cx="19213146" cy="9710280"/>
          </a:xfrm>
        </p:grpSpPr>
        <p:sp>
          <p:nvSpPr>
            <p:cNvPr id="3" name="Freeform 3"/>
            <p:cNvSpPr/>
            <p:nvPr/>
          </p:nvSpPr>
          <p:spPr>
            <a:xfrm>
              <a:off x="-12700" y="-12700"/>
              <a:ext cx="19238547" cy="9735680"/>
            </a:xfrm>
            <a:custGeom>
              <a:avLst/>
              <a:gdLst/>
              <a:ahLst/>
              <a:cxnLst/>
              <a:rect l="l" t="t" r="r" b="b"/>
              <a:pathLst>
                <a:path w="19238547" h="9735680">
                  <a:moveTo>
                    <a:pt x="18376216" y="0"/>
                  </a:moveTo>
                  <a:lnTo>
                    <a:pt x="862330" y="0"/>
                  </a:lnTo>
                  <a:cubicBezTo>
                    <a:pt x="389890" y="0"/>
                    <a:pt x="0" y="389890"/>
                    <a:pt x="0" y="862330"/>
                  </a:cubicBezTo>
                  <a:lnTo>
                    <a:pt x="0" y="8873350"/>
                  </a:lnTo>
                  <a:cubicBezTo>
                    <a:pt x="0" y="9345790"/>
                    <a:pt x="389890" y="9735680"/>
                    <a:pt x="862330" y="9735680"/>
                  </a:cubicBezTo>
                  <a:lnTo>
                    <a:pt x="18376216" y="9735680"/>
                  </a:lnTo>
                  <a:cubicBezTo>
                    <a:pt x="18848657" y="9735680"/>
                    <a:pt x="19238547" y="9345790"/>
                    <a:pt x="19238547" y="8873350"/>
                  </a:cubicBezTo>
                  <a:lnTo>
                    <a:pt x="19238547" y="862330"/>
                  </a:lnTo>
                  <a:cubicBezTo>
                    <a:pt x="19238547" y="389890"/>
                    <a:pt x="18848656" y="0"/>
                    <a:pt x="18376216" y="0"/>
                  </a:cubicBezTo>
                  <a:close/>
                  <a:moveTo>
                    <a:pt x="19048047" y="927100"/>
                  </a:moveTo>
                  <a:lnTo>
                    <a:pt x="19048047" y="8873350"/>
                  </a:lnTo>
                  <a:cubicBezTo>
                    <a:pt x="19048047" y="9240379"/>
                    <a:pt x="18743247" y="9545179"/>
                    <a:pt x="18376216" y="9545179"/>
                  </a:cubicBezTo>
                  <a:lnTo>
                    <a:pt x="862330" y="9545179"/>
                  </a:lnTo>
                  <a:cubicBezTo>
                    <a:pt x="495300" y="9545179"/>
                    <a:pt x="190500" y="9240379"/>
                    <a:pt x="190500" y="8873350"/>
                  </a:cubicBezTo>
                  <a:lnTo>
                    <a:pt x="190500" y="862330"/>
                  </a:lnTo>
                  <a:cubicBezTo>
                    <a:pt x="190500" y="495300"/>
                    <a:pt x="495300" y="190500"/>
                    <a:pt x="862330" y="190500"/>
                  </a:cubicBezTo>
                  <a:lnTo>
                    <a:pt x="18376216" y="190500"/>
                  </a:lnTo>
                  <a:cubicBezTo>
                    <a:pt x="18743247" y="190500"/>
                    <a:pt x="19048047" y="495300"/>
                    <a:pt x="19048047" y="862330"/>
                  </a:cubicBezTo>
                  <a:lnTo>
                    <a:pt x="19048047" y="927100"/>
                  </a:lnTo>
                  <a:close/>
                </a:path>
              </a:pathLst>
            </a:custGeom>
            <a:solidFill>
              <a:srgbClr val="F9C041"/>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1101154" cy="1291332"/>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966968"/>
            <a:ext cx="1101154" cy="1291332"/>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58146" y="7966968"/>
            <a:ext cx="1101154" cy="1291332"/>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58146" y="1028700"/>
            <a:ext cx="1101154" cy="1291332"/>
          </a:xfrm>
          <a:prstGeom prst="rect">
            <a:avLst/>
          </a:prstGeom>
        </p:spPr>
      </p:pic>
      <p:sp>
        <p:nvSpPr>
          <p:cNvPr id="8" name="TextBox 8"/>
          <p:cNvSpPr txBox="1"/>
          <p:nvPr/>
        </p:nvSpPr>
        <p:spPr>
          <a:xfrm>
            <a:off x="-491882" y="4350294"/>
            <a:ext cx="18779882" cy="2472675"/>
          </a:xfrm>
          <a:prstGeom prst="rect">
            <a:avLst/>
          </a:prstGeom>
        </p:spPr>
        <p:txBody>
          <a:bodyPr lIns="0" tIns="0" rIns="0" bIns="0" rtlCol="0" anchor="t">
            <a:spAutoFit/>
          </a:bodyPr>
          <a:lstStyle/>
          <a:p>
            <a:pPr algn="ctr">
              <a:lnSpc>
                <a:spcPts val="9599"/>
              </a:lnSpc>
            </a:pPr>
            <a:r>
              <a:rPr lang="en-US" sz="9599">
                <a:solidFill>
                  <a:srgbClr val="000000"/>
                </a:solidFill>
                <a:latin typeface="League Spartan Bold"/>
              </a:rPr>
              <a:t>BY ANALYZING TWEETS</a:t>
            </a:r>
          </a:p>
          <a:p>
            <a:pPr algn="ctr">
              <a:lnSpc>
                <a:spcPts val="9599"/>
              </a:lnSpc>
            </a:pPr>
            <a:endParaRPr lang="en-US" sz="9599">
              <a:solidFill>
                <a:srgbClr val="000000"/>
              </a:solidFill>
              <a:latin typeface="League Spartan Bold"/>
            </a:endParaRPr>
          </a:p>
        </p:txBody>
      </p:sp>
      <p:grpSp>
        <p:nvGrpSpPr>
          <p:cNvPr id="9" name="Group 9"/>
          <p:cNvGrpSpPr/>
          <p:nvPr/>
        </p:nvGrpSpPr>
        <p:grpSpPr>
          <a:xfrm>
            <a:off x="12512465" y="9090977"/>
            <a:ext cx="4196258" cy="1028700"/>
            <a:chOff x="0" y="0"/>
            <a:chExt cx="18107077" cy="4438895"/>
          </a:xfrm>
        </p:grpSpPr>
        <p:sp>
          <p:nvSpPr>
            <p:cNvPr id="10" name="Freeform 10"/>
            <p:cNvSpPr/>
            <p:nvPr/>
          </p:nvSpPr>
          <p:spPr>
            <a:xfrm>
              <a:off x="-12700" y="-12700"/>
              <a:ext cx="18132476" cy="4464295"/>
            </a:xfrm>
            <a:custGeom>
              <a:avLst/>
              <a:gdLst/>
              <a:ahLst/>
              <a:cxnLst/>
              <a:rect l="l" t="t" r="r" b="b"/>
              <a:pathLst>
                <a:path w="18132476" h="4464295">
                  <a:moveTo>
                    <a:pt x="17270147" y="0"/>
                  </a:moveTo>
                  <a:lnTo>
                    <a:pt x="862330" y="0"/>
                  </a:lnTo>
                  <a:cubicBezTo>
                    <a:pt x="389890" y="0"/>
                    <a:pt x="0" y="389890"/>
                    <a:pt x="0" y="862330"/>
                  </a:cubicBezTo>
                  <a:lnTo>
                    <a:pt x="0" y="3601965"/>
                  </a:lnTo>
                  <a:cubicBezTo>
                    <a:pt x="0" y="4074405"/>
                    <a:pt x="389890" y="4464295"/>
                    <a:pt x="862330" y="4464295"/>
                  </a:cubicBezTo>
                  <a:lnTo>
                    <a:pt x="17270147" y="4464295"/>
                  </a:lnTo>
                  <a:cubicBezTo>
                    <a:pt x="17742587" y="4464295"/>
                    <a:pt x="18132476" y="4074405"/>
                    <a:pt x="18132476" y="3601965"/>
                  </a:cubicBezTo>
                  <a:lnTo>
                    <a:pt x="18132476" y="862330"/>
                  </a:lnTo>
                  <a:cubicBezTo>
                    <a:pt x="18132476" y="389890"/>
                    <a:pt x="17742587" y="0"/>
                    <a:pt x="17270147" y="0"/>
                  </a:cubicBezTo>
                  <a:close/>
                  <a:moveTo>
                    <a:pt x="17941976" y="927100"/>
                  </a:moveTo>
                  <a:lnTo>
                    <a:pt x="17941976" y="3601965"/>
                  </a:lnTo>
                  <a:cubicBezTo>
                    <a:pt x="17941976" y="3968995"/>
                    <a:pt x="17637176" y="4273795"/>
                    <a:pt x="17270146" y="4273795"/>
                  </a:cubicBezTo>
                  <a:lnTo>
                    <a:pt x="862330" y="4273795"/>
                  </a:lnTo>
                  <a:cubicBezTo>
                    <a:pt x="495300" y="4273795"/>
                    <a:pt x="190500" y="3968995"/>
                    <a:pt x="190500" y="3601965"/>
                  </a:cubicBezTo>
                  <a:lnTo>
                    <a:pt x="190500" y="862330"/>
                  </a:lnTo>
                  <a:cubicBezTo>
                    <a:pt x="190500" y="495300"/>
                    <a:pt x="495300" y="190500"/>
                    <a:pt x="862330" y="190500"/>
                  </a:cubicBezTo>
                  <a:lnTo>
                    <a:pt x="17270147" y="190500"/>
                  </a:lnTo>
                  <a:cubicBezTo>
                    <a:pt x="17637176" y="190500"/>
                    <a:pt x="17941976" y="495300"/>
                    <a:pt x="17941976" y="862330"/>
                  </a:cubicBezTo>
                  <a:lnTo>
                    <a:pt x="17941976" y="927100"/>
                  </a:lnTo>
                  <a:close/>
                </a:path>
              </a:pathLst>
            </a:custGeom>
            <a:solidFill>
              <a:srgbClr val="F9C041"/>
            </a:solidFill>
          </p:spPr>
        </p:sp>
      </p:grpSp>
      <p:sp>
        <p:nvSpPr>
          <p:cNvPr id="11" name="TextBox 11"/>
          <p:cNvSpPr txBox="1"/>
          <p:nvPr/>
        </p:nvSpPr>
        <p:spPr>
          <a:xfrm>
            <a:off x="3058092" y="961377"/>
            <a:ext cx="12171816" cy="4015850"/>
          </a:xfrm>
          <a:prstGeom prst="rect">
            <a:avLst/>
          </a:prstGeom>
        </p:spPr>
        <p:txBody>
          <a:bodyPr lIns="0" tIns="0" rIns="0" bIns="0" rtlCol="0" anchor="t">
            <a:spAutoFit/>
          </a:bodyPr>
          <a:lstStyle/>
          <a:p>
            <a:pPr algn="ctr">
              <a:lnSpc>
                <a:spcPts val="10354"/>
              </a:lnSpc>
            </a:pPr>
            <a:r>
              <a:rPr lang="en-US" sz="10354">
                <a:solidFill>
                  <a:srgbClr val="F9C041"/>
                </a:solidFill>
                <a:latin typeface="Aileron Regular Bold"/>
              </a:rPr>
              <a:t>ELECTION RESULT PREDICTION </a:t>
            </a:r>
          </a:p>
          <a:p>
            <a:pPr algn="ctr">
              <a:lnSpc>
                <a:spcPts val="10354"/>
              </a:lnSpc>
            </a:pPr>
            <a:endParaRPr lang="en-US" sz="10354">
              <a:solidFill>
                <a:srgbClr val="F9C041"/>
              </a:solidFill>
              <a:latin typeface="Aileron Regular Bold"/>
            </a:endParaRPr>
          </a:p>
        </p:txBody>
      </p:sp>
      <p:sp>
        <p:nvSpPr>
          <p:cNvPr id="12" name="TextBox 12"/>
          <p:cNvSpPr txBox="1"/>
          <p:nvPr/>
        </p:nvSpPr>
        <p:spPr>
          <a:xfrm>
            <a:off x="6888725" y="6535701"/>
            <a:ext cx="5334667" cy="2501729"/>
          </a:xfrm>
          <a:prstGeom prst="rect">
            <a:avLst/>
          </a:prstGeom>
        </p:spPr>
        <p:txBody>
          <a:bodyPr lIns="0" tIns="0" rIns="0" bIns="0" rtlCol="0" anchor="t">
            <a:spAutoFit/>
          </a:bodyPr>
          <a:lstStyle/>
          <a:p>
            <a:pPr algn="ctr">
              <a:lnSpc>
                <a:spcPts val="3334"/>
              </a:lnSpc>
            </a:pPr>
            <a:r>
              <a:rPr lang="en-US" sz="2381" spc="357">
                <a:solidFill>
                  <a:srgbClr val="000000"/>
                </a:solidFill>
                <a:latin typeface="Aileron Regular"/>
              </a:rPr>
              <a:t>By: </a:t>
            </a:r>
          </a:p>
          <a:p>
            <a:pPr algn="ctr">
              <a:lnSpc>
                <a:spcPts val="3334"/>
              </a:lnSpc>
            </a:pPr>
            <a:r>
              <a:rPr lang="en-US" sz="2381" spc="357">
                <a:solidFill>
                  <a:srgbClr val="000000"/>
                </a:solidFill>
                <a:latin typeface="Aileron Regular"/>
              </a:rPr>
              <a:t>A40 Onkar Mane</a:t>
            </a:r>
          </a:p>
          <a:p>
            <a:pPr algn="just">
              <a:lnSpc>
                <a:spcPts val="3334"/>
              </a:lnSpc>
            </a:pPr>
            <a:r>
              <a:rPr lang="en-US" sz="2381" spc="357">
                <a:solidFill>
                  <a:srgbClr val="000000"/>
                </a:solidFill>
                <a:latin typeface="Aileron Regular"/>
              </a:rPr>
              <a:t>           A47 Rani Manwar</a:t>
            </a:r>
          </a:p>
          <a:p>
            <a:pPr algn="just">
              <a:lnSpc>
                <a:spcPts val="3334"/>
              </a:lnSpc>
            </a:pPr>
            <a:r>
              <a:rPr lang="en-US" sz="2381" spc="357">
                <a:solidFill>
                  <a:srgbClr val="000000"/>
                </a:solidFill>
                <a:latin typeface="Aileron Regular"/>
              </a:rPr>
              <a:t>           A51 Rutuja Ohal</a:t>
            </a:r>
          </a:p>
          <a:p>
            <a:pPr algn="ctr">
              <a:lnSpc>
                <a:spcPts val="3334"/>
              </a:lnSpc>
            </a:pPr>
            <a:r>
              <a:rPr lang="en-US" sz="2381" spc="357">
                <a:solidFill>
                  <a:srgbClr val="000000"/>
                </a:solidFill>
                <a:latin typeface="Aileron Regular"/>
              </a:rPr>
              <a:t>          A56 Sanket Chaudhary</a:t>
            </a:r>
          </a:p>
          <a:p>
            <a:pPr algn="ctr">
              <a:lnSpc>
                <a:spcPts val="3334"/>
              </a:lnSpc>
            </a:pPr>
            <a:endParaRPr lang="en-US" sz="2381" spc="357">
              <a:solidFill>
                <a:srgbClr val="000000"/>
              </a:solidFill>
              <a:latin typeface="Aileron Regular"/>
            </a:endParaRPr>
          </a:p>
        </p:txBody>
      </p:sp>
      <p:sp>
        <p:nvSpPr>
          <p:cNvPr id="13" name="TextBox 13"/>
          <p:cNvSpPr txBox="1"/>
          <p:nvPr/>
        </p:nvSpPr>
        <p:spPr>
          <a:xfrm>
            <a:off x="12789057" y="9399905"/>
            <a:ext cx="3643074" cy="372745"/>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Montserrat Bold"/>
              </a:rPr>
              <a:t>Teacher : Smita Battalwar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57" t="5224" r="357"/>
          <a:stretch>
            <a:fillRect/>
          </a:stretch>
        </p:blipFill>
        <p:spPr>
          <a:xfrm>
            <a:off x="755923" y="2620837"/>
            <a:ext cx="15682981" cy="7666163"/>
          </a:xfrm>
          <a:prstGeom prst="rect">
            <a:avLst/>
          </a:prstGeom>
        </p:spPr>
      </p:pic>
      <p:sp>
        <p:nvSpPr>
          <p:cNvPr id="3" name="AutoShape 3"/>
          <p:cNvSpPr/>
          <p:nvPr/>
        </p:nvSpPr>
        <p:spPr>
          <a:xfrm rot="-5400000">
            <a:off x="8139112" y="5629634"/>
            <a:ext cx="18288000" cy="0"/>
          </a:xfrm>
          <a:prstGeom prst="line">
            <a:avLst/>
          </a:prstGeom>
          <a:ln w="47625" cap="flat">
            <a:solidFill>
              <a:srgbClr val="F9C041"/>
            </a:solidFill>
            <a:prstDash val="solid"/>
            <a:headEnd type="arrow" w="med" len="sm"/>
            <a:tailEnd type="none" w="sm" len="sm"/>
          </a:ln>
        </p:spPr>
      </p:sp>
      <p:sp>
        <p:nvSpPr>
          <p:cNvPr id="4" name="TextBox 4"/>
          <p:cNvSpPr txBox="1"/>
          <p:nvPr/>
        </p:nvSpPr>
        <p:spPr>
          <a:xfrm>
            <a:off x="4123236" y="180975"/>
            <a:ext cx="9499881" cy="1485900"/>
          </a:xfrm>
          <a:prstGeom prst="rect">
            <a:avLst/>
          </a:prstGeom>
        </p:spPr>
        <p:txBody>
          <a:bodyPr lIns="0" tIns="0" rIns="0" bIns="0" rtlCol="0" anchor="t">
            <a:spAutoFit/>
          </a:bodyPr>
          <a:lstStyle/>
          <a:p>
            <a:pPr algn="ctr">
              <a:lnSpc>
                <a:spcPts val="10107"/>
              </a:lnSpc>
              <a:spcBef>
                <a:spcPct val="0"/>
              </a:spcBef>
            </a:pPr>
            <a:r>
              <a:rPr lang="en-US" sz="8422">
                <a:solidFill>
                  <a:srgbClr val="F9C041"/>
                </a:solidFill>
                <a:latin typeface="Tropikal Bold"/>
              </a:rPr>
              <a:t>VISUALIZATION </a:t>
            </a:r>
          </a:p>
        </p:txBody>
      </p:sp>
      <p:sp>
        <p:nvSpPr>
          <p:cNvPr id="5" name="AutoShape 5"/>
          <p:cNvSpPr/>
          <p:nvPr/>
        </p:nvSpPr>
        <p:spPr>
          <a:xfrm>
            <a:off x="4813818" y="981075"/>
            <a:ext cx="8118716" cy="0"/>
          </a:xfrm>
          <a:prstGeom prst="line">
            <a:avLst/>
          </a:prstGeom>
          <a:ln w="47625" cap="flat">
            <a:solidFill>
              <a:srgbClr val="FFFFFF"/>
            </a:solidFill>
            <a:prstDash val="solid"/>
            <a:headEnd type="none" w="sm" len="sm"/>
            <a:tailEnd type="none" w="sm" len="sm"/>
          </a:ln>
        </p:spPr>
      </p:sp>
      <p:sp>
        <p:nvSpPr>
          <p:cNvPr id="6" name="AutoShape 6"/>
          <p:cNvSpPr/>
          <p:nvPr/>
        </p:nvSpPr>
        <p:spPr>
          <a:xfrm rot="5400000">
            <a:off x="8668032" y="3026035"/>
            <a:ext cx="18288000" cy="0"/>
          </a:xfrm>
          <a:prstGeom prst="line">
            <a:avLst/>
          </a:prstGeom>
          <a:ln w="161925" cap="flat">
            <a:solidFill>
              <a:srgbClr val="F9C041"/>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58300"/>
            <a:ext cx="1562949" cy="417760"/>
            <a:chOff x="0" y="0"/>
            <a:chExt cx="570168" cy="152400"/>
          </a:xfrm>
        </p:grpSpPr>
        <p:sp>
          <p:nvSpPr>
            <p:cNvPr id="3" name="Freeform 3"/>
            <p:cNvSpPr/>
            <p:nvPr/>
          </p:nvSpPr>
          <p:spPr>
            <a:xfrm>
              <a:off x="0" y="0"/>
              <a:ext cx="570168" cy="152400"/>
            </a:xfrm>
            <a:custGeom>
              <a:avLst/>
              <a:gdLst/>
              <a:ahLst/>
              <a:cxnLst/>
              <a:rect l="l" t="t" r="r" b="b"/>
              <a:pathLst>
                <a:path w="570168" h="152400">
                  <a:moveTo>
                    <a:pt x="0" y="0"/>
                  </a:moveTo>
                  <a:lnTo>
                    <a:pt x="570168" y="0"/>
                  </a:lnTo>
                  <a:lnTo>
                    <a:pt x="570168" y="152400"/>
                  </a:lnTo>
                  <a:lnTo>
                    <a:pt x="0" y="152400"/>
                  </a:lnTo>
                  <a:close/>
                </a:path>
              </a:pathLst>
            </a:custGeom>
            <a:solidFill>
              <a:srgbClr val="F9C041"/>
            </a:solidFill>
          </p:spPr>
        </p:sp>
      </p:grpSp>
      <p:grpSp>
        <p:nvGrpSpPr>
          <p:cNvPr id="4" name="Group 4"/>
          <p:cNvGrpSpPr/>
          <p:nvPr/>
        </p:nvGrpSpPr>
        <p:grpSpPr>
          <a:xfrm>
            <a:off x="12539228" y="0"/>
            <a:ext cx="5748772" cy="10287000"/>
            <a:chOff x="0" y="0"/>
            <a:chExt cx="1069556" cy="1913890"/>
          </a:xfrm>
        </p:grpSpPr>
        <p:sp>
          <p:nvSpPr>
            <p:cNvPr id="5" name="Freeform 5"/>
            <p:cNvSpPr/>
            <p:nvPr/>
          </p:nvSpPr>
          <p:spPr>
            <a:xfrm>
              <a:off x="0" y="0"/>
              <a:ext cx="1069556" cy="1913890"/>
            </a:xfrm>
            <a:custGeom>
              <a:avLst/>
              <a:gdLst/>
              <a:ahLst/>
              <a:cxnLst/>
              <a:rect l="l" t="t" r="r" b="b"/>
              <a:pathLst>
                <a:path w="1069556" h="1913890">
                  <a:moveTo>
                    <a:pt x="0" y="0"/>
                  </a:moveTo>
                  <a:lnTo>
                    <a:pt x="1069556" y="0"/>
                  </a:lnTo>
                  <a:lnTo>
                    <a:pt x="1069556" y="1913890"/>
                  </a:lnTo>
                  <a:lnTo>
                    <a:pt x="0" y="1913890"/>
                  </a:lnTo>
                  <a:close/>
                </a:path>
              </a:pathLst>
            </a:custGeom>
            <a:solidFill>
              <a:srgbClr val="FFD372"/>
            </a:solidFill>
          </p:spPr>
        </p:sp>
      </p:grpSp>
      <p:sp>
        <p:nvSpPr>
          <p:cNvPr id="6" name="TextBox 6"/>
          <p:cNvSpPr txBox="1"/>
          <p:nvPr/>
        </p:nvSpPr>
        <p:spPr>
          <a:xfrm>
            <a:off x="0" y="445378"/>
            <a:ext cx="18288000" cy="1223794"/>
          </a:xfrm>
          <a:prstGeom prst="rect">
            <a:avLst/>
          </a:prstGeom>
        </p:spPr>
        <p:txBody>
          <a:bodyPr lIns="0" tIns="0" rIns="0" bIns="0" rtlCol="0" anchor="t">
            <a:spAutoFit/>
          </a:bodyPr>
          <a:lstStyle/>
          <a:p>
            <a:pPr algn="ctr">
              <a:lnSpc>
                <a:spcPts val="9359"/>
              </a:lnSpc>
            </a:pPr>
            <a:r>
              <a:rPr lang="en-US" sz="8829">
                <a:solidFill>
                  <a:srgbClr val="F9C041"/>
                </a:solidFill>
                <a:latin typeface="March Bold"/>
              </a:rPr>
              <a:t>CONCLUSION</a:t>
            </a:r>
          </a:p>
        </p:txBody>
      </p:sp>
      <p:sp>
        <p:nvSpPr>
          <p:cNvPr id="7" name="AutoShape 7"/>
          <p:cNvSpPr/>
          <p:nvPr/>
        </p:nvSpPr>
        <p:spPr>
          <a:xfrm>
            <a:off x="0" y="985837"/>
            <a:ext cx="18288000" cy="0"/>
          </a:xfrm>
          <a:prstGeom prst="line">
            <a:avLst/>
          </a:prstGeom>
          <a:ln w="28575" cap="flat">
            <a:solidFill>
              <a:srgbClr val="FFFFFF"/>
            </a:solidFill>
            <a:prstDash val="solid"/>
            <a:headEnd type="none" w="sm" len="sm"/>
            <a:tailEnd type="none" w="sm" len="sm"/>
          </a:ln>
        </p:spPr>
      </p:sp>
      <p:sp>
        <p:nvSpPr>
          <p:cNvPr id="8" name="TextBox 8"/>
          <p:cNvSpPr txBox="1"/>
          <p:nvPr/>
        </p:nvSpPr>
        <p:spPr>
          <a:xfrm>
            <a:off x="710182" y="2915823"/>
            <a:ext cx="15600858" cy="2523628"/>
          </a:xfrm>
          <a:prstGeom prst="rect">
            <a:avLst/>
          </a:prstGeom>
        </p:spPr>
        <p:txBody>
          <a:bodyPr lIns="0" tIns="0" rIns="0" bIns="0" rtlCol="0" anchor="t">
            <a:spAutoFit/>
          </a:bodyPr>
          <a:lstStyle/>
          <a:p>
            <a:pPr algn="ctr">
              <a:lnSpc>
                <a:spcPts val="5000"/>
              </a:lnSpc>
              <a:spcBef>
                <a:spcPct val="0"/>
              </a:spcBef>
            </a:pPr>
            <a:r>
              <a:rPr lang="en-US" sz="4166">
                <a:solidFill>
                  <a:srgbClr val="000000"/>
                </a:solidFill>
                <a:latin typeface="Barlow Condensed Thin Bold"/>
              </a:rPr>
              <a:t>THE PROPOSED SYSTEM CAN BE USED BY POLITICAL PARTIES TO IMPROVE THEIR CAMPAIGNING STRATEGIES DURING THE ELECTION PERIOD. IT CAN BE USED BY THEM AS A PART OF SOCIAL MEDIA ANALYTICS TO STUDY THE TRENDS OF OTHER POLITICAL PARTIES AS WELL. </a:t>
            </a:r>
          </a:p>
        </p:txBody>
      </p:sp>
      <p:sp>
        <p:nvSpPr>
          <p:cNvPr id="9" name="TextBox 9"/>
          <p:cNvSpPr txBox="1"/>
          <p:nvPr/>
        </p:nvSpPr>
        <p:spPr>
          <a:xfrm>
            <a:off x="781474" y="6695628"/>
            <a:ext cx="15529565" cy="1885950"/>
          </a:xfrm>
          <a:prstGeom prst="rect">
            <a:avLst/>
          </a:prstGeom>
        </p:spPr>
        <p:txBody>
          <a:bodyPr lIns="0" tIns="0" rIns="0" bIns="0" rtlCol="0" anchor="t">
            <a:spAutoFit/>
          </a:bodyPr>
          <a:lstStyle/>
          <a:p>
            <a:pPr algn="ctr">
              <a:lnSpc>
                <a:spcPts val="4991"/>
              </a:lnSpc>
              <a:spcBef>
                <a:spcPct val="0"/>
              </a:spcBef>
            </a:pPr>
            <a:r>
              <a:rPr lang="en-US" sz="4159">
                <a:solidFill>
                  <a:srgbClr val="000000"/>
                </a:solidFill>
                <a:latin typeface="Barlow Condensed Thin Bold"/>
              </a:rPr>
              <a:t>POLITICAL ANALYST AND STRATEGIST CAN USE THIS METHODOLOGY, AS APPLICATION, AS A LONG TERM PLAN FOR A POLITICAL PARTY TO STUDY THE SENTIMENTS OF PEOPLE OVER A LONG TIME PERIOD.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007162"/>
            <a:chOff x="0" y="0"/>
            <a:chExt cx="7215983" cy="791975"/>
          </a:xfrm>
        </p:grpSpPr>
        <p:sp>
          <p:nvSpPr>
            <p:cNvPr id="3" name="Freeform 3"/>
            <p:cNvSpPr/>
            <p:nvPr/>
          </p:nvSpPr>
          <p:spPr>
            <a:xfrm>
              <a:off x="0" y="0"/>
              <a:ext cx="7215984" cy="791975"/>
            </a:xfrm>
            <a:custGeom>
              <a:avLst/>
              <a:gdLst/>
              <a:ahLst/>
              <a:cxnLst/>
              <a:rect l="l" t="t" r="r" b="b"/>
              <a:pathLst>
                <a:path w="7215984" h="791975">
                  <a:moveTo>
                    <a:pt x="0" y="0"/>
                  </a:moveTo>
                  <a:lnTo>
                    <a:pt x="7215984" y="0"/>
                  </a:lnTo>
                  <a:lnTo>
                    <a:pt x="7215984" y="791975"/>
                  </a:lnTo>
                  <a:lnTo>
                    <a:pt x="0" y="791975"/>
                  </a:lnTo>
                  <a:close/>
                </a:path>
              </a:pathLst>
            </a:custGeom>
            <a:solidFill>
              <a:srgbClr val="F9C041"/>
            </a:solidFill>
          </p:spPr>
        </p:sp>
      </p:grpSp>
      <p:sp>
        <p:nvSpPr>
          <p:cNvPr id="4" name="TextBox 4"/>
          <p:cNvSpPr txBox="1"/>
          <p:nvPr/>
        </p:nvSpPr>
        <p:spPr>
          <a:xfrm>
            <a:off x="0" y="300037"/>
            <a:ext cx="18288000" cy="1447800"/>
          </a:xfrm>
          <a:prstGeom prst="rect">
            <a:avLst/>
          </a:prstGeom>
        </p:spPr>
        <p:txBody>
          <a:bodyPr lIns="0" tIns="0" rIns="0" bIns="0" rtlCol="0" anchor="t">
            <a:spAutoFit/>
          </a:bodyPr>
          <a:lstStyle/>
          <a:p>
            <a:pPr algn="ctr">
              <a:lnSpc>
                <a:spcPts val="11397"/>
              </a:lnSpc>
              <a:spcBef>
                <a:spcPct val="0"/>
              </a:spcBef>
            </a:pPr>
            <a:r>
              <a:rPr lang="en-US" sz="9497">
                <a:solidFill>
                  <a:srgbClr val="FFFFFF"/>
                </a:solidFill>
                <a:latin typeface="March Bold"/>
              </a:rPr>
              <a:t>REFERENCES :</a:t>
            </a:r>
          </a:p>
        </p:txBody>
      </p:sp>
      <p:sp>
        <p:nvSpPr>
          <p:cNvPr id="5" name="AutoShape 5"/>
          <p:cNvSpPr/>
          <p:nvPr/>
        </p:nvSpPr>
        <p:spPr>
          <a:xfrm>
            <a:off x="0" y="989293"/>
            <a:ext cx="18288000" cy="0"/>
          </a:xfrm>
          <a:prstGeom prst="line">
            <a:avLst/>
          </a:prstGeom>
          <a:ln w="28575" cap="flat">
            <a:solidFill>
              <a:srgbClr val="FFFFFF"/>
            </a:solidFill>
            <a:prstDash val="solid"/>
            <a:headEnd type="none" w="sm" len="sm"/>
            <a:tailEnd type="none" w="sm" len="sm"/>
          </a:ln>
        </p:spPr>
      </p:sp>
      <p:sp>
        <p:nvSpPr>
          <p:cNvPr id="6" name="TextBox 6"/>
          <p:cNvSpPr txBox="1"/>
          <p:nvPr/>
        </p:nvSpPr>
        <p:spPr>
          <a:xfrm>
            <a:off x="182310" y="3173797"/>
            <a:ext cx="17506071" cy="5810250"/>
          </a:xfrm>
          <a:prstGeom prst="rect">
            <a:avLst/>
          </a:prstGeom>
        </p:spPr>
        <p:txBody>
          <a:bodyPr lIns="0" tIns="0" rIns="0" bIns="0" rtlCol="0" anchor="t">
            <a:spAutoFit/>
          </a:bodyPr>
          <a:lstStyle/>
          <a:p>
            <a:pPr algn="ctr">
              <a:lnSpc>
                <a:spcPts val="6553"/>
              </a:lnSpc>
              <a:spcBef>
                <a:spcPct val="0"/>
              </a:spcBef>
            </a:pPr>
            <a:r>
              <a:rPr lang="en-US" sz="5460">
                <a:solidFill>
                  <a:srgbClr val="000000"/>
                </a:solidFill>
                <a:latin typeface="Barlow Condensed Thin Bold"/>
              </a:rPr>
              <a:t>1.HTTPS://WWW.ANALYTICSVIDHYA.COM/BLOG/2018/02/NATURAL-LANGUAGE-PROCESSING-FOR-BEGINNERS-USING-TEXTBLOB/</a:t>
            </a:r>
          </a:p>
          <a:p>
            <a:pPr algn="ctr">
              <a:lnSpc>
                <a:spcPts val="6553"/>
              </a:lnSpc>
              <a:spcBef>
                <a:spcPct val="0"/>
              </a:spcBef>
            </a:pPr>
            <a:endParaRPr lang="en-US" sz="5460">
              <a:solidFill>
                <a:srgbClr val="000000"/>
              </a:solidFill>
              <a:latin typeface="Barlow Condensed Thin Bold"/>
            </a:endParaRPr>
          </a:p>
          <a:p>
            <a:pPr algn="ctr">
              <a:lnSpc>
                <a:spcPts val="6553"/>
              </a:lnSpc>
              <a:spcBef>
                <a:spcPct val="0"/>
              </a:spcBef>
            </a:pPr>
            <a:r>
              <a:rPr lang="en-US" sz="5460">
                <a:solidFill>
                  <a:srgbClr val="000000"/>
                </a:solidFill>
                <a:latin typeface="Barlow Condensed Thin Bold"/>
              </a:rPr>
              <a:t>2.HTTPS://IEEEXPLORE.IEEE.ORG/DOCUMENT/9377201</a:t>
            </a:r>
          </a:p>
          <a:p>
            <a:pPr algn="ctr">
              <a:lnSpc>
                <a:spcPts val="6553"/>
              </a:lnSpc>
              <a:spcBef>
                <a:spcPct val="0"/>
              </a:spcBef>
            </a:pPr>
            <a:endParaRPr lang="en-US" sz="5460">
              <a:solidFill>
                <a:srgbClr val="000000"/>
              </a:solidFill>
              <a:latin typeface="Barlow Condensed Thin Bold"/>
            </a:endParaRPr>
          </a:p>
          <a:p>
            <a:pPr algn="ctr">
              <a:lnSpc>
                <a:spcPts val="6553"/>
              </a:lnSpc>
              <a:spcBef>
                <a:spcPct val="0"/>
              </a:spcBef>
            </a:pPr>
            <a:r>
              <a:rPr lang="en-US" sz="5460">
                <a:solidFill>
                  <a:srgbClr val="000000"/>
                </a:solidFill>
                <a:latin typeface="Barlow Condensed Thin Bold"/>
              </a:rPr>
              <a:t>3.HTTPS://THECLEVERPROGRAMMER.COM/2020/10/01/PREDICT-US-ELECTIONS-WITH-PYTHON/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1701236" cy="1913890"/>
          </a:xfrm>
        </p:grpSpPr>
        <p:sp>
          <p:nvSpPr>
            <p:cNvPr id="3" name="Freeform 3"/>
            <p:cNvSpPr/>
            <p:nvPr/>
          </p:nvSpPr>
          <p:spPr>
            <a:xfrm>
              <a:off x="0" y="0"/>
              <a:ext cx="1701235" cy="1913890"/>
            </a:xfrm>
            <a:custGeom>
              <a:avLst/>
              <a:gdLst/>
              <a:ahLst/>
              <a:cxnLst/>
              <a:rect l="l" t="t" r="r" b="b"/>
              <a:pathLst>
                <a:path w="1701235" h="1913890">
                  <a:moveTo>
                    <a:pt x="0" y="0"/>
                  </a:moveTo>
                  <a:lnTo>
                    <a:pt x="1701235" y="0"/>
                  </a:lnTo>
                  <a:lnTo>
                    <a:pt x="1701235" y="1913890"/>
                  </a:lnTo>
                  <a:lnTo>
                    <a:pt x="0" y="1913890"/>
                  </a:lnTo>
                  <a:close/>
                </a:path>
              </a:pathLst>
            </a:custGeom>
            <a:solidFill>
              <a:srgbClr val="FFF5E1">
                <a:alpha val="17647"/>
              </a:srgbClr>
            </a:solidFill>
          </p:spPr>
        </p:sp>
      </p:grpSp>
      <p:grpSp>
        <p:nvGrpSpPr>
          <p:cNvPr id="4" name="Group 4"/>
          <p:cNvGrpSpPr/>
          <p:nvPr/>
        </p:nvGrpSpPr>
        <p:grpSpPr>
          <a:xfrm>
            <a:off x="9144000" y="0"/>
            <a:ext cx="9144000" cy="10287000"/>
            <a:chOff x="0" y="0"/>
            <a:chExt cx="1701236" cy="1913890"/>
          </a:xfrm>
        </p:grpSpPr>
        <p:sp>
          <p:nvSpPr>
            <p:cNvPr id="5" name="Freeform 5"/>
            <p:cNvSpPr/>
            <p:nvPr/>
          </p:nvSpPr>
          <p:spPr>
            <a:xfrm>
              <a:off x="0" y="0"/>
              <a:ext cx="1701235" cy="1913890"/>
            </a:xfrm>
            <a:custGeom>
              <a:avLst/>
              <a:gdLst/>
              <a:ahLst/>
              <a:cxnLst/>
              <a:rect l="l" t="t" r="r" b="b"/>
              <a:pathLst>
                <a:path w="1701235" h="1913890">
                  <a:moveTo>
                    <a:pt x="0" y="0"/>
                  </a:moveTo>
                  <a:lnTo>
                    <a:pt x="1701235" y="0"/>
                  </a:lnTo>
                  <a:lnTo>
                    <a:pt x="1701235" y="1913890"/>
                  </a:lnTo>
                  <a:lnTo>
                    <a:pt x="0" y="1913890"/>
                  </a:lnTo>
                  <a:close/>
                </a:path>
              </a:pathLst>
            </a:custGeom>
            <a:solidFill>
              <a:srgbClr val="DDDDDD">
                <a:alpha val="17647"/>
              </a:srgbClr>
            </a:solidFill>
          </p:spPr>
        </p:sp>
      </p:grpSp>
      <p:grpSp>
        <p:nvGrpSpPr>
          <p:cNvPr id="6" name="Group 6"/>
          <p:cNvGrpSpPr/>
          <p:nvPr/>
        </p:nvGrpSpPr>
        <p:grpSpPr>
          <a:xfrm>
            <a:off x="1028700" y="1028700"/>
            <a:ext cx="16230600" cy="7599101"/>
            <a:chOff x="0" y="0"/>
            <a:chExt cx="19872376" cy="9304166"/>
          </a:xfrm>
        </p:grpSpPr>
        <p:sp>
          <p:nvSpPr>
            <p:cNvPr id="7" name="Freeform 7"/>
            <p:cNvSpPr/>
            <p:nvPr/>
          </p:nvSpPr>
          <p:spPr>
            <a:xfrm>
              <a:off x="0" y="0"/>
              <a:ext cx="19872376" cy="9304166"/>
            </a:xfrm>
            <a:custGeom>
              <a:avLst/>
              <a:gdLst/>
              <a:ahLst/>
              <a:cxnLst/>
              <a:rect l="l" t="t" r="r" b="b"/>
              <a:pathLst>
                <a:path w="19872376" h="930416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p:spPr>
        </p:sp>
      </p:grpSp>
      <p:sp>
        <p:nvSpPr>
          <p:cNvPr id="8" name="TextBox 8"/>
          <p:cNvSpPr txBox="1"/>
          <p:nvPr/>
        </p:nvSpPr>
        <p:spPr>
          <a:xfrm>
            <a:off x="3340493" y="3414384"/>
            <a:ext cx="11607015" cy="2606754"/>
          </a:xfrm>
          <a:prstGeom prst="rect">
            <a:avLst/>
          </a:prstGeom>
        </p:spPr>
        <p:txBody>
          <a:bodyPr lIns="0" tIns="0" rIns="0" bIns="0" rtlCol="0" anchor="t">
            <a:spAutoFit/>
          </a:bodyPr>
          <a:lstStyle/>
          <a:p>
            <a:pPr algn="ctr">
              <a:lnSpc>
                <a:spcPts val="10162"/>
              </a:lnSpc>
            </a:pPr>
            <a:r>
              <a:rPr lang="en-US" sz="9323">
                <a:solidFill>
                  <a:srgbClr val="494949"/>
                </a:solidFill>
                <a:latin typeface="League Spartan Bold"/>
              </a:rPr>
              <a:t>THANKS</a:t>
            </a:r>
          </a:p>
          <a:p>
            <a:pPr algn="ctr">
              <a:lnSpc>
                <a:spcPts val="10162"/>
              </a:lnSpc>
            </a:pPr>
            <a:r>
              <a:rPr lang="en-US" sz="9323">
                <a:solidFill>
                  <a:srgbClr val="494949"/>
                </a:solidFill>
                <a:latin typeface="League Spartan"/>
              </a:rPr>
              <a:t>YOU</a:t>
            </a: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252471" y="7363459"/>
            <a:ext cx="1783058" cy="295015"/>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252471" y="1971064"/>
            <a:ext cx="1783058" cy="295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2391410" cy="12595168"/>
          </a:xfrm>
        </p:grpSpPr>
        <p:sp>
          <p:nvSpPr>
            <p:cNvPr id="3" name="Freeform 3"/>
            <p:cNvSpPr/>
            <p:nvPr/>
          </p:nvSpPr>
          <p:spPr>
            <a:xfrm>
              <a:off x="0" y="0"/>
              <a:ext cx="22391410" cy="12595168"/>
            </a:xfrm>
            <a:custGeom>
              <a:avLst/>
              <a:gdLst/>
              <a:ahLst/>
              <a:cxnLst/>
              <a:rect l="l" t="t" r="r" b="b"/>
              <a:pathLst>
                <a:path w="22391410" h="12595168">
                  <a:moveTo>
                    <a:pt x="0" y="0"/>
                  </a:moveTo>
                  <a:lnTo>
                    <a:pt x="0" y="12595168"/>
                  </a:lnTo>
                  <a:lnTo>
                    <a:pt x="22391410" y="12595168"/>
                  </a:lnTo>
                  <a:lnTo>
                    <a:pt x="22391410" y="0"/>
                  </a:lnTo>
                  <a:lnTo>
                    <a:pt x="0" y="0"/>
                  </a:lnTo>
                  <a:close/>
                  <a:moveTo>
                    <a:pt x="22330449" y="12534208"/>
                  </a:moveTo>
                  <a:lnTo>
                    <a:pt x="59690" y="12534208"/>
                  </a:lnTo>
                  <a:lnTo>
                    <a:pt x="59690" y="59690"/>
                  </a:lnTo>
                  <a:lnTo>
                    <a:pt x="22330449" y="59690"/>
                  </a:lnTo>
                  <a:lnTo>
                    <a:pt x="22330449" y="12534208"/>
                  </a:lnTo>
                  <a:close/>
                </a:path>
              </a:pathLst>
            </a:custGeom>
            <a:solidFill>
              <a:srgbClr val="F9C041"/>
            </a:solidFill>
          </p:spPr>
        </p:sp>
      </p:grpSp>
      <p:sp>
        <p:nvSpPr>
          <p:cNvPr id="4" name="AutoShape 4"/>
          <p:cNvSpPr/>
          <p:nvPr/>
        </p:nvSpPr>
        <p:spPr>
          <a:xfrm>
            <a:off x="1323474" y="9258300"/>
            <a:ext cx="15935826" cy="0"/>
          </a:xfrm>
          <a:prstGeom prst="line">
            <a:avLst/>
          </a:prstGeom>
          <a:ln w="19050" cap="flat">
            <a:solidFill>
              <a:srgbClr val="F9C041"/>
            </a:solidFill>
            <a:prstDash val="solid"/>
            <a:headEnd type="none" w="sm" len="sm"/>
            <a:tailEnd type="none" w="sm" len="sm"/>
          </a:ln>
        </p:spPr>
      </p:sp>
      <p:sp>
        <p:nvSpPr>
          <p:cNvPr id="5" name="TextBox 5"/>
          <p:cNvSpPr txBox="1"/>
          <p:nvPr/>
        </p:nvSpPr>
        <p:spPr>
          <a:xfrm>
            <a:off x="1192190" y="612035"/>
            <a:ext cx="11142167" cy="1203071"/>
          </a:xfrm>
          <a:prstGeom prst="rect">
            <a:avLst/>
          </a:prstGeom>
        </p:spPr>
        <p:txBody>
          <a:bodyPr lIns="0" tIns="0" rIns="0" bIns="0" rtlCol="0" anchor="t">
            <a:spAutoFit/>
          </a:bodyPr>
          <a:lstStyle/>
          <a:p>
            <a:pPr>
              <a:lnSpc>
                <a:spcPts val="8691"/>
              </a:lnSpc>
            </a:pPr>
            <a:r>
              <a:rPr lang="en-US" sz="8199">
                <a:solidFill>
                  <a:srgbClr val="F9C041"/>
                </a:solidFill>
                <a:latin typeface="Poppins Bold"/>
              </a:rPr>
              <a:t>LIST OF CONTENTS</a:t>
            </a:r>
          </a:p>
        </p:txBody>
      </p:sp>
      <p:sp>
        <p:nvSpPr>
          <p:cNvPr id="6" name="TextBox 6"/>
          <p:cNvSpPr txBox="1"/>
          <p:nvPr/>
        </p:nvSpPr>
        <p:spPr>
          <a:xfrm>
            <a:off x="907142" y="4624981"/>
            <a:ext cx="2943426"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INTRODUCTION</a:t>
            </a:r>
          </a:p>
        </p:txBody>
      </p:sp>
      <p:sp>
        <p:nvSpPr>
          <p:cNvPr id="7" name="TextBox 7"/>
          <p:cNvSpPr txBox="1"/>
          <p:nvPr/>
        </p:nvSpPr>
        <p:spPr>
          <a:xfrm>
            <a:off x="1192190" y="3024781"/>
            <a:ext cx="1671406"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01</a:t>
            </a:r>
          </a:p>
        </p:txBody>
      </p:sp>
      <p:sp>
        <p:nvSpPr>
          <p:cNvPr id="8" name="TextBox 8"/>
          <p:cNvSpPr txBox="1"/>
          <p:nvPr/>
        </p:nvSpPr>
        <p:spPr>
          <a:xfrm>
            <a:off x="1323474" y="7646555"/>
            <a:ext cx="2149392" cy="8286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PROJECT IDEA</a:t>
            </a:r>
          </a:p>
        </p:txBody>
      </p:sp>
      <p:sp>
        <p:nvSpPr>
          <p:cNvPr id="9" name="TextBox 9"/>
          <p:cNvSpPr txBox="1"/>
          <p:nvPr/>
        </p:nvSpPr>
        <p:spPr>
          <a:xfrm>
            <a:off x="1192190" y="6044206"/>
            <a:ext cx="1964818"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02</a:t>
            </a:r>
          </a:p>
        </p:txBody>
      </p:sp>
      <p:sp>
        <p:nvSpPr>
          <p:cNvPr id="10" name="TextBox 10"/>
          <p:cNvSpPr txBox="1"/>
          <p:nvPr/>
        </p:nvSpPr>
        <p:spPr>
          <a:xfrm>
            <a:off x="4505992" y="4624981"/>
            <a:ext cx="3164627"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METHODOLOGY</a:t>
            </a:r>
          </a:p>
        </p:txBody>
      </p:sp>
      <p:sp>
        <p:nvSpPr>
          <p:cNvPr id="11" name="TextBox 11"/>
          <p:cNvSpPr txBox="1"/>
          <p:nvPr/>
        </p:nvSpPr>
        <p:spPr>
          <a:xfrm>
            <a:off x="8326042" y="4463056"/>
            <a:ext cx="1936500"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WHY</a:t>
            </a:r>
          </a:p>
        </p:txBody>
      </p:sp>
      <p:sp>
        <p:nvSpPr>
          <p:cNvPr id="12" name="TextBox 12"/>
          <p:cNvSpPr txBox="1"/>
          <p:nvPr/>
        </p:nvSpPr>
        <p:spPr>
          <a:xfrm>
            <a:off x="5023688" y="3024781"/>
            <a:ext cx="1870869"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03</a:t>
            </a:r>
          </a:p>
        </p:txBody>
      </p:sp>
      <p:sp>
        <p:nvSpPr>
          <p:cNvPr id="13" name="TextBox 13"/>
          <p:cNvSpPr txBox="1"/>
          <p:nvPr/>
        </p:nvSpPr>
        <p:spPr>
          <a:xfrm>
            <a:off x="8188916" y="3024781"/>
            <a:ext cx="1910168"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05</a:t>
            </a:r>
          </a:p>
        </p:txBody>
      </p:sp>
      <p:sp>
        <p:nvSpPr>
          <p:cNvPr id="14" name="TextBox 14"/>
          <p:cNvSpPr txBox="1"/>
          <p:nvPr/>
        </p:nvSpPr>
        <p:spPr>
          <a:xfrm>
            <a:off x="4616592" y="7646555"/>
            <a:ext cx="2521153"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ALGORITHM</a:t>
            </a:r>
          </a:p>
        </p:txBody>
      </p:sp>
      <p:sp>
        <p:nvSpPr>
          <p:cNvPr id="15" name="TextBox 15"/>
          <p:cNvSpPr txBox="1"/>
          <p:nvPr/>
        </p:nvSpPr>
        <p:spPr>
          <a:xfrm>
            <a:off x="8359870" y="7520581"/>
            <a:ext cx="2149392" cy="851708"/>
          </a:xfrm>
          <a:prstGeom prst="rect">
            <a:avLst/>
          </a:prstGeom>
        </p:spPr>
        <p:txBody>
          <a:bodyPr wrap="square" lIns="0" tIns="0" rIns="0" bIns="0" rtlCol="0" anchor="t">
            <a:spAutoFit/>
          </a:bodyPr>
          <a:lstStyle/>
          <a:p>
            <a:pPr>
              <a:lnSpc>
                <a:spcPts val="3359"/>
              </a:lnSpc>
            </a:pPr>
            <a:r>
              <a:rPr lang="en-US" sz="2799" dirty="0">
                <a:solidFill>
                  <a:srgbClr val="F9C041"/>
                </a:solidFill>
                <a:latin typeface="Montserrat Bold"/>
              </a:rPr>
              <a:t>BLOCK DIAGRAM</a:t>
            </a:r>
          </a:p>
        </p:txBody>
      </p:sp>
      <p:sp>
        <p:nvSpPr>
          <p:cNvPr id="16" name="TextBox 16"/>
          <p:cNvSpPr txBox="1"/>
          <p:nvPr/>
        </p:nvSpPr>
        <p:spPr>
          <a:xfrm>
            <a:off x="4904241" y="6025156"/>
            <a:ext cx="1945856"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04</a:t>
            </a:r>
          </a:p>
        </p:txBody>
      </p:sp>
      <p:sp>
        <p:nvSpPr>
          <p:cNvPr id="17" name="TextBox 17"/>
          <p:cNvSpPr txBox="1"/>
          <p:nvPr/>
        </p:nvSpPr>
        <p:spPr>
          <a:xfrm>
            <a:off x="8355047" y="6044206"/>
            <a:ext cx="1907496"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06</a:t>
            </a:r>
          </a:p>
        </p:txBody>
      </p:sp>
      <p:sp>
        <p:nvSpPr>
          <p:cNvPr id="18" name="TextBox 18"/>
          <p:cNvSpPr txBox="1"/>
          <p:nvPr/>
        </p:nvSpPr>
        <p:spPr>
          <a:xfrm>
            <a:off x="11413579" y="3024781"/>
            <a:ext cx="1907496"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07</a:t>
            </a:r>
          </a:p>
        </p:txBody>
      </p:sp>
      <p:sp>
        <p:nvSpPr>
          <p:cNvPr id="19" name="TextBox 19"/>
          <p:cNvSpPr txBox="1"/>
          <p:nvPr/>
        </p:nvSpPr>
        <p:spPr>
          <a:xfrm>
            <a:off x="11437250" y="6044206"/>
            <a:ext cx="1907496"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08</a:t>
            </a:r>
          </a:p>
        </p:txBody>
      </p:sp>
      <p:sp>
        <p:nvSpPr>
          <p:cNvPr id="20" name="TextBox 20"/>
          <p:cNvSpPr txBox="1"/>
          <p:nvPr/>
        </p:nvSpPr>
        <p:spPr>
          <a:xfrm>
            <a:off x="11228932" y="4624981"/>
            <a:ext cx="2473417"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TOOLS</a:t>
            </a:r>
          </a:p>
        </p:txBody>
      </p:sp>
      <p:sp>
        <p:nvSpPr>
          <p:cNvPr id="21" name="TextBox 21"/>
          <p:cNvSpPr txBox="1"/>
          <p:nvPr/>
        </p:nvSpPr>
        <p:spPr>
          <a:xfrm>
            <a:off x="11205119" y="7636585"/>
            <a:ext cx="2942099" cy="415691"/>
          </a:xfrm>
          <a:prstGeom prst="rect">
            <a:avLst/>
          </a:prstGeom>
        </p:spPr>
        <p:txBody>
          <a:bodyPr wrap="square" lIns="0" tIns="0" rIns="0" bIns="0" rtlCol="0" anchor="t">
            <a:spAutoFit/>
          </a:bodyPr>
          <a:lstStyle/>
          <a:p>
            <a:pPr>
              <a:lnSpc>
                <a:spcPts val="3359"/>
              </a:lnSpc>
            </a:pPr>
            <a:r>
              <a:rPr lang="en-US" sz="2799" dirty="0">
                <a:solidFill>
                  <a:srgbClr val="F9C041"/>
                </a:solidFill>
                <a:latin typeface="Montserrat Bold"/>
              </a:rPr>
              <a:t>VISUALIZATION</a:t>
            </a:r>
          </a:p>
        </p:txBody>
      </p:sp>
      <p:sp>
        <p:nvSpPr>
          <p:cNvPr id="22" name="TextBox 22"/>
          <p:cNvSpPr txBox="1"/>
          <p:nvPr/>
        </p:nvSpPr>
        <p:spPr>
          <a:xfrm>
            <a:off x="14472111" y="3024781"/>
            <a:ext cx="1907496"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Bold"/>
              </a:rPr>
              <a:t>09</a:t>
            </a:r>
          </a:p>
        </p:txBody>
      </p:sp>
      <p:sp>
        <p:nvSpPr>
          <p:cNvPr id="23" name="TextBox 23"/>
          <p:cNvSpPr txBox="1"/>
          <p:nvPr/>
        </p:nvSpPr>
        <p:spPr>
          <a:xfrm>
            <a:off x="14567583" y="6025156"/>
            <a:ext cx="1716551" cy="1428750"/>
          </a:xfrm>
          <a:prstGeom prst="rect">
            <a:avLst/>
          </a:prstGeom>
        </p:spPr>
        <p:txBody>
          <a:bodyPr lIns="0" tIns="0" rIns="0" bIns="0" rtlCol="0" anchor="t">
            <a:spAutoFit/>
          </a:bodyPr>
          <a:lstStyle/>
          <a:p>
            <a:pPr>
              <a:lnSpc>
                <a:spcPts val="11397"/>
              </a:lnSpc>
            </a:pPr>
            <a:r>
              <a:rPr lang="en-US" sz="9497">
                <a:solidFill>
                  <a:srgbClr val="F9C041"/>
                </a:solidFill>
                <a:latin typeface="League Spartan"/>
              </a:rPr>
              <a:t>10</a:t>
            </a:r>
          </a:p>
        </p:txBody>
      </p:sp>
      <p:sp>
        <p:nvSpPr>
          <p:cNvPr id="24" name="TextBox 24"/>
          <p:cNvSpPr txBox="1"/>
          <p:nvPr/>
        </p:nvSpPr>
        <p:spPr>
          <a:xfrm>
            <a:off x="14380127" y="4624981"/>
            <a:ext cx="2568889"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CONCLUSION</a:t>
            </a:r>
          </a:p>
        </p:txBody>
      </p:sp>
      <p:sp>
        <p:nvSpPr>
          <p:cNvPr id="25" name="TextBox 25"/>
          <p:cNvSpPr txBox="1"/>
          <p:nvPr/>
        </p:nvSpPr>
        <p:spPr>
          <a:xfrm>
            <a:off x="14472111" y="7625356"/>
            <a:ext cx="2476905" cy="409575"/>
          </a:xfrm>
          <a:prstGeom prst="rect">
            <a:avLst/>
          </a:prstGeom>
        </p:spPr>
        <p:txBody>
          <a:bodyPr lIns="0" tIns="0" rIns="0" bIns="0" rtlCol="0" anchor="t">
            <a:spAutoFit/>
          </a:bodyPr>
          <a:lstStyle/>
          <a:p>
            <a:pPr>
              <a:lnSpc>
                <a:spcPts val="3359"/>
              </a:lnSpc>
            </a:pPr>
            <a:r>
              <a:rPr lang="en-US" sz="2799">
                <a:solidFill>
                  <a:srgbClr val="F9C041"/>
                </a:solidFill>
                <a:latin typeface="Montserrat Bold"/>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9228" y="0"/>
            <a:ext cx="5748772" cy="10287000"/>
            <a:chOff x="0" y="0"/>
            <a:chExt cx="1069556" cy="1913890"/>
          </a:xfrm>
        </p:grpSpPr>
        <p:sp>
          <p:nvSpPr>
            <p:cNvPr id="3" name="Freeform 3"/>
            <p:cNvSpPr/>
            <p:nvPr/>
          </p:nvSpPr>
          <p:spPr>
            <a:xfrm>
              <a:off x="0" y="0"/>
              <a:ext cx="1069556" cy="1913890"/>
            </a:xfrm>
            <a:custGeom>
              <a:avLst/>
              <a:gdLst/>
              <a:ahLst/>
              <a:cxnLst/>
              <a:rect l="l" t="t" r="r" b="b"/>
              <a:pathLst>
                <a:path w="1069556" h="1913890">
                  <a:moveTo>
                    <a:pt x="0" y="0"/>
                  </a:moveTo>
                  <a:lnTo>
                    <a:pt x="1069556" y="0"/>
                  </a:lnTo>
                  <a:lnTo>
                    <a:pt x="1069556" y="1913890"/>
                  </a:lnTo>
                  <a:lnTo>
                    <a:pt x="0" y="1913890"/>
                  </a:lnTo>
                  <a:close/>
                </a:path>
              </a:pathLst>
            </a:custGeom>
            <a:solidFill>
              <a:srgbClr val="FFD372"/>
            </a:solidFill>
          </p:spPr>
        </p:sp>
      </p:grpSp>
      <p:grpSp>
        <p:nvGrpSpPr>
          <p:cNvPr id="4" name="Group 4"/>
          <p:cNvGrpSpPr/>
          <p:nvPr/>
        </p:nvGrpSpPr>
        <p:grpSpPr>
          <a:xfrm>
            <a:off x="538837" y="9258300"/>
            <a:ext cx="1562949" cy="417760"/>
            <a:chOff x="0" y="0"/>
            <a:chExt cx="570168" cy="152400"/>
          </a:xfrm>
        </p:grpSpPr>
        <p:sp>
          <p:nvSpPr>
            <p:cNvPr id="5" name="Freeform 5"/>
            <p:cNvSpPr/>
            <p:nvPr/>
          </p:nvSpPr>
          <p:spPr>
            <a:xfrm>
              <a:off x="0" y="0"/>
              <a:ext cx="570168" cy="152400"/>
            </a:xfrm>
            <a:custGeom>
              <a:avLst/>
              <a:gdLst/>
              <a:ahLst/>
              <a:cxnLst/>
              <a:rect l="l" t="t" r="r" b="b"/>
              <a:pathLst>
                <a:path w="570168" h="152400">
                  <a:moveTo>
                    <a:pt x="0" y="0"/>
                  </a:moveTo>
                  <a:lnTo>
                    <a:pt x="570168" y="0"/>
                  </a:lnTo>
                  <a:lnTo>
                    <a:pt x="570168" y="152400"/>
                  </a:lnTo>
                  <a:lnTo>
                    <a:pt x="0" y="152400"/>
                  </a:lnTo>
                  <a:close/>
                </a:path>
              </a:pathLst>
            </a:custGeom>
            <a:solidFill>
              <a:srgbClr val="F9C041"/>
            </a:solidFill>
          </p:spPr>
        </p:sp>
      </p:grpSp>
      <p:sp>
        <p:nvSpPr>
          <p:cNvPr id="6" name="TextBox 6"/>
          <p:cNvSpPr txBox="1"/>
          <p:nvPr/>
        </p:nvSpPr>
        <p:spPr>
          <a:xfrm>
            <a:off x="12948380" y="1354575"/>
            <a:ext cx="5703935" cy="1223794"/>
          </a:xfrm>
          <a:prstGeom prst="rect">
            <a:avLst/>
          </a:prstGeom>
        </p:spPr>
        <p:txBody>
          <a:bodyPr lIns="0" tIns="0" rIns="0" bIns="0" rtlCol="0" anchor="t">
            <a:spAutoFit/>
          </a:bodyPr>
          <a:lstStyle/>
          <a:p>
            <a:pPr>
              <a:lnSpc>
                <a:spcPts val="9359"/>
              </a:lnSpc>
            </a:pPr>
            <a:r>
              <a:rPr lang="en-US" sz="8829">
                <a:solidFill>
                  <a:srgbClr val="FFFFFF"/>
                </a:solidFill>
                <a:latin typeface="Amsterdam Four Bold"/>
              </a:rPr>
              <a:t>Introduction</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620372" y="4608613"/>
            <a:ext cx="1638928" cy="1069773"/>
          </a:xfrm>
          <a:prstGeom prst="rect">
            <a:avLst/>
          </a:prstGeom>
        </p:spPr>
      </p:pic>
      <p:sp>
        <p:nvSpPr>
          <p:cNvPr id="8" name="TextBox 8"/>
          <p:cNvSpPr txBox="1"/>
          <p:nvPr/>
        </p:nvSpPr>
        <p:spPr>
          <a:xfrm>
            <a:off x="770877" y="312608"/>
            <a:ext cx="11210467" cy="10033737"/>
          </a:xfrm>
          <a:prstGeom prst="rect">
            <a:avLst/>
          </a:prstGeom>
        </p:spPr>
        <p:txBody>
          <a:bodyPr lIns="0" tIns="0" rIns="0" bIns="0" rtlCol="0" anchor="t">
            <a:spAutoFit/>
          </a:bodyPr>
          <a:lstStyle/>
          <a:p>
            <a:pPr algn="ctr">
              <a:lnSpc>
                <a:spcPts val="5332"/>
              </a:lnSpc>
            </a:pPr>
            <a:r>
              <a:rPr lang="en-US" sz="3808" dirty="0">
                <a:solidFill>
                  <a:srgbClr val="000000"/>
                </a:solidFill>
                <a:latin typeface="Barlow Condensed Thin Bold"/>
              </a:rPr>
              <a:t>There are social media platforms like Facebook, Twitter and Google+ to share opinions, reviews and ratings. All major political parties and their members all over the world have their official accounts on Twitter with millions of followers. They consider this platform as a medium to connect with young people who might vote them. With significant rise of US users on Twitter during the pandemic, people have been more vocal to criticize or appreciate a political decision. </a:t>
            </a:r>
          </a:p>
          <a:p>
            <a:pPr algn="ctr">
              <a:lnSpc>
                <a:spcPts val="5332"/>
              </a:lnSpc>
            </a:pPr>
            <a:endParaRPr lang="en-US" sz="3808" dirty="0">
              <a:solidFill>
                <a:srgbClr val="000000"/>
              </a:solidFill>
              <a:latin typeface="Barlow Condensed Thin Bold"/>
            </a:endParaRPr>
          </a:p>
          <a:p>
            <a:pPr algn="ctr">
              <a:lnSpc>
                <a:spcPts val="5332"/>
              </a:lnSpc>
            </a:pPr>
            <a:r>
              <a:rPr lang="en-US" sz="3808" dirty="0">
                <a:solidFill>
                  <a:srgbClr val="000000"/>
                </a:solidFill>
                <a:latin typeface="Barlow Condensed Thin Bold"/>
              </a:rPr>
              <a:t>Twitter Sentiment Analysis of tweets regarding elections can be used by the general public as well as the political parties to understand the positive or negative views of people regarding a particular political party, thus, helping to predict the election results during that period</a:t>
            </a:r>
            <a:r>
              <a:rPr lang="en-US" sz="3808" dirty="0">
                <a:solidFill>
                  <a:srgbClr val="000000"/>
                </a:solidFill>
                <a:latin typeface="Barlow Condensed Thin"/>
              </a:rPr>
              <a:t>.</a:t>
            </a:r>
          </a:p>
          <a:p>
            <a:pPr algn="ctr">
              <a:lnSpc>
                <a:spcPts val="5332"/>
              </a:lnSpc>
              <a:spcBef>
                <a:spcPct val="0"/>
              </a:spcBef>
            </a:pPr>
            <a:endParaRPr lang="en-US" sz="3808" dirty="0">
              <a:solidFill>
                <a:srgbClr val="000000"/>
              </a:solidFill>
              <a:latin typeface="Barlow Condensed Th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967192" y="0"/>
            <a:ext cx="6320808" cy="10287000"/>
            <a:chOff x="0" y="0"/>
            <a:chExt cx="1175982" cy="1913890"/>
          </a:xfrm>
        </p:grpSpPr>
        <p:sp>
          <p:nvSpPr>
            <p:cNvPr id="3" name="Freeform 3"/>
            <p:cNvSpPr/>
            <p:nvPr/>
          </p:nvSpPr>
          <p:spPr>
            <a:xfrm>
              <a:off x="0" y="0"/>
              <a:ext cx="1175982" cy="1913890"/>
            </a:xfrm>
            <a:custGeom>
              <a:avLst/>
              <a:gdLst/>
              <a:ahLst/>
              <a:cxnLst/>
              <a:rect l="l" t="t" r="r" b="b"/>
              <a:pathLst>
                <a:path w="1175982" h="1913890">
                  <a:moveTo>
                    <a:pt x="0" y="0"/>
                  </a:moveTo>
                  <a:lnTo>
                    <a:pt x="1175982" y="0"/>
                  </a:lnTo>
                  <a:lnTo>
                    <a:pt x="1175982" y="1913890"/>
                  </a:lnTo>
                  <a:lnTo>
                    <a:pt x="0" y="1913890"/>
                  </a:lnTo>
                  <a:close/>
                </a:path>
              </a:pathLst>
            </a:custGeom>
            <a:solidFill>
              <a:srgbClr val="DDDDDD">
                <a:alpha val="17647"/>
              </a:srgbClr>
            </a:solidFill>
          </p:spPr>
        </p:sp>
      </p:grpSp>
      <p:grpSp>
        <p:nvGrpSpPr>
          <p:cNvPr id="4" name="Group 4"/>
          <p:cNvGrpSpPr/>
          <p:nvPr/>
        </p:nvGrpSpPr>
        <p:grpSpPr>
          <a:xfrm>
            <a:off x="0" y="0"/>
            <a:ext cx="11967192" cy="10287000"/>
            <a:chOff x="0" y="0"/>
            <a:chExt cx="2226489" cy="1913890"/>
          </a:xfrm>
        </p:grpSpPr>
        <p:sp>
          <p:nvSpPr>
            <p:cNvPr id="5" name="Freeform 5"/>
            <p:cNvSpPr/>
            <p:nvPr/>
          </p:nvSpPr>
          <p:spPr>
            <a:xfrm>
              <a:off x="0" y="0"/>
              <a:ext cx="2226489" cy="1913890"/>
            </a:xfrm>
            <a:custGeom>
              <a:avLst/>
              <a:gdLst/>
              <a:ahLst/>
              <a:cxnLst/>
              <a:rect l="l" t="t" r="r" b="b"/>
              <a:pathLst>
                <a:path w="2226489" h="1913890">
                  <a:moveTo>
                    <a:pt x="0" y="0"/>
                  </a:moveTo>
                  <a:lnTo>
                    <a:pt x="2226489" y="0"/>
                  </a:lnTo>
                  <a:lnTo>
                    <a:pt x="2226489" y="1913890"/>
                  </a:lnTo>
                  <a:lnTo>
                    <a:pt x="0" y="1913890"/>
                  </a:lnTo>
                  <a:close/>
                </a:path>
              </a:pathLst>
            </a:custGeom>
            <a:solidFill>
              <a:srgbClr val="FFD372">
                <a:alpha val="17647"/>
              </a:srgbClr>
            </a:solidFill>
          </p:spPr>
        </p:sp>
      </p:grpSp>
      <p:sp>
        <p:nvSpPr>
          <p:cNvPr id="6" name="AutoShape 6"/>
          <p:cNvSpPr/>
          <p:nvPr/>
        </p:nvSpPr>
        <p:spPr>
          <a:xfrm>
            <a:off x="0" y="1731553"/>
            <a:ext cx="18305150" cy="0"/>
          </a:xfrm>
          <a:prstGeom prst="line">
            <a:avLst/>
          </a:prstGeom>
          <a:ln w="19050" cap="flat">
            <a:solidFill>
              <a:srgbClr val="FFFFFF"/>
            </a:solidFill>
            <a:prstDash val="solid"/>
            <a:headEnd type="none" w="sm" len="sm"/>
            <a:tailEnd type="none" w="sm" len="sm"/>
          </a:ln>
        </p:spPr>
      </p:sp>
      <p:pic>
        <p:nvPicPr>
          <p:cNvPr id="7" name="Picture 7"/>
          <p:cNvPicPr>
            <a:picLocks noChangeAspect="1"/>
          </p:cNvPicPr>
          <p:nvPr/>
        </p:nvPicPr>
        <p:blipFill>
          <a:blip r:embed="rId2"/>
          <a:srcRect l="4166" r="4166" b="19089"/>
          <a:stretch>
            <a:fillRect/>
          </a:stretch>
        </p:blipFill>
        <p:spPr>
          <a:xfrm>
            <a:off x="11967192" y="2693856"/>
            <a:ext cx="6337958" cy="5904953"/>
          </a:xfrm>
          <a:prstGeom prst="rect">
            <a:avLst/>
          </a:prstGeom>
        </p:spPr>
      </p:pic>
      <p:sp>
        <p:nvSpPr>
          <p:cNvPr id="8" name="TextBox 8"/>
          <p:cNvSpPr txBox="1"/>
          <p:nvPr/>
        </p:nvSpPr>
        <p:spPr>
          <a:xfrm>
            <a:off x="1136227" y="434284"/>
            <a:ext cx="5798344" cy="1706389"/>
          </a:xfrm>
          <a:prstGeom prst="rect">
            <a:avLst/>
          </a:prstGeom>
        </p:spPr>
        <p:txBody>
          <a:bodyPr lIns="0" tIns="0" rIns="0" bIns="0" rtlCol="0" anchor="t">
            <a:spAutoFit/>
          </a:bodyPr>
          <a:lstStyle/>
          <a:p>
            <a:pPr algn="ctr">
              <a:lnSpc>
                <a:spcPts val="14097"/>
              </a:lnSpc>
              <a:spcBef>
                <a:spcPct val="0"/>
              </a:spcBef>
            </a:pPr>
            <a:r>
              <a:rPr lang="en-US" sz="10069">
                <a:solidFill>
                  <a:srgbClr val="F9C041"/>
                </a:solidFill>
                <a:latin typeface="Amsterdam Four"/>
              </a:rPr>
              <a:t>Project idea</a:t>
            </a:r>
          </a:p>
        </p:txBody>
      </p:sp>
      <p:sp>
        <p:nvSpPr>
          <p:cNvPr id="9" name="TextBox 9"/>
          <p:cNvSpPr txBox="1"/>
          <p:nvPr/>
        </p:nvSpPr>
        <p:spPr>
          <a:xfrm>
            <a:off x="850814" y="3264985"/>
            <a:ext cx="9633729" cy="6557004"/>
          </a:xfrm>
          <a:prstGeom prst="rect">
            <a:avLst/>
          </a:prstGeom>
        </p:spPr>
        <p:txBody>
          <a:bodyPr lIns="0" tIns="0" rIns="0" bIns="0" rtlCol="0" anchor="t">
            <a:spAutoFit/>
          </a:bodyPr>
          <a:lstStyle/>
          <a:p>
            <a:pPr algn="ctr">
              <a:lnSpc>
                <a:spcPts val="8712"/>
              </a:lnSpc>
            </a:pPr>
            <a:r>
              <a:rPr lang="en-US" sz="6223">
                <a:solidFill>
                  <a:srgbClr val="000000"/>
                </a:solidFill>
                <a:latin typeface="Barlow Condensed Thin Bold"/>
              </a:rPr>
              <a:t>We have design our project in a such a manner that it will predict the result of an election by using the tweets of the citizens.</a:t>
            </a:r>
          </a:p>
          <a:p>
            <a:pPr algn="ctr">
              <a:lnSpc>
                <a:spcPts val="8712"/>
              </a:lnSpc>
              <a:spcBef>
                <a:spcPct val="0"/>
              </a:spcBef>
            </a:pPr>
            <a:r>
              <a:rPr lang="en-US" sz="6223">
                <a:solidFill>
                  <a:srgbClr val="000000"/>
                </a:solidFill>
                <a:latin typeface="Barlow Condensed Thin Bold"/>
              </a:rPr>
              <a:t>It will analyze the sentiment of that Particular Tweet.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9228" y="0"/>
            <a:ext cx="5748772" cy="10287000"/>
            <a:chOff x="0" y="0"/>
            <a:chExt cx="1069556" cy="1913890"/>
          </a:xfrm>
        </p:grpSpPr>
        <p:sp>
          <p:nvSpPr>
            <p:cNvPr id="3" name="Freeform 3"/>
            <p:cNvSpPr/>
            <p:nvPr/>
          </p:nvSpPr>
          <p:spPr>
            <a:xfrm>
              <a:off x="0" y="0"/>
              <a:ext cx="1069556" cy="1913890"/>
            </a:xfrm>
            <a:custGeom>
              <a:avLst/>
              <a:gdLst/>
              <a:ahLst/>
              <a:cxnLst/>
              <a:rect l="l" t="t" r="r" b="b"/>
              <a:pathLst>
                <a:path w="1069556" h="1913890">
                  <a:moveTo>
                    <a:pt x="0" y="0"/>
                  </a:moveTo>
                  <a:lnTo>
                    <a:pt x="1069556" y="0"/>
                  </a:lnTo>
                  <a:lnTo>
                    <a:pt x="1069556" y="1913890"/>
                  </a:lnTo>
                  <a:lnTo>
                    <a:pt x="0" y="1913890"/>
                  </a:lnTo>
                  <a:close/>
                </a:path>
              </a:pathLst>
            </a:custGeom>
            <a:solidFill>
              <a:srgbClr val="FFD372"/>
            </a:solidFill>
          </p:spPr>
        </p:sp>
      </p:grpSp>
      <p:grpSp>
        <p:nvGrpSpPr>
          <p:cNvPr id="4" name="Group 4"/>
          <p:cNvGrpSpPr/>
          <p:nvPr/>
        </p:nvGrpSpPr>
        <p:grpSpPr>
          <a:xfrm>
            <a:off x="534810" y="278134"/>
            <a:ext cx="1562949" cy="417760"/>
            <a:chOff x="0" y="0"/>
            <a:chExt cx="570168" cy="152400"/>
          </a:xfrm>
        </p:grpSpPr>
        <p:sp>
          <p:nvSpPr>
            <p:cNvPr id="5" name="Freeform 5"/>
            <p:cNvSpPr/>
            <p:nvPr/>
          </p:nvSpPr>
          <p:spPr>
            <a:xfrm>
              <a:off x="0" y="0"/>
              <a:ext cx="570168" cy="152400"/>
            </a:xfrm>
            <a:custGeom>
              <a:avLst/>
              <a:gdLst/>
              <a:ahLst/>
              <a:cxnLst/>
              <a:rect l="l" t="t" r="r" b="b"/>
              <a:pathLst>
                <a:path w="570168" h="152400">
                  <a:moveTo>
                    <a:pt x="0" y="0"/>
                  </a:moveTo>
                  <a:lnTo>
                    <a:pt x="570168" y="0"/>
                  </a:lnTo>
                  <a:lnTo>
                    <a:pt x="570168" y="152400"/>
                  </a:lnTo>
                  <a:lnTo>
                    <a:pt x="0" y="152400"/>
                  </a:lnTo>
                  <a:close/>
                </a:path>
              </a:pathLst>
            </a:custGeom>
            <a:solidFill>
              <a:srgbClr val="F9C041"/>
            </a:solidFill>
          </p:spPr>
        </p:sp>
      </p:grpSp>
      <p:grpSp>
        <p:nvGrpSpPr>
          <p:cNvPr id="6" name="Group 6"/>
          <p:cNvGrpSpPr/>
          <p:nvPr/>
        </p:nvGrpSpPr>
        <p:grpSpPr>
          <a:xfrm>
            <a:off x="534810" y="9499552"/>
            <a:ext cx="1832496" cy="453969"/>
            <a:chOff x="0" y="0"/>
            <a:chExt cx="2665778" cy="660400"/>
          </a:xfrm>
        </p:grpSpPr>
        <p:sp>
          <p:nvSpPr>
            <p:cNvPr id="7" name="Freeform 7"/>
            <p:cNvSpPr/>
            <p:nvPr/>
          </p:nvSpPr>
          <p:spPr>
            <a:xfrm>
              <a:off x="0" y="0"/>
              <a:ext cx="2665778" cy="660400"/>
            </a:xfrm>
            <a:custGeom>
              <a:avLst/>
              <a:gdLst/>
              <a:ahLst/>
              <a:cxnLst/>
              <a:rect l="l" t="t" r="r" b="b"/>
              <a:pathLst>
                <a:path w="2665778" h="660400">
                  <a:moveTo>
                    <a:pt x="2541318" y="660400"/>
                  </a:moveTo>
                  <a:lnTo>
                    <a:pt x="124460" y="660400"/>
                  </a:lnTo>
                  <a:cubicBezTo>
                    <a:pt x="55880" y="660400"/>
                    <a:pt x="0" y="604520"/>
                    <a:pt x="0" y="535940"/>
                  </a:cubicBezTo>
                  <a:lnTo>
                    <a:pt x="0" y="124460"/>
                  </a:lnTo>
                  <a:cubicBezTo>
                    <a:pt x="0" y="55880"/>
                    <a:pt x="55880" y="0"/>
                    <a:pt x="124460" y="0"/>
                  </a:cubicBezTo>
                  <a:lnTo>
                    <a:pt x="2541318" y="0"/>
                  </a:lnTo>
                  <a:cubicBezTo>
                    <a:pt x="2609898" y="0"/>
                    <a:pt x="2665778" y="55880"/>
                    <a:pt x="2665778" y="124460"/>
                  </a:cubicBezTo>
                  <a:lnTo>
                    <a:pt x="2665778" y="535940"/>
                  </a:lnTo>
                  <a:cubicBezTo>
                    <a:pt x="2665778" y="604520"/>
                    <a:pt x="2609898" y="660400"/>
                    <a:pt x="2541318" y="660400"/>
                  </a:cubicBezTo>
                  <a:close/>
                </a:path>
              </a:pathLst>
            </a:custGeom>
            <a:solidFill>
              <a:srgbClr val="F9C041"/>
            </a:solidFill>
          </p:spPr>
        </p:sp>
      </p:grpSp>
      <p:pic>
        <p:nvPicPr>
          <p:cNvPr id="8" name="Picture 8"/>
          <p:cNvPicPr>
            <a:picLocks noChangeAspect="1"/>
          </p:cNvPicPr>
          <p:nvPr/>
        </p:nvPicPr>
        <p:blipFill>
          <a:blip r:embed="rId2"/>
          <a:srcRect l="10183" r="10183"/>
          <a:stretch>
            <a:fillRect/>
          </a:stretch>
        </p:blipFill>
        <p:spPr>
          <a:xfrm>
            <a:off x="8355186" y="-864270"/>
            <a:ext cx="15556204" cy="13434172"/>
          </a:xfrm>
          <a:prstGeom prst="rect">
            <a:avLst/>
          </a:prstGeom>
        </p:spPr>
      </p:pic>
      <p:sp>
        <p:nvSpPr>
          <p:cNvPr id="9" name="TextBox 9"/>
          <p:cNvSpPr txBox="1"/>
          <p:nvPr/>
        </p:nvSpPr>
        <p:spPr>
          <a:xfrm>
            <a:off x="706662" y="1211818"/>
            <a:ext cx="10440014" cy="1249758"/>
          </a:xfrm>
          <a:prstGeom prst="rect">
            <a:avLst/>
          </a:prstGeom>
        </p:spPr>
        <p:txBody>
          <a:bodyPr lIns="0" tIns="0" rIns="0" bIns="0" rtlCol="0" anchor="t">
            <a:spAutoFit/>
          </a:bodyPr>
          <a:lstStyle/>
          <a:p>
            <a:pPr>
              <a:lnSpc>
                <a:spcPts val="9453"/>
              </a:lnSpc>
            </a:pPr>
            <a:r>
              <a:rPr lang="en-US" sz="9453">
                <a:solidFill>
                  <a:srgbClr val="F9C041"/>
                </a:solidFill>
                <a:latin typeface="League Spartan Bold"/>
              </a:rPr>
              <a:t>METHODOLOGY</a:t>
            </a:r>
          </a:p>
        </p:txBody>
      </p:sp>
      <p:sp>
        <p:nvSpPr>
          <p:cNvPr id="10" name="TextBox 10"/>
          <p:cNvSpPr txBox="1"/>
          <p:nvPr/>
        </p:nvSpPr>
        <p:spPr>
          <a:xfrm>
            <a:off x="2949164" y="2634032"/>
            <a:ext cx="8955721" cy="6865520"/>
          </a:xfrm>
          <a:prstGeom prst="rect">
            <a:avLst/>
          </a:prstGeom>
        </p:spPr>
        <p:txBody>
          <a:bodyPr lIns="0" tIns="0" rIns="0" bIns="0" rtlCol="0" anchor="t">
            <a:spAutoFit/>
          </a:bodyPr>
          <a:lstStyle/>
          <a:p>
            <a:pPr>
              <a:lnSpc>
                <a:spcPts val="6065"/>
              </a:lnSpc>
            </a:pPr>
            <a:r>
              <a:rPr lang="en-US" sz="3790">
                <a:solidFill>
                  <a:srgbClr val="000000"/>
                </a:solidFill>
                <a:latin typeface="Barlow Condensed Thin"/>
              </a:rPr>
              <a:t> </a:t>
            </a:r>
            <a:r>
              <a:rPr lang="en-US" sz="3790">
                <a:solidFill>
                  <a:srgbClr val="000000"/>
                </a:solidFill>
                <a:latin typeface="Barlow Condensed Thin Bold"/>
              </a:rPr>
              <a:t>1. Importing the Libraries.</a:t>
            </a:r>
          </a:p>
          <a:p>
            <a:pPr>
              <a:lnSpc>
                <a:spcPts val="6065"/>
              </a:lnSpc>
            </a:pPr>
            <a:r>
              <a:rPr lang="en-US" sz="3790">
                <a:solidFill>
                  <a:srgbClr val="000000"/>
                </a:solidFill>
                <a:latin typeface="Barlow Condensed Thin Bold"/>
              </a:rPr>
              <a:t> 2. Loading the Training Dataset.</a:t>
            </a:r>
          </a:p>
          <a:p>
            <a:pPr>
              <a:lnSpc>
                <a:spcPts val="6065"/>
              </a:lnSpc>
            </a:pPr>
            <a:r>
              <a:rPr lang="en-US" sz="3790">
                <a:solidFill>
                  <a:srgbClr val="000000"/>
                </a:solidFill>
                <a:latin typeface="Barlow Condensed Thin Bold"/>
              </a:rPr>
              <a:t> 3. Normalizing the Dataset </a:t>
            </a:r>
          </a:p>
          <a:p>
            <a:pPr>
              <a:lnSpc>
                <a:spcPts val="6065"/>
              </a:lnSpc>
            </a:pPr>
            <a:r>
              <a:rPr lang="en-US" sz="3790">
                <a:solidFill>
                  <a:srgbClr val="000000"/>
                </a:solidFill>
                <a:latin typeface="Barlow Condensed Thin Bold"/>
              </a:rPr>
              <a:t> 4. Reshape the data </a:t>
            </a:r>
          </a:p>
          <a:p>
            <a:pPr>
              <a:lnSpc>
                <a:spcPts val="6065"/>
              </a:lnSpc>
            </a:pPr>
            <a:r>
              <a:rPr lang="en-US" sz="3790">
                <a:solidFill>
                  <a:srgbClr val="000000"/>
                </a:solidFill>
                <a:latin typeface="Barlow Condensed Thin Bold"/>
              </a:rPr>
              <a:t> 5. Building the Model by Importing the Librarie. </a:t>
            </a:r>
          </a:p>
          <a:p>
            <a:pPr>
              <a:lnSpc>
                <a:spcPts val="6065"/>
              </a:lnSpc>
            </a:pPr>
            <a:r>
              <a:rPr lang="en-US" sz="3790">
                <a:solidFill>
                  <a:srgbClr val="000000"/>
                </a:solidFill>
                <a:latin typeface="Barlow Condensed Thin Bold"/>
              </a:rPr>
              <a:t> 7. Extracting the Actual Tweets. </a:t>
            </a:r>
          </a:p>
          <a:p>
            <a:pPr>
              <a:lnSpc>
                <a:spcPts val="6065"/>
              </a:lnSpc>
            </a:pPr>
            <a:r>
              <a:rPr lang="en-US" sz="3790">
                <a:solidFill>
                  <a:srgbClr val="000000"/>
                </a:solidFill>
                <a:latin typeface="Barlow Condensed Thin Bold"/>
              </a:rPr>
              <a:t> 8. Predicting the future Values. </a:t>
            </a:r>
          </a:p>
          <a:p>
            <a:pPr>
              <a:lnSpc>
                <a:spcPts val="6065"/>
              </a:lnSpc>
            </a:pPr>
            <a:r>
              <a:rPr lang="en-US" sz="3790">
                <a:solidFill>
                  <a:srgbClr val="000000"/>
                </a:solidFill>
                <a:latin typeface="Barlow Condensed Thin Bold"/>
              </a:rPr>
              <a:t> 9. Predicted Result</a:t>
            </a:r>
            <a:r>
              <a:rPr lang="en-US" sz="3790">
                <a:solidFill>
                  <a:srgbClr val="000000"/>
                </a:solidFill>
                <a:latin typeface="Barlow Condensed Thin"/>
              </a:rPr>
              <a:t>.</a:t>
            </a:r>
          </a:p>
          <a:p>
            <a:pPr>
              <a:lnSpc>
                <a:spcPts val="6065"/>
              </a:lnSpc>
            </a:pPr>
            <a:endParaRPr lang="en-US" sz="3790">
              <a:solidFill>
                <a:srgbClr val="000000"/>
              </a:solidFill>
              <a:latin typeface="Barlow Condensed Thin"/>
            </a:endParaRPr>
          </a:p>
        </p:txBody>
      </p:sp>
      <p:sp>
        <p:nvSpPr>
          <p:cNvPr id="11" name="AutoShape 11"/>
          <p:cNvSpPr/>
          <p:nvPr/>
        </p:nvSpPr>
        <p:spPr>
          <a:xfrm>
            <a:off x="0" y="1503486"/>
            <a:ext cx="12539228" cy="0"/>
          </a:xfrm>
          <a:prstGeom prst="line">
            <a:avLst/>
          </a:prstGeom>
          <a:ln w="47625" cap="flat">
            <a:solidFill>
              <a:srgbClr val="FFFFFF"/>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2539228" y="0"/>
            <a:ext cx="5748772" cy="10287000"/>
            <a:chOff x="0" y="0"/>
            <a:chExt cx="1069556" cy="1913890"/>
          </a:xfrm>
        </p:grpSpPr>
        <p:sp>
          <p:nvSpPr>
            <p:cNvPr id="3" name="Freeform 3"/>
            <p:cNvSpPr/>
            <p:nvPr/>
          </p:nvSpPr>
          <p:spPr>
            <a:xfrm>
              <a:off x="0" y="0"/>
              <a:ext cx="1069556" cy="1913890"/>
            </a:xfrm>
            <a:custGeom>
              <a:avLst/>
              <a:gdLst/>
              <a:ahLst/>
              <a:cxnLst/>
              <a:rect l="l" t="t" r="r" b="b"/>
              <a:pathLst>
                <a:path w="1069556" h="1913890">
                  <a:moveTo>
                    <a:pt x="0" y="0"/>
                  </a:moveTo>
                  <a:lnTo>
                    <a:pt x="1069556" y="0"/>
                  </a:lnTo>
                  <a:lnTo>
                    <a:pt x="1069556" y="1913890"/>
                  </a:lnTo>
                  <a:lnTo>
                    <a:pt x="0" y="1913890"/>
                  </a:lnTo>
                  <a:close/>
                </a:path>
              </a:pathLst>
            </a:custGeom>
            <a:solidFill>
              <a:srgbClr val="FFD372"/>
            </a:solidFill>
          </p:spPr>
        </p:sp>
      </p:grpSp>
      <p:sp>
        <p:nvSpPr>
          <p:cNvPr id="4" name="TextBox 4"/>
          <p:cNvSpPr txBox="1"/>
          <p:nvPr/>
        </p:nvSpPr>
        <p:spPr>
          <a:xfrm>
            <a:off x="502762" y="1066800"/>
            <a:ext cx="17785238" cy="1788937"/>
          </a:xfrm>
          <a:prstGeom prst="rect">
            <a:avLst/>
          </a:prstGeom>
        </p:spPr>
        <p:txBody>
          <a:bodyPr lIns="0" tIns="0" rIns="0" bIns="0" rtlCol="0" anchor="t">
            <a:spAutoFit/>
          </a:bodyPr>
          <a:lstStyle/>
          <a:p>
            <a:pPr algn="ctr">
              <a:lnSpc>
                <a:spcPts val="7040"/>
              </a:lnSpc>
            </a:pPr>
            <a:r>
              <a:rPr lang="en-US" sz="6230">
                <a:solidFill>
                  <a:srgbClr val="F9C041"/>
                </a:solidFill>
                <a:latin typeface="League Spartan"/>
              </a:rPr>
              <a:t>ALGORITHM : SENTIMENT </a:t>
            </a:r>
            <a:r>
              <a:rPr lang="en-US" sz="6230">
                <a:solidFill>
                  <a:srgbClr val="FFFFFF"/>
                </a:solidFill>
                <a:latin typeface="League Spartan"/>
              </a:rPr>
              <a:t>ANALYSIS</a:t>
            </a:r>
          </a:p>
          <a:p>
            <a:pPr algn="ctr">
              <a:lnSpc>
                <a:spcPts val="7040"/>
              </a:lnSpc>
            </a:pPr>
            <a:endParaRPr lang="en-US" sz="6230">
              <a:solidFill>
                <a:srgbClr val="FFFFFF"/>
              </a:solidFill>
              <a:latin typeface="League Spartan"/>
            </a:endParaRPr>
          </a:p>
        </p:txBody>
      </p:sp>
      <p:sp>
        <p:nvSpPr>
          <p:cNvPr id="5" name="TextBox 5"/>
          <p:cNvSpPr txBox="1"/>
          <p:nvPr/>
        </p:nvSpPr>
        <p:spPr>
          <a:xfrm>
            <a:off x="2925750" y="2369286"/>
            <a:ext cx="13389044" cy="7012511"/>
          </a:xfrm>
          <a:prstGeom prst="rect">
            <a:avLst/>
          </a:prstGeom>
        </p:spPr>
        <p:txBody>
          <a:bodyPr lIns="0" tIns="0" rIns="0" bIns="0" rtlCol="0" anchor="t">
            <a:spAutoFit/>
          </a:bodyPr>
          <a:lstStyle/>
          <a:p>
            <a:pPr algn="ctr">
              <a:lnSpc>
                <a:spcPts val="7947"/>
              </a:lnSpc>
            </a:pPr>
            <a:r>
              <a:rPr lang="en-US" sz="5676">
                <a:solidFill>
                  <a:srgbClr val="000000"/>
                </a:solidFill>
                <a:latin typeface="Barlow Condensed Thin Bold"/>
              </a:rPr>
              <a:t>Sentiment analysis, also referred to as opinion mining, is an approach to natural language processing (NLP) that identifies the emotional tone behind a body of text. This is a popular way for organizations to determine and categorize opinions about a product, service, or idea.</a:t>
            </a:r>
          </a:p>
          <a:p>
            <a:pPr algn="ctr">
              <a:lnSpc>
                <a:spcPts val="7947"/>
              </a:lnSpc>
              <a:spcBef>
                <a:spcPct val="0"/>
              </a:spcBef>
            </a:pPr>
            <a:endParaRPr lang="en-US" sz="5676">
              <a:solidFill>
                <a:srgbClr val="000000"/>
              </a:solidFill>
              <a:latin typeface="Barlow Condensed Thin Bold"/>
            </a:endParaRPr>
          </a:p>
        </p:txBody>
      </p:sp>
      <p:sp>
        <p:nvSpPr>
          <p:cNvPr id="6" name="AutoShape 6"/>
          <p:cNvSpPr/>
          <p:nvPr/>
        </p:nvSpPr>
        <p:spPr>
          <a:xfrm>
            <a:off x="0" y="1448480"/>
            <a:ext cx="12539228" cy="0"/>
          </a:xfrm>
          <a:prstGeom prst="line">
            <a:avLst/>
          </a:prstGeom>
          <a:ln w="47625" cap="flat">
            <a:solidFill>
              <a:srgbClr val="FFFFFF"/>
            </a:solidFill>
            <a:prstDash val="solid"/>
            <a:headEnd type="none" w="sm" len="sm"/>
            <a:tailEnd type="none" w="sm" len="sm"/>
          </a:ln>
        </p:spPr>
      </p:sp>
      <p:grpSp>
        <p:nvGrpSpPr>
          <p:cNvPr id="7" name="Group 7"/>
          <p:cNvGrpSpPr/>
          <p:nvPr/>
        </p:nvGrpSpPr>
        <p:grpSpPr>
          <a:xfrm>
            <a:off x="1028700" y="8981240"/>
            <a:ext cx="2236766" cy="554120"/>
            <a:chOff x="0" y="0"/>
            <a:chExt cx="2665778" cy="660400"/>
          </a:xfrm>
        </p:grpSpPr>
        <p:sp>
          <p:nvSpPr>
            <p:cNvPr id="8" name="Freeform 8"/>
            <p:cNvSpPr/>
            <p:nvPr/>
          </p:nvSpPr>
          <p:spPr>
            <a:xfrm>
              <a:off x="0" y="0"/>
              <a:ext cx="2665778" cy="660400"/>
            </a:xfrm>
            <a:custGeom>
              <a:avLst/>
              <a:gdLst/>
              <a:ahLst/>
              <a:cxnLst/>
              <a:rect l="l" t="t" r="r" b="b"/>
              <a:pathLst>
                <a:path w="2665778" h="660400">
                  <a:moveTo>
                    <a:pt x="2541318" y="660400"/>
                  </a:moveTo>
                  <a:lnTo>
                    <a:pt x="124460" y="660400"/>
                  </a:lnTo>
                  <a:cubicBezTo>
                    <a:pt x="55880" y="660400"/>
                    <a:pt x="0" y="604520"/>
                    <a:pt x="0" y="535940"/>
                  </a:cubicBezTo>
                  <a:lnTo>
                    <a:pt x="0" y="124460"/>
                  </a:lnTo>
                  <a:cubicBezTo>
                    <a:pt x="0" y="55880"/>
                    <a:pt x="55880" y="0"/>
                    <a:pt x="124460" y="0"/>
                  </a:cubicBezTo>
                  <a:lnTo>
                    <a:pt x="2541318" y="0"/>
                  </a:lnTo>
                  <a:cubicBezTo>
                    <a:pt x="2609898" y="0"/>
                    <a:pt x="2665778" y="55880"/>
                    <a:pt x="2665778" y="124460"/>
                  </a:cubicBezTo>
                  <a:lnTo>
                    <a:pt x="2665778" y="535940"/>
                  </a:lnTo>
                  <a:cubicBezTo>
                    <a:pt x="2665778" y="604520"/>
                    <a:pt x="2609898" y="660400"/>
                    <a:pt x="2541318" y="660400"/>
                  </a:cubicBezTo>
                  <a:close/>
                </a:path>
              </a:pathLst>
            </a:custGeom>
            <a:solidFill>
              <a:srgbClr val="F9C041"/>
            </a:solidFill>
          </p:spPr>
        </p:sp>
      </p:grpSp>
      <p:sp>
        <p:nvSpPr>
          <p:cNvPr id="9" name="AutoShape 9"/>
          <p:cNvSpPr/>
          <p:nvPr/>
        </p:nvSpPr>
        <p:spPr>
          <a:xfrm>
            <a:off x="12539228" y="1472293"/>
            <a:ext cx="18288000" cy="0"/>
          </a:xfrm>
          <a:prstGeom prst="line">
            <a:avLst/>
          </a:prstGeom>
          <a:ln w="47625" cap="flat">
            <a:solidFill>
              <a:srgbClr val="F9C041"/>
            </a:solidFill>
            <a:prstDash val="solid"/>
            <a:headEnd type="none" w="sm" len="sm"/>
            <a:tailEnd type="none" w="sm" len="sm"/>
          </a:ln>
        </p:spPr>
      </p:sp>
      <p:sp>
        <p:nvSpPr>
          <p:cNvPr id="10" name="TextBox 10"/>
          <p:cNvSpPr txBox="1"/>
          <p:nvPr/>
        </p:nvSpPr>
        <p:spPr>
          <a:xfrm>
            <a:off x="1265277" y="9106735"/>
            <a:ext cx="1764149" cy="333375"/>
          </a:xfrm>
          <a:prstGeom prst="rect">
            <a:avLst/>
          </a:prstGeom>
        </p:spPr>
        <p:txBody>
          <a:bodyPr lIns="0" tIns="0" rIns="0" bIns="0" rtlCol="0" anchor="t">
            <a:spAutoFit/>
          </a:bodyPr>
          <a:lstStyle/>
          <a:p>
            <a:pPr algn="ctr">
              <a:lnSpc>
                <a:spcPts val="2684"/>
              </a:lnSpc>
              <a:spcBef>
                <a:spcPct val="0"/>
              </a:spcBef>
            </a:pPr>
            <a:r>
              <a:rPr lang="en-US" sz="2236">
                <a:solidFill>
                  <a:srgbClr val="FFFFFF"/>
                </a:solidFill>
                <a:latin typeface="League Spartan Bold"/>
              </a:rPr>
              <a:t>READ MORE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2391410" cy="12595168"/>
          </a:xfrm>
        </p:grpSpPr>
        <p:sp>
          <p:nvSpPr>
            <p:cNvPr id="3" name="Freeform 3"/>
            <p:cNvSpPr/>
            <p:nvPr/>
          </p:nvSpPr>
          <p:spPr>
            <a:xfrm>
              <a:off x="0" y="0"/>
              <a:ext cx="22391410" cy="12595168"/>
            </a:xfrm>
            <a:custGeom>
              <a:avLst/>
              <a:gdLst/>
              <a:ahLst/>
              <a:cxnLst/>
              <a:rect l="l" t="t" r="r" b="b"/>
              <a:pathLst>
                <a:path w="22391410" h="12595168">
                  <a:moveTo>
                    <a:pt x="0" y="0"/>
                  </a:moveTo>
                  <a:lnTo>
                    <a:pt x="0" y="12595168"/>
                  </a:lnTo>
                  <a:lnTo>
                    <a:pt x="22391410" y="12595168"/>
                  </a:lnTo>
                  <a:lnTo>
                    <a:pt x="22391410" y="0"/>
                  </a:lnTo>
                  <a:lnTo>
                    <a:pt x="0" y="0"/>
                  </a:lnTo>
                  <a:close/>
                  <a:moveTo>
                    <a:pt x="22330449" y="12534208"/>
                  </a:moveTo>
                  <a:lnTo>
                    <a:pt x="59690" y="12534208"/>
                  </a:lnTo>
                  <a:lnTo>
                    <a:pt x="59690" y="59690"/>
                  </a:lnTo>
                  <a:lnTo>
                    <a:pt x="22330449" y="59690"/>
                  </a:lnTo>
                  <a:lnTo>
                    <a:pt x="22330449" y="12534208"/>
                  </a:lnTo>
                  <a:close/>
                </a:path>
              </a:pathLst>
            </a:custGeom>
            <a:solidFill>
              <a:srgbClr val="F9C041"/>
            </a:solidFill>
          </p:spPr>
        </p:sp>
      </p:grpSp>
      <p:sp>
        <p:nvSpPr>
          <p:cNvPr id="4" name="TextBox 4"/>
          <p:cNvSpPr txBox="1"/>
          <p:nvPr/>
        </p:nvSpPr>
        <p:spPr>
          <a:xfrm>
            <a:off x="0" y="2951891"/>
            <a:ext cx="18469429" cy="1420144"/>
          </a:xfrm>
          <a:prstGeom prst="rect">
            <a:avLst/>
          </a:prstGeom>
        </p:spPr>
        <p:txBody>
          <a:bodyPr lIns="0" tIns="0" rIns="0" bIns="0" rtlCol="0" anchor="t">
            <a:spAutoFit/>
          </a:bodyPr>
          <a:lstStyle/>
          <a:p>
            <a:pPr algn="ctr">
              <a:lnSpc>
                <a:spcPts val="5564"/>
              </a:lnSpc>
            </a:pPr>
            <a:r>
              <a:rPr lang="en-US" sz="5249" spc="362">
                <a:solidFill>
                  <a:srgbClr val="000000"/>
                </a:solidFill>
                <a:latin typeface="League Spartan Bold"/>
              </a:rPr>
              <a:t>WHY SENTIMENT ANALYSIS IS NECESSARY?</a:t>
            </a:r>
          </a:p>
          <a:p>
            <a:pPr algn="ctr">
              <a:lnSpc>
                <a:spcPts val="5564"/>
              </a:lnSpc>
            </a:pPr>
            <a:endParaRPr lang="en-US" sz="5249" spc="362">
              <a:solidFill>
                <a:srgbClr val="000000"/>
              </a:solidFill>
              <a:latin typeface="League Spartan Bold"/>
            </a:endParaRPr>
          </a:p>
        </p:txBody>
      </p:sp>
      <p:sp>
        <p:nvSpPr>
          <p:cNvPr id="5" name="TextBox 5"/>
          <p:cNvSpPr txBox="1"/>
          <p:nvPr/>
        </p:nvSpPr>
        <p:spPr>
          <a:xfrm>
            <a:off x="3733769" y="1143000"/>
            <a:ext cx="8366133" cy="1223794"/>
          </a:xfrm>
          <a:prstGeom prst="rect">
            <a:avLst/>
          </a:prstGeom>
        </p:spPr>
        <p:txBody>
          <a:bodyPr lIns="0" tIns="0" rIns="0" bIns="0" rtlCol="0" anchor="t">
            <a:spAutoFit/>
          </a:bodyPr>
          <a:lstStyle/>
          <a:p>
            <a:pPr algn="ctr">
              <a:lnSpc>
                <a:spcPts val="9359"/>
              </a:lnSpc>
            </a:pPr>
            <a:r>
              <a:rPr lang="en-US" sz="8829">
                <a:solidFill>
                  <a:srgbClr val="F9C041"/>
                </a:solidFill>
                <a:latin typeface="Amsterdam Four Bold"/>
              </a:rPr>
              <a:t>Why</a:t>
            </a:r>
          </a:p>
        </p:txBody>
      </p:sp>
      <p:sp>
        <p:nvSpPr>
          <p:cNvPr id="6" name="TextBox 6"/>
          <p:cNvSpPr txBox="1"/>
          <p:nvPr/>
        </p:nvSpPr>
        <p:spPr>
          <a:xfrm>
            <a:off x="1701365" y="4288282"/>
            <a:ext cx="15647316" cy="4970018"/>
          </a:xfrm>
          <a:prstGeom prst="rect">
            <a:avLst/>
          </a:prstGeom>
        </p:spPr>
        <p:txBody>
          <a:bodyPr lIns="0" tIns="0" rIns="0" bIns="0" rtlCol="0" anchor="t">
            <a:spAutoFit/>
          </a:bodyPr>
          <a:lstStyle/>
          <a:p>
            <a:pPr algn="ctr">
              <a:lnSpc>
                <a:spcPts val="6559"/>
              </a:lnSpc>
              <a:spcBef>
                <a:spcPct val="0"/>
              </a:spcBef>
            </a:pPr>
            <a:r>
              <a:rPr lang="en-US" sz="5466">
                <a:solidFill>
                  <a:srgbClr val="000000"/>
                </a:solidFill>
                <a:latin typeface="Barlow Condensed Thin Bold"/>
              </a:rPr>
              <a:t>SENTIMENT ANALYSIS (OR OPINION MINING) IS A NATURAL LANGUAGE PROCESSING (NLP) TECHNIQUE USED TO DETERMINE WHETHER DATA IS POSITIVE, NEGATIVE OR NEUTRAL. SENTIMENT ANALYSIS IS OFTEN PERFORMED ON TEXTUAL DATA TO HELP BUSINESSES MONITOR BRAND AND PRODUCT SENTIMENT IN CUSTOMER FEEDBACK, AND UNDERSTAND CUSTOMER NEEDS.</a:t>
            </a:r>
          </a:p>
        </p:txBody>
      </p:sp>
      <p:sp>
        <p:nvSpPr>
          <p:cNvPr id="7" name="AutoShape 7"/>
          <p:cNvSpPr/>
          <p:nvPr/>
        </p:nvSpPr>
        <p:spPr>
          <a:xfrm rot="61208">
            <a:off x="-959" y="1982608"/>
            <a:ext cx="12101820" cy="0"/>
          </a:xfrm>
          <a:prstGeom prst="line">
            <a:avLst/>
          </a:prstGeom>
          <a:ln w="47625" cap="flat">
            <a:solidFill>
              <a:srgbClr val="FFFFFF"/>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86340"/>
            <a:ext cx="2847914" cy="761218"/>
            <a:chOff x="0" y="0"/>
            <a:chExt cx="570168" cy="152400"/>
          </a:xfrm>
        </p:grpSpPr>
        <p:sp>
          <p:nvSpPr>
            <p:cNvPr id="3" name="Freeform 3"/>
            <p:cNvSpPr/>
            <p:nvPr/>
          </p:nvSpPr>
          <p:spPr>
            <a:xfrm>
              <a:off x="0" y="0"/>
              <a:ext cx="570168" cy="152400"/>
            </a:xfrm>
            <a:custGeom>
              <a:avLst/>
              <a:gdLst/>
              <a:ahLst/>
              <a:cxnLst/>
              <a:rect l="l" t="t" r="r" b="b"/>
              <a:pathLst>
                <a:path w="570168" h="152400">
                  <a:moveTo>
                    <a:pt x="0" y="0"/>
                  </a:moveTo>
                  <a:lnTo>
                    <a:pt x="570168" y="0"/>
                  </a:lnTo>
                  <a:lnTo>
                    <a:pt x="570168" y="152400"/>
                  </a:lnTo>
                  <a:lnTo>
                    <a:pt x="0" y="152400"/>
                  </a:lnTo>
                  <a:close/>
                </a:path>
              </a:pathLst>
            </a:custGeom>
            <a:solidFill>
              <a:srgbClr val="F9C041"/>
            </a:solidFill>
          </p:spPr>
        </p:sp>
      </p:grpSp>
      <p:sp>
        <p:nvSpPr>
          <p:cNvPr id="4" name="AutoShape 4"/>
          <p:cNvSpPr/>
          <p:nvPr/>
        </p:nvSpPr>
        <p:spPr>
          <a:xfrm rot="5400000">
            <a:off x="4160252" y="4987164"/>
            <a:ext cx="7935979" cy="0"/>
          </a:xfrm>
          <a:prstGeom prst="line">
            <a:avLst/>
          </a:prstGeom>
          <a:ln w="19050" cap="flat">
            <a:solidFill>
              <a:srgbClr val="F9C041"/>
            </a:solidFill>
            <a:prstDash val="solid"/>
            <a:headEnd type="none" w="sm" len="sm"/>
            <a:tailEnd type="none" w="sm" len="sm"/>
          </a:ln>
        </p:spPr>
      </p:sp>
      <p:grpSp>
        <p:nvGrpSpPr>
          <p:cNvPr id="5" name="Group 5"/>
          <p:cNvGrpSpPr/>
          <p:nvPr/>
        </p:nvGrpSpPr>
        <p:grpSpPr>
          <a:xfrm>
            <a:off x="0" y="1597989"/>
            <a:ext cx="2847914" cy="761218"/>
            <a:chOff x="0" y="0"/>
            <a:chExt cx="570168" cy="152400"/>
          </a:xfrm>
        </p:grpSpPr>
        <p:sp>
          <p:nvSpPr>
            <p:cNvPr id="6" name="Freeform 6"/>
            <p:cNvSpPr/>
            <p:nvPr/>
          </p:nvSpPr>
          <p:spPr>
            <a:xfrm>
              <a:off x="0" y="0"/>
              <a:ext cx="570168" cy="152400"/>
            </a:xfrm>
            <a:custGeom>
              <a:avLst/>
              <a:gdLst/>
              <a:ahLst/>
              <a:cxnLst/>
              <a:rect l="l" t="t" r="r" b="b"/>
              <a:pathLst>
                <a:path w="570168" h="152400">
                  <a:moveTo>
                    <a:pt x="0" y="0"/>
                  </a:moveTo>
                  <a:lnTo>
                    <a:pt x="570168" y="0"/>
                  </a:lnTo>
                  <a:lnTo>
                    <a:pt x="570168" y="152400"/>
                  </a:lnTo>
                  <a:lnTo>
                    <a:pt x="0" y="152400"/>
                  </a:lnTo>
                  <a:close/>
                </a:path>
              </a:pathLst>
            </a:custGeom>
            <a:solidFill>
              <a:srgbClr val="F9C041"/>
            </a:solidFill>
          </p:spPr>
        </p:sp>
      </p:grpSp>
      <p:pic>
        <p:nvPicPr>
          <p:cNvPr id="7" name="Picture 7"/>
          <p:cNvPicPr>
            <a:picLocks noChangeAspect="1"/>
          </p:cNvPicPr>
          <p:nvPr/>
        </p:nvPicPr>
        <p:blipFill>
          <a:blip r:embed="rId2"/>
          <a:srcRect t="3408" b="3408"/>
          <a:stretch>
            <a:fillRect/>
          </a:stretch>
        </p:blipFill>
        <p:spPr>
          <a:xfrm>
            <a:off x="8557547" y="1207555"/>
            <a:ext cx="9121534" cy="7757124"/>
          </a:xfrm>
          <a:prstGeom prst="rect">
            <a:avLst/>
          </a:prstGeom>
        </p:spPr>
      </p:pic>
      <p:sp>
        <p:nvSpPr>
          <p:cNvPr id="8" name="TextBox 8"/>
          <p:cNvSpPr txBox="1"/>
          <p:nvPr/>
        </p:nvSpPr>
        <p:spPr>
          <a:xfrm>
            <a:off x="152400" y="3644192"/>
            <a:ext cx="8271115" cy="1125308"/>
          </a:xfrm>
          <a:prstGeom prst="rect">
            <a:avLst/>
          </a:prstGeom>
        </p:spPr>
        <p:txBody>
          <a:bodyPr wrap="square" lIns="0" tIns="0" rIns="0" bIns="0" rtlCol="0" anchor="t">
            <a:spAutoFit/>
          </a:bodyPr>
          <a:lstStyle/>
          <a:p>
            <a:pPr>
              <a:lnSpc>
                <a:spcPts val="9321"/>
              </a:lnSpc>
            </a:pPr>
            <a:r>
              <a:rPr lang="en-US" sz="6000" spc="377" dirty="0">
                <a:solidFill>
                  <a:srgbClr val="F9C041"/>
                </a:solidFill>
                <a:latin typeface="League Spartan"/>
              </a:rPr>
              <a:t>BLOCK DIAGRAM</a:t>
            </a:r>
          </a:p>
        </p:txBody>
      </p:sp>
      <p:sp>
        <p:nvSpPr>
          <p:cNvPr id="9" name="AutoShape 9"/>
          <p:cNvSpPr/>
          <p:nvPr/>
        </p:nvSpPr>
        <p:spPr>
          <a:xfrm>
            <a:off x="152400" y="4152900"/>
            <a:ext cx="8118716" cy="0"/>
          </a:xfrm>
          <a:prstGeom prst="line">
            <a:avLst/>
          </a:prstGeom>
          <a:ln w="47625" cap="flat">
            <a:solidFill>
              <a:srgbClr val="FFFFFF"/>
            </a:solidFill>
            <a:prstDash val="solid"/>
            <a:headEnd type="none" w="sm" len="sm"/>
            <a:tailEnd type="none" w="sm" len="sm"/>
          </a:ln>
        </p:spPr>
      </p:sp>
      <p:pic>
        <p:nvPicPr>
          <p:cNvPr id="10" name="Picture 10"/>
          <p:cNvPicPr>
            <a:picLocks noChangeAspect="1"/>
          </p:cNvPicPr>
          <p:nvPr/>
        </p:nvPicPr>
        <p:blipFill>
          <a:blip r:embed="rId3"/>
          <a:srcRect l="1735" r="22322"/>
          <a:stretch>
            <a:fillRect/>
          </a:stretch>
        </p:blipFill>
        <p:spPr>
          <a:xfrm>
            <a:off x="0" y="4684416"/>
            <a:ext cx="7091220" cy="56025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9228" y="0"/>
            <a:ext cx="5748772" cy="10287000"/>
            <a:chOff x="0" y="0"/>
            <a:chExt cx="1069556" cy="1913890"/>
          </a:xfrm>
        </p:grpSpPr>
        <p:sp>
          <p:nvSpPr>
            <p:cNvPr id="3" name="Freeform 3"/>
            <p:cNvSpPr/>
            <p:nvPr/>
          </p:nvSpPr>
          <p:spPr>
            <a:xfrm>
              <a:off x="0" y="0"/>
              <a:ext cx="1069556" cy="1913890"/>
            </a:xfrm>
            <a:custGeom>
              <a:avLst/>
              <a:gdLst/>
              <a:ahLst/>
              <a:cxnLst/>
              <a:rect l="l" t="t" r="r" b="b"/>
              <a:pathLst>
                <a:path w="1069556" h="1913890">
                  <a:moveTo>
                    <a:pt x="0" y="0"/>
                  </a:moveTo>
                  <a:lnTo>
                    <a:pt x="1069556" y="0"/>
                  </a:lnTo>
                  <a:lnTo>
                    <a:pt x="1069556" y="1913890"/>
                  </a:lnTo>
                  <a:lnTo>
                    <a:pt x="0" y="1913890"/>
                  </a:lnTo>
                  <a:close/>
                </a:path>
              </a:pathLst>
            </a:custGeom>
            <a:solidFill>
              <a:srgbClr val="FFD372"/>
            </a:solidFill>
          </p:spPr>
        </p:sp>
      </p:grpSp>
      <p:sp>
        <p:nvSpPr>
          <p:cNvPr id="4" name="TextBox 4"/>
          <p:cNvSpPr txBox="1"/>
          <p:nvPr/>
        </p:nvSpPr>
        <p:spPr>
          <a:xfrm>
            <a:off x="0" y="2667000"/>
            <a:ext cx="18288000" cy="7620000"/>
          </a:xfrm>
          <a:prstGeom prst="rect">
            <a:avLst/>
          </a:prstGeom>
        </p:spPr>
        <p:txBody>
          <a:bodyPr lIns="0" tIns="0" rIns="0" bIns="0" rtlCol="0" anchor="t">
            <a:spAutoFit/>
          </a:bodyPr>
          <a:lstStyle/>
          <a:p>
            <a:pPr algn="ctr">
              <a:lnSpc>
                <a:spcPts val="3775"/>
              </a:lnSpc>
            </a:pPr>
            <a:r>
              <a:rPr lang="en-US" sz="3146">
                <a:solidFill>
                  <a:srgbClr val="000000"/>
                </a:solidFill>
                <a:ea typeface="Barlow Condensed Thin Bold"/>
              </a:rPr>
              <a:t>➤ Tweepy — a type of RESTful API specifically for Twitter</a:t>
            </a:r>
          </a:p>
          <a:p>
            <a:pPr algn="ctr">
              <a:lnSpc>
                <a:spcPts val="3775"/>
              </a:lnSpc>
            </a:pPr>
            <a:endParaRPr lang="en-US" sz="3146">
              <a:solidFill>
                <a:srgbClr val="000000"/>
              </a:solidFill>
              <a:ea typeface="Barlow Condensed Thin Bold"/>
            </a:endParaRPr>
          </a:p>
          <a:p>
            <a:pPr algn="ctr">
              <a:lnSpc>
                <a:spcPts val="3775"/>
              </a:lnSpc>
            </a:pPr>
            <a:r>
              <a:rPr lang="en-US" sz="3146">
                <a:solidFill>
                  <a:srgbClr val="000000"/>
                </a:solidFill>
                <a:ea typeface="Barlow Condensed Thin Bold"/>
              </a:rPr>
              <a:t>➤ </a:t>
            </a:r>
            <a:r>
              <a:rPr lang="en-US" sz="3146">
                <a:solidFill>
                  <a:srgbClr val="000000"/>
                </a:solidFill>
                <a:latin typeface="Barlow Condensed Thin Bold"/>
              </a:rPr>
              <a:t>Textblob — processed textual data library tool (already trained on numerous textual data.)</a:t>
            </a:r>
          </a:p>
          <a:p>
            <a:pPr algn="ctr">
              <a:lnSpc>
                <a:spcPts val="3775"/>
              </a:lnSpc>
            </a:pPr>
            <a:endParaRPr lang="en-US" sz="3146">
              <a:solidFill>
                <a:srgbClr val="000000"/>
              </a:solidFill>
              <a:latin typeface="Barlow Condensed Thin Bold"/>
            </a:endParaRPr>
          </a:p>
          <a:p>
            <a:pPr algn="ctr">
              <a:lnSpc>
                <a:spcPts val="3775"/>
              </a:lnSpc>
            </a:pPr>
            <a:r>
              <a:rPr lang="en-US" sz="3146">
                <a:solidFill>
                  <a:srgbClr val="000000"/>
                </a:solidFill>
                <a:latin typeface="Barlow Condensed Thin Bold"/>
              </a:rPr>
              <a:t>          ➤ Pandas — data manipulation and analysis library</a:t>
            </a:r>
          </a:p>
          <a:p>
            <a:pPr algn="ctr">
              <a:lnSpc>
                <a:spcPts val="3775"/>
              </a:lnSpc>
            </a:pPr>
            <a:endParaRPr lang="en-US" sz="3146">
              <a:solidFill>
                <a:srgbClr val="000000"/>
              </a:solidFill>
              <a:latin typeface="Barlow Condensed Thin Bold"/>
            </a:endParaRPr>
          </a:p>
          <a:p>
            <a:pPr algn="ctr">
              <a:lnSpc>
                <a:spcPts val="3775"/>
              </a:lnSpc>
            </a:pPr>
            <a:r>
              <a:rPr lang="en-US" sz="3146">
                <a:solidFill>
                  <a:srgbClr val="000000"/>
                </a:solidFill>
                <a:ea typeface="Barlow Condensed Thin Bold"/>
              </a:rPr>
              <a:t>➤ </a:t>
            </a:r>
            <a:r>
              <a:rPr lang="en-US" sz="3146">
                <a:solidFill>
                  <a:srgbClr val="000000"/>
                </a:solidFill>
                <a:latin typeface="Barlow Condensed Thin Bold"/>
              </a:rPr>
              <a:t>NumPy — scientific computing library</a:t>
            </a:r>
          </a:p>
          <a:p>
            <a:pPr algn="ctr">
              <a:lnSpc>
                <a:spcPts val="3775"/>
              </a:lnSpc>
            </a:pPr>
            <a:endParaRPr lang="en-US" sz="3146">
              <a:solidFill>
                <a:srgbClr val="000000"/>
              </a:solidFill>
              <a:latin typeface="Barlow Condensed Thin Bold"/>
            </a:endParaRPr>
          </a:p>
          <a:p>
            <a:pPr algn="ctr">
              <a:lnSpc>
                <a:spcPts val="3775"/>
              </a:lnSpc>
            </a:pPr>
            <a:r>
              <a:rPr lang="en-US" sz="3146">
                <a:solidFill>
                  <a:srgbClr val="000000"/>
                </a:solidFill>
                <a:ea typeface="Barlow Condensed Thin Bold"/>
              </a:rPr>
              <a:t>➤ </a:t>
            </a:r>
            <a:r>
              <a:rPr lang="en-US" sz="3146">
                <a:solidFill>
                  <a:srgbClr val="000000"/>
                </a:solidFill>
                <a:latin typeface="Barlow Condensed Thin Bold"/>
              </a:rPr>
              <a:t>Matplotlib — plotting library</a:t>
            </a:r>
          </a:p>
          <a:p>
            <a:pPr algn="ctr">
              <a:lnSpc>
                <a:spcPts val="3775"/>
              </a:lnSpc>
            </a:pPr>
            <a:endParaRPr lang="en-US" sz="3146">
              <a:solidFill>
                <a:srgbClr val="000000"/>
              </a:solidFill>
              <a:latin typeface="Barlow Condensed Thin Bold"/>
            </a:endParaRPr>
          </a:p>
          <a:p>
            <a:pPr algn="ctr">
              <a:lnSpc>
                <a:spcPts val="3775"/>
              </a:lnSpc>
            </a:pPr>
            <a:r>
              <a:rPr lang="en-US" sz="3146">
                <a:solidFill>
                  <a:srgbClr val="000000"/>
                </a:solidFill>
                <a:ea typeface="Barlow Condensed Thin Bold"/>
              </a:rPr>
              <a:t>➤ </a:t>
            </a:r>
            <a:r>
              <a:rPr lang="en-US" sz="3146">
                <a:solidFill>
                  <a:srgbClr val="000000"/>
                </a:solidFill>
                <a:latin typeface="Barlow Condensed Thin Bold"/>
              </a:rPr>
              <a:t>Plotly — plotting library</a:t>
            </a:r>
          </a:p>
          <a:p>
            <a:pPr algn="ctr">
              <a:lnSpc>
                <a:spcPts val="3775"/>
              </a:lnSpc>
            </a:pPr>
            <a:endParaRPr lang="en-US" sz="3146">
              <a:solidFill>
                <a:srgbClr val="000000"/>
              </a:solidFill>
              <a:latin typeface="Barlow Condensed Thin Bold"/>
            </a:endParaRPr>
          </a:p>
          <a:p>
            <a:pPr algn="ctr">
              <a:lnSpc>
                <a:spcPts val="3775"/>
              </a:lnSpc>
            </a:pPr>
            <a:r>
              <a:rPr lang="en-US" sz="3146">
                <a:solidFill>
                  <a:srgbClr val="000000"/>
                </a:solidFill>
                <a:ea typeface="Barlow Condensed Thin Bold"/>
              </a:rPr>
              <a:t>➤ </a:t>
            </a:r>
            <a:r>
              <a:rPr lang="en-US" sz="3146">
                <a:solidFill>
                  <a:srgbClr val="000000"/>
                </a:solidFill>
                <a:latin typeface="Barlow Condensed Thin Bold"/>
              </a:rPr>
              <a:t>Seaborn — Data visualization library based on Matplotlib</a:t>
            </a:r>
          </a:p>
          <a:p>
            <a:pPr algn="ctr">
              <a:lnSpc>
                <a:spcPts val="3775"/>
              </a:lnSpc>
            </a:pPr>
            <a:endParaRPr lang="en-US" sz="3146">
              <a:solidFill>
                <a:srgbClr val="000000"/>
              </a:solidFill>
              <a:latin typeface="Barlow Condensed Thin Bold"/>
            </a:endParaRPr>
          </a:p>
          <a:p>
            <a:pPr algn="ctr">
              <a:lnSpc>
                <a:spcPts val="3775"/>
              </a:lnSpc>
            </a:pPr>
            <a:r>
              <a:rPr lang="en-US" sz="3146">
                <a:solidFill>
                  <a:srgbClr val="000000"/>
                </a:solidFill>
                <a:ea typeface="Barlow Condensed Thin Bold"/>
              </a:rPr>
              <a:t>➤ </a:t>
            </a:r>
            <a:r>
              <a:rPr lang="en-US" sz="3146">
                <a:solidFill>
                  <a:srgbClr val="000000"/>
                </a:solidFill>
                <a:latin typeface="Barlow Condensed Thin Bold"/>
              </a:rPr>
              <a:t>Wordcloud — library for a visual representation of textual data</a:t>
            </a:r>
          </a:p>
          <a:p>
            <a:pPr algn="ctr">
              <a:lnSpc>
                <a:spcPts val="3775"/>
              </a:lnSpc>
              <a:spcBef>
                <a:spcPct val="0"/>
              </a:spcBef>
            </a:pPr>
            <a:endParaRPr lang="en-US" sz="3146">
              <a:solidFill>
                <a:srgbClr val="000000"/>
              </a:solidFill>
              <a:latin typeface="Barlow Condensed Thin Bold"/>
            </a:endParaRPr>
          </a:p>
        </p:txBody>
      </p:sp>
      <p:sp>
        <p:nvSpPr>
          <p:cNvPr id="5" name="TextBox 5"/>
          <p:cNvSpPr txBox="1"/>
          <p:nvPr/>
        </p:nvSpPr>
        <p:spPr>
          <a:xfrm>
            <a:off x="7489416" y="473953"/>
            <a:ext cx="2851967" cy="1223794"/>
          </a:xfrm>
          <a:prstGeom prst="rect">
            <a:avLst/>
          </a:prstGeom>
        </p:spPr>
        <p:txBody>
          <a:bodyPr lIns="0" tIns="0" rIns="0" bIns="0" rtlCol="0" anchor="t">
            <a:spAutoFit/>
          </a:bodyPr>
          <a:lstStyle/>
          <a:p>
            <a:pPr>
              <a:lnSpc>
                <a:spcPts val="9359"/>
              </a:lnSpc>
            </a:pPr>
            <a:r>
              <a:rPr lang="en-US" sz="8829">
                <a:solidFill>
                  <a:srgbClr val="F9C041"/>
                </a:solidFill>
                <a:latin typeface="Amsterdam Four"/>
              </a:rPr>
              <a:t>Tools</a:t>
            </a:r>
          </a:p>
        </p:txBody>
      </p:sp>
      <p:sp>
        <p:nvSpPr>
          <p:cNvPr id="6" name="AutoShape 6"/>
          <p:cNvSpPr/>
          <p:nvPr/>
        </p:nvSpPr>
        <p:spPr>
          <a:xfrm>
            <a:off x="0" y="1368770"/>
            <a:ext cx="18288000" cy="0"/>
          </a:xfrm>
          <a:prstGeom prst="line">
            <a:avLst/>
          </a:prstGeom>
          <a:ln w="28575" cap="flat">
            <a:solidFill>
              <a:srgbClr val="FFFFFF"/>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600</Words>
  <Application>Microsoft Office PowerPoint</Application>
  <PresentationFormat>Custom</PresentationFormat>
  <Paragraphs>80</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Montserrat Bold</vt:lpstr>
      <vt:lpstr>March Bold</vt:lpstr>
      <vt:lpstr>Amsterdam Four</vt:lpstr>
      <vt:lpstr>Aileron Regular Bold</vt:lpstr>
      <vt:lpstr>Amsterdam Four Bold</vt:lpstr>
      <vt:lpstr>Aileron Regular</vt:lpstr>
      <vt:lpstr>League Spartan</vt:lpstr>
      <vt:lpstr>League Spartan Bold</vt:lpstr>
      <vt:lpstr>Barlow Condensed Thin Bold</vt:lpstr>
      <vt:lpstr>Poppins Bold</vt:lpstr>
      <vt:lpstr>Barlow Condensed Thin</vt:lpstr>
      <vt:lpstr>Calibri</vt:lpstr>
      <vt:lpstr>Arial</vt:lpstr>
      <vt:lpstr>Tropikal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&amp; White Minimal Creative Portfolio Presentation</dc:title>
  <dc:creator>rutuja ohal</dc:creator>
  <cp:lastModifiedBy>rutuja ohal</cp:lastModifiedBy>
  <cp:revision>2</cp:revision>
  <dcterms:created xsi:type="dcterms:W3CDTF">2006-08-16T00:00:00Z</dcterms:created>
  <dcterms:modified xsi:type="dcterms:W3CDTF">2022-11-28T15:26:01Z</dcterms:modified>
  <dc:identifier>DAFRGh0M8yc</dc:identifier>
</cp:coreProperties>
</file>