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68" r:id="rId4"/>
    <p:sldId id="267" r:id="rId5"/>
    <p:sldId id="258" r:id="rId6"/>
    <p:sldId id="259" r:id="rId7"/>
    <p:sldId id="260" r:id="rId8"/>
    <p:sldId id="261" r:id="rId9"/>
    <p:sldId id="262" r:id="rId10"/>
    <p:sldId id="263" r:id="rId11"/>
    <p:sldId id="264" r:id="rId12"/>
    <p:sldId id="269" r:id="rId13"/>
    <p:sldId id="278" r:id="rId14"/>
    <p:sldId id="277" r:id="rId15"/>
    <p:sldId id="279" r:id="rId16"/>
    <p:sldId id="270" r:id="rId17"/>
    <p:sldId id="274" r:id="rId18"/>
    <p:sldId id="275" r:id="rId19"/>
    <p:sldId id="271" r:id="rId20"/>
    <p:sldId id="265" r:id="rId21"/>
    <p:sldId id="266" r:id="rId22"/>
  </p:sldIdLst>
  <p:sldSz cx="9144000" cy="5143500" type="screen16x9"/>
  <p:notesSz cx="6858000" cy="9144000"/>
  <p:embeddedFontLs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800" y="-2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2df259e8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e2df259e8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2df259e84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2df259e8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e2df259e8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e2df259e8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e2df259e8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e2df259e8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e2df259e8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e2df259e8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e2df259e8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e2df259e8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e2df259e8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e2df259e8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2df259e8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e2df259e8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e2df259e8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e2df259e8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e2df259e84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2df259e8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342987130_Difficulties_of_Traffic_Sign_Recognitio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github.com/alen-smajic/Towards-Explainable-AI-System-for-Traffic-Sign-Recognition-and-Deployment-in-a-Simulated-Environment" TargetMode="External"/><Relationship Id="rId5" Type="http://schemas.openxmlformats.org/officeDocument/2006/relationships/hyperlink" Target="https://www.analyticsvidhya.com/blog/2021/12/traffic-signs-recognition-using-cnn-and-keras-in-python/" TargetMode="External"/><Relationship Id="rId4" Type="http://schemas.openxmlformats.org/officeDocument/2006/relationships/hyperlink" Target="https://www.tesla.com/ownersmanual/modely/en_eu/GUID-A701F7DC-875C-4491-BC84-605A77EA152C.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SzPts val="990"/>
              <a:buNone/>
            </a:pPr>
            <a:r>
              <a:rPr lang="en-GB" sz="3820"/>
              <a:t>TRAFFIC SIGN BOARDS RECOGNITION</a:t>
            </a:r>
            <a:endParaRPr sz="3820"/>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58"/>
              <a:buNone/>
            </a:pPr>
            <a:r>
              <a:rPr lang="en-GB" sz="980"/>
              <a:t>Rutu M Belki (1CD21CS128)</a:t>
            </a:r>
            <a:endParaRPr sz="980"/>
          </a:p>
          <a:p>
            <a:pPr marL="0" lvl="0" indent="0" algn="l" rtl="0">
              <a:lnSpc>
                <a:spcPct val="90000"/>
              </a:lnSpc>
              <a:spcBef>
                <a:spcPts val="0"/>
              </a:spcBef>
              <a:spcAft>
                <a:spcPts val="0"/>
              </a:spcAft>
              <a:buSzPts val="358"/>
              <a:buNone/>
            </a:pPr>
            <a:r>
              <a:rPr lang="en-GB" sz="980"/>
              <a:t>Shania Britney Hoskins (1CD21CS143)</a:t>
            </a:r>
            <a:endParaRPr sz="980"/>
          </a:p>
          <a:p>
            <a:pPr marL="0" lvl="0" indent="0" algn="l" rtl="0">
              <a:lnSpc>
                <a:spcPct val="90000"/>
              </a:lnSpc>
              <a:spcBef>
                <a:spcPts val="0"/>
              </a:spcBef>
              <a:spcAft>
                <a:spcPts val="0"/>
              </a:spcAft>
              <a:buSzPts val="358"/>
              <a:buNone/>
            </a:pPr>
            <a:r>
              <a:rPr lang="en-GB" sz="980"/>
              <a:t>Sneha Hedgapure (1CD21CS152)</a:t>
            </a:r>
            <a:endParaRPr sz="980"/>
          </a:p>
          <a:p>
            <a:pPr marL="0" lvl="0" indent="0" algn="l" rtl="0">
              <a:lnSpc>
                <a:spcPct val="90000"/>
              </a:lnSpc>
              <a:spcBef>
                <a:spcPts val="0"/>
              </a:spcBef>
              <a:spcAft>
                <a:spcPts val="0"/>
              </a:spcAft>
              <a:buSzPts val="358"/>
              <a:buNone/>
            </a:pPr>
            <a:r>
              <a:rPr lang="en-GB" sz="980"/>
              <a:t>Sinchana Jain (1CD21CS150)</a:t>
            </a:r>
            <a:endParaRPr sz="98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820" b="1">
                <a:latin typeface="Times New Roman"/>
                <a:ea typeface="Times New Roman"/>
                <a:cs typeface="Times New Roman"/>
                <a:sym typeface="Times New Roman"/>
              </a:rPr>
              <a:t>System Architecture</a:t>
            </a:r>
            <a:endParaRPr sz="2820" b="1">
              <a:latin typeface="Times New Roman"/>
              <a:ea typeface="Times New Roman"/>
              <a:cs typeface="Times New Roman"/>
              <a:sym typeface="Times New Roman"/>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457200" lvl="0" indent="-336429" algn="just" rtl="0">
              <a:lnSpc>
                <a:spcPct val="150000"/>
              </a:lnSpc>
              <a:spcBef>
                <a:spcPts val="95"/>
              </a:spcBef>
              <a:spcAft>
                <a:spcPts val="0"/>
              </a:spcAft>
              <a:buSzPct val="100000"/>
              <a:buFont typeface="Times New Roman"/>
              <a:buChar char="●"/>
            </a:pPr>
            <a:r>
              <a:rPr lang="en-GB" sz="6792" dirty="0">
                <a:latin typeface="Times New Roman"/>
                <a:ea typeface="Times New Roman"/>
                <a:cs typeface="Times New Roman"/>
                <a:sym typeface="Times New Roman"/>
              </a:rPr>
              <a:t>Data collection involves acquiring a diverse traffic sign dataset. </a:t>
            </a:r>
            <a:r>
              <a:rPr lang="en-IN" sz="6792" dirty="0">
                <a:latin typeface="Times New Roman"/>
                <a:ea typeface="Times New Roman"/>
                <a:cs typeface="Times New Roman"/>
                <a:sym typeface="Times New Roman"/>
              </a:rPr>
              <a:t>This dataset was already available on Kaggle which has over 43 different classes and a total of 39,209 images that we trained our model on.</a:t>
            </a:r>
            <a:endParaRPr sz="6792" dirty="0">
              <a:latin typeface="Times New Roman"/>
              <a:ea typeface="Times New Roman"/>
              <a:cs typeface="Times New Roman"/>
              <a:sym typeface="Times New Roman"/>
            </a:endParaRPr>
          </a:p>
          <a:p>
            <a:pPr marL="457200" lvl="0" indent="-336429" algn="just" rtl="0">
              <a:lnSpc>
                <a:spcPct val="150000"/>
              </a:lnSpc>
              <a:spcBef>
                <a:spcPts val="1000"/>
              </a:spcBef>
              <a:spcAft>
                <a:spcPts val="0"/>
              </a:spcAft>
              <a:buSzPct val="100000"/>
              <a:buFont typeface="Times New Roman"/>
              <a:buChar char="●"/>
            </a:pPr>
            <a:r>
              <a:rPr lang="en-GB" sz="6792" dirty="0">
                <a:latin typeface="Times New Roman"/>
                <a:ea typeface="Times New Roman"/>
                <a:cs typeface="Times New Roman"/>
                <a:sym typeface="Times New Roman"/>
              </a:rPr>
              <a:t>Data augmentation techniques such as rotation, translation, scaling, and flipping are applied to increase the diversity of the dataset.</a:t>
            </a:r>
            <a:endParaRPr sz="6792" dirty="0">
              <a:latin typeface="Times New Roman"/>
              <a:ea typeface="Times New Roman"/>
              <a:cs typeface="Times New Roman"/>
              <a:sym typeface="Times New Roman"/>
            </a:endParaRPr>
          </a:p>
          <a:p>
            <a:pPr marL="457200" lvl="0" indent="-336429" algn="just" rtl="0">
              <a:lnSpc>
                <a:spcPct val="150000"/>
              </a:lnSpc>
              <a:spcBef>
                <a:spcPts val="1000"/>
              </a:spcBef>
              <a:spcAft>
                <a:spcPts val="0"/>
              </a:spcAft>
              <a:buSzPct val="100000"/>
              <a:buFont typeface="Times New Roman"/>
              <a:buChar char="●"/>
            </a:pPr>
            <a:r>
              <a:rPr lang="en-GB" sz="6792" dirty="0">
                <a:latin typeface="Times New Roman"/>
                <a:ea typeface="Times New Roman"/>
                <a:cs typeface="Times New Roman"/>
                <a:sym typeface="Times New Roman"/>
              </a:rPr>
              <a:t>Training the CNN model involves selecting and optimizing the architecture, followed by training, parameter tuning, and validation steps to ensure optimal performance. We select the Sequential model with 4 convolution layers, 2 </a:t>
            </a:r>
            <a:r>
              <a:rPr lang="en-GB" sz="6792" dirty="0" err="1">
                <a:latin typeface="Times New Roman"/>
                <a:ea typeface="Times New Roman"/>
                <a:cs typeface="Times New Roman"/>
                <a:sym typeface="Times New Roman"/>
              </a:rPr>
              <a:t>maxpooling</a:t>
            </a:r>
            <a:r>
              <a:rPr lang="en-GB" sz="6792" dirty="0">
                <a:latin typeface="Times New Roman"/>
                <a:ea typeface="Times New Roman"/>
                <a:cs typeface="Times New Roman"/>
                <a:sym typeface="Times New Roman"/>
              </a:rPr>
              <a:t> layers and 1 fully connected one.</a:t>
            </a:r>
            <a:endParaRPr sz="6792" dirty="0">
              <a:latin typeface="Times New Roman"/>
              <a:ea typeface="Times New Roman"/>
              <a:cs typeface="Times New Roman"/>
              <a:sym typeface="Times New Roman"/>
            </a:endParaRPr>
          </a:p>
          <a:p>
            <a:pPr marL="0" lvl="0" indent="0" algn="l" rtl="0">
              <a:spcBef>
                <a:spcPts val="1000"/>
              </a:spcBef>
              <a:spcAft>
                <a:spcPts val="0"/>
              </a:spcAft>
              <a:buNone/>
            </a:pPr>
            <a:endParaRPr sz="6792" dirty="0"/>
          </a:p>
          <a:p>
            <a:pPr marL="0" lvl="0" indent="0" algn="l" rtl="0">
              <a:spcBef>
                <a:spcPts val="1200"/>
              </a:spcBef>
              <a:spcAft>
                <a:spcPts val="0"/>
              </a:spcAft>
              <a:buNone/>
            </a:pPr>
            <a:endParaRPr sz="6792" dirty="0"/>
          </a:p>
          <a:p>
            <a:pPr marL="0" lvl="0" indent="0" algn="l" rtl="0">
              <a:spcBef>
                <a:spcPts val="1200"/>
              </a:spcBef>
              <a:spcAft>
                <a:spcPts val="0"/>
              </a:spcAft>
              <a:buNone/>
            </a:pPr>
            <a:endParaRPr sz="6792" dirty="0"/>
          </a:p>
          <a:p>
            <a:pPr marL="0" lvl="0" indent="0" algn="l" rtl="0">
              <a:spcBef>
                <a:spcPts val="1200"/>
              </a:spcBef>
              <a:spcAft>
                <a:spcPts val="0"/>
              </a:spcAft>
              <a:buNone/>
            </a:pPr>
            <a:endParaRPr sz="6792" dirty="0"/>
          </a:p>
          <a:p>
            <a:pPr marL="0" lvl="0" indent="0" algn="l" rtl="0">
              <a:spcBef>
                <a:spcPts val="1200"/>
              </a:spcBef>
              <a:spcAft>
                <a:spcPts val="1200"/>
              </a:spcAft>
              <a:buNone/>
            </a:pP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820" b="1">
                <a:latin typeface="Times New Roman"/>
                <a:ea typeface="Times New Roman"/>
                <a:cs typeface="Times New Roman"/>
                <a:sym typeface="Times New Roman"/>
              </a:rPr>
              <a:t>System Architecture</a:t>
            </a:r>
            <a:endParaRPr sz="2820" b="1">
              <a:latin typeface="Times New Roman"/>
              <a:ea typeface="Times New Roman"/>
              <a:cs typeface="Times New Roman"/>
              <a:sym typeface="Times New Roman"/>
            </a:endParaRPr>
          </a:p>
        </p:txBody>
      </p:sp>
      <p:sp>
        <p:nvSpPr>
          <p:cNvPr id="108" name="Google Shape;108;p21"/>
          <p:cNvSpPr txBox="1">
            <a:spLocks noGrp="1"/>
          </p:cNvSpPr>
          <p:nvPr>
            <p:ph type="body" idx="1"/>
          </p:nvPr>
        </p:nvSpPr>
        <p:spPr>
          <a:xfrm>
            <a:off x="311700" y="1113950"/>
            <a:ext cx="8520600" cy="3416400"/>
          </a:xfrm>
          <a:prstGeom prst="rect">
            <a:avLst/>
          </a:prstGeom>
        </p:spPr>
        <p:txBody>
          <a:bodyPr spcFirstLastPara="1" wrap="square" lIns="91425" tIns="91425" rIns="91425" bIns="91425" anchor="t" anchorCtr="0">
            <a:normAutofit/>
          </a:bodyPr>
          <a:lstStyle/>
          <a:p>
            <a:pPr marL="457200" lvl="0" indent="-336429" algn="just" rtl="0">
              <a:lnSpc>
                <a:spcPct val="150000"/>
              </a:lnSpc>
              <a:spcBef>
                <a:spcPts val="1000"/>
              </a:spcBef>
              <a:spcAft>
                <a:spcPts val="0"/>
              </a:spcAft>
              <a:buSzPct val="100000"/>
              <a:buFont typeface="Times New Roman"/>
              <a:buChar char="●"/>
            </a:pPr>
            <a:r>
              <a:rPr lang="en-GB" sz="1700" dirty="0">
                <a:latin typeface="Times New Roman"/>
                <a:ea typeface="Times New Roman"/>
                <a:cs typeface="Times New Roman"/>
                <a:sym typeface="Times New Roman"/>
              </a:rPr>
              <a:t>The </a:t>
            </a:r>
            <a:r>
              <a:rPr lang="en-IN" sz="1700" dirty="0">
                <a:latin typeface="Times New Roman"/>
                <a:ea typeface="Times New Roman"/>
                <a:cs typeface="Times New Roman"/>
                <a:sym typeface="Times New Roman"/>
              </a:rPr>
              <a:t>CARLA simulator provides various maps one can choose from where they can spawn cars, signs, people, etc.</a:t>
            </a:r>
            <a:endParaRPr sz="1700" dirty="0">
              <a:latin typeface="Times New Roman"/>
              <a:ea typeface="Times New Roman"/>
              <a:cs typeface="Times New Roman"/>
              <a:sym typeface="Times New Roman"/>
            </a:endParaRPr>
          </a:p>
          <a:p>
            <a:pPr marL="0" lvl="0" indent="0" algn="l" rtl="0">
              <a:spcBef>
                <a:spcPts val="1000"/>
              </a:spcBef>
              <a:spcAft>
                <a:spcPts val="0"/>
              </a:spcAft>
              <a:buNone/>
            </a:pPr>
            <a:endParaRPr sz="6792" dirty="0"/>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1918-3426-91B6-7F6D-0528B67E7D63}"/>
              </a:ext>
            </a:extLst>
          </p:cNvPr>
          <p:cNvSpPr>
            <a:spLocks noGrp="1"/>
          </p:cNvSpPr>
          <p:nvPr>
            <p:ph type="title"/>
          </p:nvPr>
        </p:nvSpPr>
        <p:spPr/>
        <p:txBody>
          <a:bodyPr>
            <a:noAutofit/>
          </a:bodyPr>
          <a:lstStyle/>
          <a:p>
            <a:r>
              <a:rPr lang="en-US" b="1" dirty="0"/>
              <a:t>                         Implementation</a:t>
            </a:r>
            <a:endParaRPr lang="en-IN" b="1" dirty="0"/>
          </a:p>
        </p:txBody>
      </p:sp>
      <p:sp>
        <p:nvSpPr>
          <p:cNvPr id="3" name="Text Placeholder 2">
            <a:extLst>
              <a:ext uri="{FF2B5EF4-FFF2-40B4-BE49-F238E27FC236}">
                <a16:creationId xmlns:a16="http://schemas.microsoft.com/office/drawing/2014/main" id="{E871A563-EC8D-87A3-6BCE-4A7015E11C1B}"/>
              </a:ext>
            </a:extLst>
          </p:cNvPr>
          <p:cNvSpPr>
            <a:spLocks noGrp="1"/>
          </p:cNvSpPr>
          <p:nvPr>
            <p:ph type="body" idx="1"/>
          </p:nvPr>
        </p:nvSpPr>
        <p:spPr/>
        <p:txBody>
          <a:bodyPr>
            <a:normAutofit fontScale="62500" lnSpcReduction="20000"/>
          </a:bodyPr>
          <a:lstStyle/>
          <a:p>
            <a:pPr marL="114300" indent="0">
              <a:buNone/>
            </a:pPr>
            <a:r>
              <a:rPr lang="en-IN" dirty="0"/>
              <a:t>DATASET:</a:t>
            </a:r>
          </a:p>
          <a:p>
            <a:pPr marL="114300" indent="0">
              <a:buNone/>
            </a:pPr>
            <a:endParaRPr lang="en-IN" dirty="0"/>
          </a:p>
          <a:p>
            <a:pPr marL="114300" indent="0">
              <a:buNone/>
            </a:pPr>
            <a:r>
              <a:rPr lang="en-IN" dirty="0"/>
              <a:t>classes = {</a:t>
            </a:r>
          </a:p>
          <a:p>
            <a:pPr marL="114300" indent="0">
              <a:buNone/>
            </a:pPr>
            <a:r>
              <a:rPr lang="en-IN" dirty="0"/>
              <a:t>    0: 'Speed limit (20km/h)', 1: 'Speed limit (30km/h)', 2: 'Speed limit (50km/h)',</a:t>
            </a:r>
          </a:p>
          <a:p>
            <a:pPr marL="114300" indent="0">
              <a:buNone/>
            </a:pPr>
            <a:r>
              <a:rPr lang="en-IN" dirty="0"/>
              <a:t>    3: 'Speed limit (60km/h)', 4: 'Speed limit (70km/h)', 5: 'Speed limit (80km/h)',</a:t>
            </a:r>
          </a:p>
          <a:p>
            <a:pPr marL="114300" indent="0">
              <a:buNone/>
            </a:pPr>
            <a:r>
              <a:rPr lang="en-IN" dirty="0"/>
              <a:t>    6: 'End of speed limit (80km/h)', 7: 'Speed limit (100km/h)', 8: 'Speed limit (120km/h)',</a:t>
            </a:r>
          </a:p>
          <a:p>
            <a:pPr marL="114300" indent="0">
              <a:buNone/>
            </a:pPr>
            <a:r>
              <a:rPr lang="en-IN" dirty="0"/>
              <a:t>    9: 'No passing', 10: 'No passing </a:t>
            </a:r>
            <a:r>
              <a:rPr lang="en-IN" dirty="0" err="1"/>
              <a:t>veh</a:t>
            </a:r>
            <a:r>
              <a:rPr lang="en-IN" dirty="0"/>
              <a:t> over 3.5 tons', 11: 'Right-of-way at intersection',</a:t>
            </a:r>
          </a:p>
          <a:p>
            <a:pPr marL="114300" indent="0">
              <a:buNone/>
            </a:pPr>
            <a:r>
              <a:rPr lang="en-IN" dirty="0"/>
              <a:t>    12: 'Priority road', 13: 'Yield', 14: 'Stop', 15: 'No vehicles',</a:t>
            </a:r>
          </a:p>
          <a:p>
            <a:pPr marL="114300" indent="0">
              <a:buNone/>
            </a:pPr>
            <a:r>
              <a:rPr lang="en-IN" dirty="0"/>
              <a:t>    16: 'Veh &gt; 3.5 tons prohibited', 17: 'No entry', 18: 'General caution',</a:t>
            </a:r>
          </a:p>
          <a:p>
            <a:pPr marL="114300" indent="0">
              <a:buNone/>
            </a:pPr>
            <a:r>
              <a:rPr lang="en-IN" dirty="0"/>
              <a:t>    19: 'Dangerous curve left', 20: 'Dangerous curve right', 21: 'Double curve',</a:t>
            </a:r>
          </a:p>
          <a:p>
            <a:pPr marL="114300" indent="0">
              <a:buNone/>
            </a:pPr>
            <a:r>
              <a:rPr lang="en-IN" dirty="0"/>
              <a:t>    22: 'Bumpy road', 23: 'Slippery road', 24: 'Road narrows on the right',</a:t>
            </a:r>
          </a:p>
          <a:p>
            <a:pPr marL="114300" indent="0">
              <a:buNone/>
            </a:pPr>
            <a:r>
              <a:rPr lang="en-IN" dirty="0"/>
              <a:t>    25: 'Road work', 26: 'Traffic signals', 27: 'Pedestrians', 28: 'Children crossing',</a:t>
            </a:r>
          </a:p>
          <a:p>
            <a:pPr marL="114300" indent="0">
              <a:buNone/>
            </a:pPr>
            <a:r>
              <a:rPr lang="en-IN" dirty="0"/>
              <a:t>    29: 'Bicycles crossing', 30: 'Beware of ice/snow', 31: 'Wild animals crossing',</a:t>
            </a:r>
          </a:p>
          <a:p>
            <a:pPr marL="114300" indent="0">
              <a:buNone/>
            </a:pPr>
            <a:r>
              <a:rPr lang="en-IN" dirty="0"/>
              <a:t>    32: 'End speed + passing limits', 33: 'Turn right ahead', 34: 'Turn left ahead',</a:t>
            </a:r>
          </a:p>
          <a:p>
            <a:pPr marL="114300" indent="0">
              <a:buNone/>
            </a:pPr>
            <a:r>
              <a:rPr lang="en-IN" dirty="0"/>
              <a:t>    35: 'Ahead only', 36: 'Go straight or right', 37: 'Go straight or left',</a:t>
            </a:r>
          </a:p>
          <a:p>
            <a:pPr marL="114300" indent="0">
              <a:buNone/>
            </a:pPr>
            <a:r>
              <a:rPr lang="en-IN" dirty="0"/>
              <a:t>    38: 'Keep right', 39: 'Keep left', 40: 'Roundabout mandatory',</a:t>
            </a:r>
          </a:p>
          <a:p>
            <a:pPr marL="114300" indent="0">
              <a:buNone/>
            </a:pPr>
            <a:r>
              <a:rPr lang="en-IN" dirty="0"/>
              <a:t>    41: 'End of no passing', 42: 'End no passing vehicle with a weight greater than 3.5 tons’</a:t>
            </a:r>
          </a:p>
          <a:p>
            <a:pPr marL="114300" indent="0">
              <a:buNone/>
            </a:pPr>
            <a:r>
              <a:rPr lang="en-IN" dirty="0"/>
              <a:t>}</a:t>
            </a:r>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p:txBody>
      </p:sp>
    </p:spTree>
    <p:extLst>
      <p:ext uri="{BB962C8B-B14F-4D97-AF65-F5344CB8AC3E}">
        <p14:creationId xmlns:p14="http://schemas.microsoft.com/office/powerpoint/2010/main" val="125502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EF13B5-F7C9-7F40-E26C-2EFFD6252F05}"/>
              </a:ext>
            </a:extLst>
          </p:cNvPr>
          <p:cNvSpPr>
            <a:spLocks noGrp="1"/>
          </p:cNvSpPr>
          <p:nvPr>
            <p:ph type="body" idx="1"/>
          </p:nvPr>
        </p:nvSpPr>
        <p:spPr>
          <a:xfrm>
            <a:off x="311700" y="630091"/>
            <a:ext cx="8520600" cy="3938784"/>
          </a:xfrm>
        </p:spPr>
        <p:txBody>
          <a:bodyPr>
            <a:normAutofit fontScale="40000" lnSpcReduction="20000"/>
          </a:bodyPr>
          <a:lstStyle/>
          <a:p>
            <a:pPr marL="114300" indent="0">
              <a:buNone/>
            </a:pPr>
            <a:r>
              <a:rPr lang="en-IN" dirty="0"/>
              <a:t>TRAINING:</a:t>
            </a:r>
          </a:p>
          <a:p>
            <a:pPr marL="114300" indent="0">
              <a:buNone/>
            </a:pPr>
            <a:endParaRPr lang="en-IN" dirty="0"/>
          </a:p>
          <a:p>
            <a:pPr marL="114300" indent="0">
              <a:buNone/>
            </a:pPr>
            <a:r>
              <a:rPr lang="en-IN" dirty="0"/>
              <a:t>def </a:t>
            </a:r>
            <a:r>
              <a:rPr lang="en-IN" dirty="0" err="1"/>
              <a:t>load_images</a:t>
            </a:r>
            <a:r>
              <a:rPr lang="en-IN" dirty="0"/>
              <a:t>(path):</a:t>
            </a:r>
          </a:p>
          <a:p>
            <a:pPr marL="114300" indent="0">
              <a:buNone/>
            </a:pPr>
            <a:r>
              <a:rPr lang="en-IN" dirty="0"/>
              <a:t>    </a:t>
            </a:r>
            <a:r>
              <a:rPr lang="en-IN" dirty="0" err="1"/>
              <a:t>image_data</a:t>
            </a:r>
            <a:r>
              <a:rPr lang="en-IN" dirty="0"/>
              <a:t> = []</a:t>
            </a:r>
          </a:p>
          <a:p>
            <a:pPr marL="114300" indent="0">
              <a:buNone/>
            </a:pPr>
            <a:r>
              <a:rPr lang="en-IN" dirty="0"/>
              <a:t>    </a:t>
            </a:r>
            <a:r>
              <a:rPr lang="en-IN" dirty="0" err="1"/>
              <a:t>image_labels</a:t>
            </a:r>
            <a:r>
              <a:rPr lang="en-IN" dirty="0"/>
              <a:t> = []</a:t>
            </a:r>
          </a:p>
          <a:p>
            <a:pPr marL="114300" indent="0">
              <a:buNone/>
            </a:pPr>
            <a:endParaRPr lang="en-IN" dirty="0"/>
          </a:p>
          <a:p>
            <a:pPr marL="114300" indent="0">
              <a:buNone/>
            </a:pPr>
            <a:r>
              <a:rPr lang="en-IN" dirty="0"/>
              <a:t>    for </a:t>
            </a:r>
            <a:r>
              <a:rPr lang="en-IN" dirty="0" err="1"/>
              <a:t>i</a:t>
            </a:r>
            <a:r>
              <a:rPr lang="en-IN" dirty="0"/>
              <a:t> in range(</a:t>
            </a:r>
            <a:r>
              <a:rPr lang="en-IN" dirty="0" err="1"/>
              <a:t>len</a:t>
            </a:r>
            <a:r>
              <a:rPr lang="en-IN" dirty="0"/>
              <a:t>(classes)):</a:t>
            </a:r>
          </a:p>
          <a:p>
            <a:pPr marL="114300" indent="0">
              <a:buNone/>
            </a:pPr>
            <a:r>
              <a:rPr lang="en-IN" dirty="0"/>
              <a:t>        </a:t>
            </a:r>
            <a:r>
              <a:rPr lang="en-IN" dirty="0" err="1"/>
              <a:t>class_path</a:t>
            </a:r>
            <a:r>
              <a:rPr lang="en-IN" dirty="0"/>
              <a:t> = </a:t>
            </a:r>
            <a:r>
              <a:rPr lang="en-IN" dirty="0" err="1"/>
              <a:t>os.path.join</a:t>
            </a:r>
            <a:r>
              <a:rPr lang="en-IN" dirty="0"/>
              <a:t>(path, str(</a:t>
            </a:r>
            <a:r>
              <a:rPr lang="en-IN" dirty="0" err="1"/>
              <a:t>i</a:t>
            </a:r>
            <a:r>
              <a:rPr lang="en-IN" dirty="0"/>
              <a:t>))</a:t>
            </a:r>
          </a:p>
          <a:p>
            <a:pPr marL="114300" indent="0">
              <a:buNone/>
            </a:pPr>
            <a:r>
              <a:rPr lang="en-IN" dirty="0"/>
              <a:t>        for </a:t>
            </a:r>
            <a:r>
              <a:rPr lang="en-IN" dirty="0" err="1"/>
              <a:t>img</a:t>
            </a:r>
            <a:r>
              <a:rPr lang="en-IN" dirty="0"/>
              <a:t> in </a:t>
            </a:r>
            <a:r>
              <a:rPr lang="en-IN" dirty="0" err="1"/>
              <a:t>os.listdir</a:t>
            </a:r>
            <a:r>
              <a:rPr lang="en-IN" dirty="0"/>
              <a:t>(</a:t>
            </a:r>
            <a:r>
              <a:rPr lang="en-IN" dirty="0" err="1"/>
              <a:t>class_path</a:t>
            </a:r>
            <a:r>
              <a:rPr lang="en-IN" dirty="0"/>
              <a:t>):</a:t>
            </a:r>
          </a:p>
          <a:p>
            <a:pPr marL="114300" indent="0">
              <a:buNone/>
            </a:pPr>
            <a:r>
              <a:rPr lang="en-IN" dirty="0"/>
              <a:t>            try:</a:t>
            </a:r>
          </a:p>
          <a:p>
            <a:pPr marL="114300" indent="0">
              <a:buNone/>
            </a:pPr>
            <a:r>
              <a:rPr lang="en-IN" dirty="0"/>
              <a:t>                image = cv2.imread(</a:t>
            </a:r>
            <a:r>
              <a:rPr lang="en-IN" dirty="0" err="1"/>
              <a:t>os.path.join</a:t>
            </a:r>
            <a:r>
              <a:rPr lang="en-IN" dirty="0"/>
              <a:t>(</a:t>
            </a:r>
            <a:r>
              <a:rPr lang="en-IN" dirty="0" err="1"/>
              <a:t>class_path</a:t>
            </a:r>
            <a:r>
              <a:rPr lang="en-IN" dirty="0"/>
              <a:t>, </a:t>
            </a:r>
            <a:r>
              <a:rPr lang="en-IN" dirty="0" err="1"/>
              <a:t>img</a:t>
            </a:r>
            <a:r>
              <a:rPr lang="en-IN" dirty="0"/>
              <a:t>), cv2.IMREAD_GRAYSCALE)  # Read as grayscale</a:t>
            </a:r>
          </a:p>
          <a:p>
            <a:pPr marL="114300" indent="0">
              <a:buNone/>
            </a:pPr>
            <a:r>
              <a:rPr lang="en-IN" dirty="0"/>
              <a:t>                </a:t>
            </a:r>
            <a:r>
              <a:rPr lang="en-IN" dirty="0" err="1"/>
              <a:t>image_fromarray</a:t>
            </a:r>
            <a:r>
              <a:rPr lang="en-IN" dirty="0"/>
              <a:t> = </a:t>
            </a:r>
            <a:r>
              <a:rPr lang="en-IN" dirty="0" err="1"/>
              <a:t>Image.fromarray</a:t>
            </a:r>
            <a:r>
              <a:rPr lang="en-IN" dirty="0"/>
              <a:t>(image, 'L')</a:t>
            </a:r>
          </a:p>
          <a:p>
            <a:pPr marL="114300" indent="0">
              <a:buNone/>
            </a:pPr>
            <a:r>
              <a:rPr lang="en-IN" dirty="0"/>
              <a:t>                </a:t>
            </a:r>
            <a:r>
              <a:rPr lang="en-IN" dirty="0" err="1"/>
              <a:t>resize_image</a:t>
            </a:r>
            <a:r>
              <a:rPr lang="en-IN" dirty="0"/>
              <a:t> = </a:t>
            </a:r>
            <a:r>
              <a:rPr lang="en-IN" dirty="0" err="1"/>
              <a:t>image_fromarray.resize</a:t>
            </a:r>
            <a:r>
              <a:rPr lang="en-IN" dirty="0"/>
              <a:t>((IMG_HEIGHT, IMG_WIDTH))</a:t>
            </a:r>
          </a:p>
          <a:p>
            <a:pPr marL="114300" indent="0">
              <a:buNone/>
            </a:pPr>
            <a:r>
              <a:rPr lang="en-IN" dirty="0"/>
              <a:t>                </a:t>
            </a:r>
            <a:r>
              <a:rPr lang="en-IN" dirty="0" err="1"/>
              <a:t>image_data.append</a:t>
            </a:r>
            <a:r>
              <a:rPr lang="en-IN" dirty="0"/>
              <a:t>(</a:t>
            </a:r>
            <a:r>
              <a:rPr lang="en-IN" dirty="0" err="1"/>
              <a:t>np.array</a:t>
            </a:r>
            <a:r>
              <a:rPr lang="en-IN" dirty="0"/>
              <a:t>(</a:t>
            </a:r>
            <a:r>
              <a:rPr lang="en-IN" dirty="0" err="1"/>
              <a:t>resize_image</a:t>
            </a:r>
            <a:r>
              <a:rPr lang="en-IN" dirty="0"/>
              <a:t>))</a:t>
            </a:r>
          </a:p>
          <a:p>
            <a:pPr marL="114300" indent="0">
              <a:buNone/>
            </a:pPr>
            <a:r>
              <a:rPr lang="en-IN" dirty="0"/>
              <a:t>                </a:t>
            </a:r>
            <a:r>
              <a:rPr lang="en-IN" dirty="0" err="1"/>
              <a:t>image_labels.append</a:t>
            </a:r>
            <a:r>
              <a:rPr lang="en-IN" dirty="0"/>
              <a:t>(</a:t>
            </a:r>
            <a:r>
              <a:rPr lang="en-IN" dirty="0" err="1"/>
              <a:t>i</a:t>
            </a:r>
            <a:r>
              <a:rPr lang="en-IN" dirty="0"/>
              <a:t>)</a:t>
            </a:r>
          </a:p>
          <a:p>
            <a:pPr marL="114300" indent="0">
              <a:buNone/>
            </a:pPr>
            <a:r>
              <a:rPr lang="en-IN" dirty="0"/>
              <a:t>            except Exception as e:</a:t>
            </a:r>
          </a:p>
          <a:p>
            <a:pPr marL="114300" indent="0">
              <a:buNone/>
            </a:pPr>
            <a:r>
              <a:rPr lang="en-IN" dirty="0"/>
              <a:t>                print(</a:t>
            </a:r>
            <a:r>
              <a:rPr lang="en-IN" dirty="0" err="1"/>
              <a:t>f"Error</a:t>
            </a:r>
            <a:r>
              <a:rPr lang="en-IN" dirty="0"/>
              <a:t> in {</a:t>
            </a:r>
            <a:r>
              <a:rPr lang="en-IN" dirty="0" err="1"/>
              <a:t>img</a:t>
            </a:r>
            <a:r>
              <a:rPr lang="en-IN" dirty="0"/>
              <a:t>}: {e}")</a:t>
            </a:r>
          </a:p>
          <a:p>
            <a:pPr marL="114300" indent="0">
              <a:buNone/>
            </a:pPr>
            <a:r>
              <a:rPr lang="en-IN" dirty="0"/>
              <a:t>    </a:t>
            </a:r>
          </a:p>
          <a:p>
            <a:pPr marL="114300" indent="0">
              <a:buNone/>
            </a:pPr>
            <a:r>
              <a:rPr lang="en-IN" dirty="0"/>
              <a:t>    </a:t>
            </a:r>
            <a:r>
              <a:rPr lang="en-IN" dirty="0" err="1"/>
              <a:t>image_data</a:t>
            </a:r>
            <a:r>
              <a:rPr lang="en-IN" dirty="0"/>
              <a:t> = </a:t>
            </a:r>
            <a:r>
              <a:rPr lang="en-IN" dirty="0" err="1"/>
              <a:t>np.array</a:t>
            </a:r>
            <a:r>
              <a:rPr lang="en-IN" dirty="0"/>
              <a:t>(</a:t>
            </a:r>
            <a:r>
              <a:rPr lang="en-IN" dirty="0" err="1"/>
              <a:t>image_data</a:t>
            </a:r>
            <a:r>
              <a:rPr lang="en-IN" dirty="0"/>
              <a:t>)</a:t>
            </a:r>
          </a:p>
          <a:p>
            <a:pPr marL="114300" indent="0">
              <a:buNone/>
            </a:pPr>
            <a:r>
              <a:rPr lang="en-IN" dirty="0"/>
              <a:t>    </a:t>
            </a:r>
            <a:r>
              <a:rPr lang="en-IN" dirty="0" err="1"/>
              <a:t>image_labels</a:t>
            </a:r>
            <a:r>
              <a:rPr lang="en-IN" dirty="0"/>
              <a:t> = </a:t>
            </a:r>
            <a:r>
              <a:rPr lang="en-IN" dirty="0" err="1"/>
              <a:t>np.array</a:t>
            </a:r>
            <a:r>
              <a:rPr lang="en-IN" dirty="0"/>
              <a:t>(</a:t>
            </a:r>
            <a:r>
              <a:rPr lang="en-IN" dirty="0" err="1"/>
              <a:t>image_labels</a:t>
            </a:r>
            <a:r>
              <a:rPr lang="en-IN" dirty="0"/>
              <a:t>)</a:t>
            </a:r>
          </a:p>
          <a:p>
            <a:pPr marL="114300" indent="0">
              <a:buNone/>
            </a:pPr>
            <a:r>
              <a:rPr lang="en-IN" dirty="0"/>
              <a:t>    </a:t>
            </a:r>
          </a:p>
          <a:p>
            <a:pPr marL="114300" indent="0">
              <a:buNone/>
            </a:pPr>
            <a:r>
              <a:rPr lang="en-IN" dirty="0"/>
              <a:t>    return </a:t>
            </a:r>
            <a:r>
              <a:rPr lang="en-IN" dirty="0" err="1"/>
              <a:t>image_data</a:t>
            </a:r>
            <a:r>
              <a:rPr lang="en-IN" dirty="0"/>
              <a:t>, </a:t>
            </a:r>
            <a:r>
              <a:rPr lang="en-IN" dirty="0" err="1"/>
              <a:t>image_labels</a:t>
            </a:r>
            <a:endParaRPr lang="en-IN" dirty="0"/>
          </a:p>
          <a:p>
            <a:pPr marL="114300" indent="0">
              <a:buNone/>
            </a:pPr>
            <a:endParaRPr lang="en-IN" dirty="0"/>
          </a:p>
          <a:p>
            <a:pPr marL="114300" indent="0">
              <a:buNone/>
            </a:pPr>
            <a:r>
              <a:rPr lang="en-IN" dirty="0"/>
              <a:t># Load training data</a:t>
            </a:r>
          </a:p>
          <a:p>
            <a:pPr marL="114300" indent="0">
              <a:buNone/>
            </a:pPr>
            <a:r>
              <a:rPr lang="en-IN" dirty="0" err="1"/>
              <a:t>X_train</a:t>
            </a:r>
            <a:r>
              <a:rPr lang="en-IN" dirty="0"/>
              <a:t>, </a:t>
            </a:r>
            <a:r>
              <a:rPr lang="en-IN" dirty="0" err="1"/>
              <a:t>y_train</a:t>
            </a:r>
            <a:r>
              <a:rPr lang="en-IN" dirty="0"/>
              <a:t> = </a:t>
            </a:r>
            <a:r>
              <a:rPr lang="en-IN" dirty="0" err="1"/>
              <a:t>load_images</a:t>
            </a:r>
            <a:r>
              <a:rPr lang="en-IN" dirty="0"/>
              <a:t>(</a:t>
            </a:r>
            <a:r>
              <a:rPr lang="en-IN" dirty="0" err="1"/>
              <a:t>train_path</a:t>
            </a:r>
            <a:r>
              <a:rPr lang="en-IN" dirty="0"/>
              <a:t>)</a:t>
            </a:r>
          </a:p>
          <a:p>
            <a:pPr marL="114300" indent="0">
              <a:buNone/>
            </a:pPr>
            <a:r>
              <a:rPr lang="en-IN" dirty="0" err="1"/>
              <a:t>X_train</a:t>
            </a:r>
            <a:r>
              <a:rPr lang="en-IN" dirty="0"/>
              <a:t> = </a:t>
            </a:r>
            <a:r>
              <a:rPr lang="en-IN" dirty="0" err="1"/>
              <a:t>X_train</a:t>
            </a:r>
            <a:r>
              <a:rPr lang="en-IN" dirty="0"/>
              <a:t> / 255.0  # Normalize pixel values</a:t>
            </a:r>
          </a:p>
          <a:p>
            <a:pPr marL="114300" indent="0">
              <a:buNone/>
            </a:pPr>
            <a:endParaRPr lang="en-IN" dirty="0"/>
          </a:p>
          <a:p>
            <a:pPr marL="114300" indent="0">
              <a:buNone/>
            </a:pPr>
            <a:r>
              <a:rPr lang="en-IN" dirty="0"/>
              <a:t># Reshape for the model input</a:t>
            </a:r>
          </a:p>
          <a:p>
            <a:pPr marL="114300" indent="0">
              <a:buNone/>
            </a:pPr>
            <a:r>
              <a:rPr lang="en-IN" dirty="0" err="1"/>
              <a:t>X_train</a:t>
            </a:r>
            <a:r>
              <a:rPr lang="en-IN" dirty="0"/>
              <a:t> = </a:t>
            </a:r>
            <a:r>
              <a:rPr lang="en-IN" dirty="0" err="1"/>
              <a:t>X_train.reshape</a:t>
            </a:r>
            <a:r>
              <a:rPr lang="en-IN" dirty="0"/>
              <a:t>(-1, IMG_HEIGHT, IMG_WIDTH, 1)</a:t>
            </a:r>
          </a:p>
          <a:p>
            <a:pPr marL="114300" indent="0">
              <a:buNone/>
            </a:pPr>
            <a:endParaRPr lang="en-IN" dirty="0"/>
          </a:p>
          <a:p>
            <a:pPr marL="114300" indent="0">
              <a:buNone/>
            </a:pPr>
            <a:r>
              <a:rPr lang="en-IN" dirty="0"/>
              <a:t># Split training and validation sets</a:t>
            </a:r>
          </a:p>
          <a:p>
            <a:pPr marL="114300" indent="0">
              <a:buNone/>
            </a:pPr>
            <a:r>
              <a:rPr lang="en-IN" dirty="0" err="1"/>
              <a:t>X_train</a:t>
            </a:r>
            <a:r>
              <a:rPr lang="en-IN" dirty="0"/>
              <a:t>, </a:t>
            </a:r>
            <a:r>
              <a:rPr lang="en-IN" dirty="0" err="1"/>
              <a:t>X_val</a:t>
            </a:r>
            <a:r>
              <a:rPr lang="en-IN" dirty="0"/>
              <a:t>, </a:t>
            </a:r>
            <a:r>
              <a:rPr lang="en-IN" dirty="0" err="1"/>
              <a:t>y_train</a:t>
            </a:r>
            <a:r>
              <a:rPr lang="en-IN" dirty="0"/>
              <a:t>, </a:t>
            </a:r>
            <a:r>
              <a:rPr lang="en-IN" dirty="0" err="1"/>
              <a:t>y_val</a:t>
            </a:r>
            <a:r>
              <a:rPr lang="en-IN" dirty="0"/>
              <a:t> = </a:t>
            </a:r>
            <a:r>
              <a:rPr lang="en-IN" dirty="0" err="1"/>
              <a:t>train_test_split</a:t>
            </a:r>
            <a:r>
              <a:rPr lang="en-IN" dirty="0"/>
              <a:t>(</a:t>
            </a:r>
            <a:r>
              <a:rPr lang="en-IN" dirty="0" err="1"/>
              <a:t>X_train</a:t>
            </a:r>
            <a:r>
              <a:rPr lang="en-IN" dirty="0"/>
              <a:t>, </a:t>
            </a:r>
            <a:r>
              <a:rPr lang="en-IN" dirty="0" err="1"/>
              <a:t>y_train</a:t>
            </a:r>
            <a:r>
              <a:rPr lang="en-IN" dirty="0"/>
              <a:t>, </a:t>
            </a:r>
            <a:r>
              <a:rPr lang="en-IN" dirty="0" err="1"/>
              <a:t>test_size</a:t>
            </a:r>
            <a:r>
              <a:rPr lang="en-IN" dirty="0"/>
              <a:t>=0.3, </a:t>
            </a:r>
            <a:r>
              <a:rPr lang="en-IN" dirty="0" err="1"/>
              <a:t>random_state</a:t>
            </a:r>
            <a:r>
              <a:rPr lang="en-IN" dirty="0"/>
              <a:t>=42)</a:t>
            </a:r>
          </a:p>
          <a:p>
            <a:pPr marL="114300" indent="0">
              <a:buNone/>
            </a:pPr>
            <a:endParaRPr lang="en-IN" dirty="0"/>
          </a:p>
          <a:p>
            <a:pPr marL="114300" indent="0">
              <a:buNone/>
            </a:pPr>
            <a:r>
              <a:rPr lang="en-IN" dirty="0"/>
              <a:t># Convert labels to categorical</a:t>
            </a:r>
          </a:p>
          <a:p>
            <a:pPr marL="114300" indent="0">
              <a:buNone/>
            </a:pPr>
            <a:r>
              <a:rPr lang="en-IN" dirty="0" err="1"/>
              <a:t>y_train</a:t>
            </a:r>
            <a:r>
              <a:rPr lang="en-IN" dirty="0"/>
              <a:t> = </a:t>
            </a:r>
            <a:r>
              <a:rPr lang="en-IN" dirty="0" err="1"/>
              <a:t>utils.to_categorical</a:t>
            </a:r>
            <a:r>
              <a:rPr lang="en-IN" dirty="0"/>
              <a:t>(</a:t>
            </a:r>
            <a:r>
              <a:rPr lang="en-IN" dirty="0" err="1"/>
              <a:t>y_train</a:t>
            </a:r>
            <a:r>
              <a:rPr lang="en-IN" dirty="0"/>
              <a:t>, </a:t>
            </a:r>
            <a:r>
              <a:rPr lang="en-IN" dirty="0" err="1"/>
              <a:t>num_classes</a:t>
            </a:r>
            <a:r>
              <a:rPr lang="en-IN" dirty="0"/>
              <a:t>=</a:t>
            </a:r>
            <a:r>
              <a:rPr lang="en-IN" dirty="0" err="1"/>
              <a:t>len</a:t>
            </a:r>
            <a:r>
              <a:rPr lang="en-IN" dirty="0"/>
              <a:t>(classes))</a:t>
            </a:r>
          </a:p>
          <a:p>
            <a:pPr marL="114300" indent="0">
              <a:buNone/>
            </a:pPr>
            <a:r>
              <a:rPr lang="en-IN" dirty="0" err="1"/>
              <a:t>y_val</a:t>
            </a:r>
            <a:r>
              <a:rPr lang="en-IN" dirty="0"/>
              <a:t> = </a:t>
            </a:r>
            <a:r>
              <a:rPr lang="en-IN" dirty="0" err="1"/>
              <a:t>utils.to_categorical</a:t>
            </a:r>
            <a:r>
              <a:rPr lang="en-IN" dirty="0"/>
              <a:t>(</a:t>
            </a:r>
            <a:r>
              <a:rPr lang="en-IN" dirty="0" err="1"/>
              <a:t>y_val</a:t>
            </a:r>
            <a:r>
              <a:rPr lang="en-IN" dirty="0"/>
              <a:t>, </a:t>
            </a:r>
            <a:r>
              <a:rPr lang="en-IN" dirty="0" err="1"/>
              <a:t>num_classes</a:t>
            </a:r>
            <a:r>
              <a:rPr lang="en-IN" dirty="0"/>
              <a:t>=</a:t>
            </a:r>
            <a:r>
              <a:rPr lang="en-IN" dirty="0" err="1"/>
              <a:t>len</a:t>
            </a:r>
            <a:r>
              <a:rPr lang="en-IN" dirty="0"/>
              <a:t>(classes))</a:t>
            </a:r>
          </a:p>
        </p:txBody>
      </p:sp>
    </p:spTree>
    <p:extLst>
      <p:ext uri="{BB962C8B-B14F-4D97-AF65-F5344CB8AC3E}">
        <p14:creationId xmlns:p14="http://schemas.microsoft.com/office/powerpoint/2010/main" val="282331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ADF414-C1DE-A884-7C65-3EA411236B18}"/>
              </a:ext>
            </a:extLst>
          </p:cNvPr>
          <p:cNvSpPr>
            <a:spLocks noGrp="1"/>
          </p:cNvSpPr>
          <p:nvPr>
            <p:ph type="body" idx="1"/>
          </p:nvPr>
        </p:nvSpPr>
        <p:spPr>
          <a:xfrm>
            <a:off x="311700" y="637674"/>
            <a:ext cx="8520600" cy="3931201"/>
          </a:xfrm>
        </p:spPr>
        <p:txBody>
          <a:bodyPr>
            <a:normAutofit fontScale="70000" lnSpcReduction="20000"/>
          </a:bodyPr>
          <a:lstStyle/>
          <a:p>
            <a:pPr marL="114300" indent="0">
              <a:buNone/>
            </a:pPr>
            <a:r>
              <a:rPr lang="en-IN" dirty="0"/>
              <a:t>CNN MODEL:</a:t>
            </a:r>
          </a:p>
          <a:p>
            <a:pPr marL="114300" indent="0">
              <a:buNone/>
            </a:pPr>
            <a:endParaRPr lang="en-IN" dirty="0"/>
          </a:p>
          <a:p>
            <a:pPr marL="114300" indent="0">
              <a:buNone/>
            </a:pPr>
            <a:endParaRPr lang="en-IN" dirty="0"/>
          </a:p>
          <a:p>
            <a:pPr marL="114300" indent="0">
              <a:buNone/>
            </a:pPr>
            <a:r>
              <a:rPr lang="en-IN" dirty="0"/>
              <a:t>model = </a:t>
            </a:r>
            <a:r>
              <a:rPr lang="en-IN" dirty="0" err="1"/>
              <a:t>models.Sequential</a:t>
            </a:r>
            <a:r>
              <a:rPr lang="en-IN" dirty="0"/>
              <a:t>([</a:t>
            </a:r>
          </a:p>
          <a:p>
            <a:pPr marL="114300" indent="0">
              <a:buNone/>
            </a:pPr>
            <a:r>
              <a:rPr lang="en-IN" dirty="0"/>
              <a:t>    layers.Conv2D(filters=16, </a:t>
            </a:r>
            <a:r>
              <a:rPr lang="en-IN" dirty="0" err="1"/>
              <a:t>kernel_size</a:t>
            </a:r>
            <a:r>
              <a:rPr lang="en-IN" dirty="0"/>
              <a:t>=(3,3), activation='</a:t>
            </a:r>
            <a:r>
              <a:rPr lang="en-IN" dirty="0" err="1"/>
              <a:t>relu</a:t>
            </a:r>
            <a:r>
              <a:rPr lang="en-IN" dirty="0"/>
              <a:t>', </a:t>
            </a:r>
            <a:r>
              <a:rPr lang="en-IN" dirty="0" err="1"/>
              <a:t>input_shape</a:t>
            </a:r>
            <a:r>
              <a:rPr lang="en-IN" dirty="0"/>
              <a:t>=(IMG_HEIGHT, IMG_WIDTH, 1)),  # Change input shape to (30, 30, 1)</a:t>
            </a:r>
          </a:p>
          <a:p>
            <a:pPr marL="114300" indent="0">
              <a:buNone/>
            </a:pPr>
            <a:r>
              <a:rPr lang="en-IN" dirty="0"/>
              <a:t>    layers.Conv2D(filters=32, </a:t>
            </a:r>
            <a:r>
              <a:rPr lang="en-IN" dirty="0" err="1"/>
              <a:t>kernel_size</a:t>
            </a:r>
            <a:r>
              <a:rPr lang="en-IN" dirty="0"/>
              <a:t>=(3,3), activation='</a:t>
            </a:r>
            <a:r>
              <a:rPr lang="en-IN" dirty="0" err="1"/>
              <a:t>relu</a:t>
            </a:r>
            <a:r>
              <a:rPr lang="en-IN" dirty="0"/>
              <a:t>'),</a:t>
            </a:r>
          </a:p>
          <a:p>
            <a:pPr marL="114300" indent="0">
              <a:buNone/>
            </a:pPr>
            <a:r>
              <a:rPr lang="en-IN" dirty="0"/>
              <a:t>    layers.MaxPool2D(</a:t>
            </a:r>
            <a:r>
              <a:rPr lang="en-IN" dirty="0" err="1"/>
              <a:t>pool_size</a:t>
            </a:r>
            <a:r>
              <a:rPr lang="en-IN" dirty="0"/>
              <a:t>=(2, 2)),</a:t>
            </a:r>
          </a:p>
          <a:p>
            <a:pPr marL="114300" indent="0">
              <a:buNone/>
            </a:pPr>
            <a:r>
              <a:rPr lang="en-IN" dirty="0"/>
              <a:t>    </a:t>
            </a:r>
            <a:r>
              <a:rPr lang="en-IN" dirty="0" err="1"/>
              <a:t>layers.BatchNormalization</a:t>
            </a:r>
            <a:r>
              <a:rPr lang="en-IN" dirty="0"/>
              <a:t>(axis=-1),</a:t>
            </a:r>
          </a:p>
          <a:p>
            <a:pPr marL="114300" indent="0">
              <a:buNone/>
            </a:pPr>
            <a:r>
              <a:rPr lang="en-IN" dirty="0"/>
              <a:t>    layers.Conv2D(filters=64, </a:t>
            </a:r>
            <a:r>
              <a:rPr lang="en-IN" dirty="0" err="1"/>
              <a:t>kernel_size</a:t>
            </a:r>
            <a:r>
              <a:rPr lang="en-IN" dirty="0"/>
              <a:t>=(3,3), activation='</a:t>
            </a:r>
            <a:r>
              <a:rPr lang="en-IN" dirty="0" err="1"/>
              <a:t>relu</a:t>
            </a:r>
            <a:r>
              <a:rPr lang="en-IN" dirty="0"/>
              <a:t>'),</a:t>
            </a:r>
          </a:p>
          <a:p>
            <a:pPr marL="114300" indent="0">
              <a:buNone/>
            </a:pPr>
            <a:r>
              <a:rPr lang="en-IN" dirty="0"/>
              <a:t>    layers.Conv2D(filters=128, </a:t>
            </a:r>
            <a:r>
              <a:rPr lang="en-IN" dirty="0" err="1"/>
              <a:t>kernel_size</a:t>
            </a:r>
            <a:r>
              <a:rPr lang="en-IN" dirty="0"/>
              <a:t>=(3,3), activation='</a:t>
            </a:r>
            <a:r>
              <a:rPr lang="en-IN" dirty="0" err="1"/>
              <a:t>relu</a:t>
            </a:r>
            <a:r>
              <a:rPr lang="en-IN" dirty="0"/>
              <a:t>'),</a:t>
            </a:r>
          </a:p>
          <a:p>
            <a:pPr marL="114300" indent="0">
              <a:buNone/>
            </a:pPr>
            <a:r>
              <a:rPr lang="en-IN" dirty="0"/>
              <a:t>    layers.MaxPool2D(</a:t>
            </a:r>
            <a:r>
              <a:rPr lang="en-IN" dirty="0" err="1"/>
              <a:t>pool_size</a:t>
            </a:r>
            <a:r>
              <a:rPr lang="en-IN" dirty="0"/>
              <a:t>=(2, 2)),</a:t>
            </a:r>
          </a:p>
          <a:p>
            <a:pPr marL="114300" indent="0">
              <a:buNone/>
            </a:pPr>
            <a:r>
              <a:rPr lang="en-IN" dirty="0"/>
              <a:t>    </a:t>
            </a:r>
            <a:r>
              <a:rPr lang="en-IN" dirty="0" err="1"/>
              <a:t>layers.BatchNormalization</a:t>
            </a:r>
            <a:r>
              <a:rPr lang="en-IN" dirty="0"/>
              <a:t>(axis=-1),</a:t>
            </a:r>
          </a:p>
          <a:p>
            <a:pPr marL="114300" indent="0">
              <a:buNone/>
            </a:pPr>
            <a:r>
              <a:rPr lang="en-IN" dirty="0"/>
              <a:t>    </a:t>
            </a:r>
            <a:r>
              <a:rPr lang="en-IN" dirty="0" err="1"/>
              <a:t>layers.Flatten</a:t>
            </a:r>
            <a:r>
              <a:rPr lang="en-IN" dirty="0"/>
              <a:t>(),</a:t>
            </a:r>
          </a:p>
          <a:p>
            <a:pPr marL="114300" indent="0">
              <a:buNone/>
            </a:pPr>
            <a:r>
              <a:rPr lang="en-IN" dirty="0"/>
              <a:t>    </a:t>
            </a:r>
            <a:r>
              <a:rPr lang="en-IN" dirty="0" err="1"/>
              <a:t>layers.Dense</a:t>
            </a:r>
            <a:r>
              <a:rPr lang="en-IN" dirty="0"/>
              <a:t>(512, activation='</a:t>
            </a:r>
            <a:r>
              <a:rPr lang="en-IN" dirty="0" err="1"/>
              <a:t>relu</a:t>
            </a:r>
            <a:r>
              <a:rPr lang="en-IN" dirty="0"/>
              <a:t>'),</a:t>
            </a:r>
          </a:p>
          <a:p>
            <a:pPr marL="114300" indent="0">
              <a:buNone/>
            </a:pPr>
            <a:r>
              <a:rPr lang="en-IN" dirty="0"/>
              <a:t>    </a:t>
            </a:r>
            <a:r>
              <a:rPr lang="en-IN" dirty="0" err="1"/>
              <a:t>layers.BatchNormalization</a:t>
            </a:r>
            <a:r>
              <a:rPr lang="en-IN" dirty="0"/>
              <a:t>(),</a:t>
            </a:r>
          </a:p>
          <a:p>
            <a:pPr marL="114300" indent="0">
              <a:buNone/>
            </a:pPr>
            <a:r>
              <a:rPr lang="en-IN" dirty="0"/>
              <a:t>    </a:t>
            </a:r>
            <a:r>
              <a:rPr lang="en-IN" dirty="0" err="1"/>
              <a:t>layers.Dropout</a:t>
            </a:r>
            <a:r>
              <a:rPr lang="en-IN" dirty="0"/>
              <a:t>(rate=0.5),</a:t>
            </a:r>
          </a:p>
          <a:p>
            <a:pPr marL="114300" indent="0">
              <a:buNone/>
            </a:pPr>
            <a:r>
              <a:rPr lang="en-IN" dirty="0"/>
              <a:t>    </a:t>
            </a:r>
            <a:r>
              <a:rPr lang="en-IN" dirty="0" err="1"/>
              <a:t>layers.Dense</a:t>
            </a:r>
            <a:r>
              <a:rPr lang="en-IN" dirty="0"/>
              <a:t>(</a:t>
            </a:r>
            <a:r>
              <a:rPr lang="en-IN" dirty="0" err="1"/>
              <a:t>len</a:t>
            </a:r>
            <a:r>
              <a:rPr lang="en-IN" dirty="0"/>
              <a:t>(classes), activation='</a:t>
            </a:r>
            <a:r>
              <a:rPr lang="en-IN" dirty="0" err="1"/>
              <a:t>softmax</a:t>
            </a:r>
            <a:r>
              <a:rPr lang="en-IN" dirty="0"/>
              <a:t>')</a:t>
            </a:r>
          </a:p>
          <a:p>
            <a:pPr marL="114300" indent="0">
              <a:buNone/>
            </a:pPr>
            <a:r>
              <a:rPr lang="en-IN" dirty="0"/>
              <a:t>])</a:t>
            </a:r>
          </a:p>
          <a:p>
            <a:pPr marL="114300" indent="0">
              <a:buNone/>
            </a:pPr>
            <a:endParaRPr lang="en-IN" dirty="0"/>
          </a:p>
        </p:txBody>
      </p:sp>
    </p:spTree>
    <p:extLst>
      <p:ext uri="{BB962C8B-B14F-4D97-AF65-F5344CB8AC3E}">
        <p14:creationId xmlns:p14="http://schemas.microsoft.com/office/powerpoint/2010/main" val="170588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5825C4-BBE7-08F9-BBFF-CFE36ACB44D4}"/>
              </a:ext>
            </a:extLst>
          </p:cNvPr>
          <p:cNvSpPr>
            <a:spLocks noGrp="1"/>
          </p:cNvSpPr>
          <p:nvPr>
            <p:ph type="body" idx="1"/>
          </p:nvPr>
        </p:nvSpPr>
        <p:spPr/>
        <p:txBody>
          <a:bodyPr>
            <a:normAutofit fontScale="62500" lnSpcReduction="20000"/>
          </a:bodyPr>
          <a:lstStyle/>
          <a:p>
            <a:pPr marL="114300" indent="0">
              <a:buNone/>
            </a:pPr>
            <a:r>
              <a:rPr lang="en-IN"/>
              <a:t>TESTING:</a:t>
            </a:r>
            <a:endParaRPr lang="en-IN" dirty="0"/>
          </a:p>
          <a:p>
            <a:pPr marL="114300" indent="0">
              <a:buNone/>
            </a:pPr>
            <a:endParaRPr lang="en-IN" dirty="0"/>
          </a:p>
          <a:p>
            <a:pPr marL="114300" indent="0">
              <a:buNone/>
            </a:pPr>
            <a:r>
              <a:rPr lang="en-IN" dirty="0"/>
              <a:t>def </a:t>
            </a:r>
            <a:r>
              <a:rPr lang="en-IN" dirty="0" err="1"/>
              <a:t>preprocess_img</a:t>
            </a:r>
            <a:r>
              <a:rPr lang="en-IN" dirty="0"/>
              <a:t>(</a:t>
            </a:r>
            <a:r>
              <a:rPr lang="en-IN" dirty="0" err="1"/>
              <a:t>img</a:t>
            </a:r>
            <a:r>
              <a:rPr lang="en-IN" dirty="0"/>
              <a:t>):</a:t>
            </a:r>
          </a:p>
          <a:p>
            <a:pPr marL="114300" indent="0">
              <a:buNone/>
            </a:pPr>
            <a:r>
              <a:rPr lang="en-IN" dirty="0"/>
              <a:t>    </a:t>
            </a:r>
            <a:r>
              <a:rPr lang="en-IN" dirty="0" err="1"/>
              <a:t>img</a:t>
            </a:r>
            <a:r>
              <a:rPr lang="en-IN" dirty="0"/>
              <a:t> = cv2.cvtColor(</a:t>
            </a:r>
            <a:r>
              <a:rPr lang="en-IN" dirty="0" err="1"/>
              <a:t>img</a:t>
            </a:r>
            <a:r>
              <a:rPr lang="en-IN" dirty="0"/>
              <a:t>, cv2.COLOR_BGR2GRAY)  # Convert to grayscale</a:t>
            </a:r>
          </a:p>
          <a:p>
            <a:pPr marL="114300" indent="0">
              <a:buNone/>
            </a:pPr>
            <a:r>
              <a:rPr lang="en-IN" dirty="0"/>
              <a:t>    </a:t>
            </a:r>
            <a:r>
              <a:rPr lang="en-IN" dirty="0" err="1"/>
              <a:t>img</a:t>
            </a:r>
            <a:r>
              <a:rPr lang="en-IN" dirty="0"/>
              <a:t> = cv2.resize(</a:t>
            </a:r>
            <a:r>
              <a:rPr lang="en-IN" dirty="0" err="1"/>
              <a:t>img</a:t>
            </a:r>
            <a:r>
              <a:rPr lang="en-IN" dirty="0"/>
              <a:t>, (IMG_HEIGHT, IMG_WIDTH))  # Resize to model's expected input size</a:t>
            </a:r>
          </a:p>
          <a:p>
            <a:pPr marL="114300" indent="0">
              <a:buNone/>
            </a:pPr>
            <a:r>
              <a:rPr lang="en-IN" dirty="0"/>
              <a:t>    </a:t>
            </a:r>
            <a:r>
              <a:rPr lang="en-IN" dirty="0" err="1"/>
              <a:t>img</a:t>
            </a:r>
            <a:r>
              <a:rPr lang="en-IN" dirty="0"/>
              <a:t> = </a:t>
            </a:r>
            <a:r>
              <a:rPr lang="en-IN" dirty="0" err="1"/>
              <a:t>img</a:t>
            </a:r>
            <a:r>
              <a:rPr lang="en-IN" dirty="0"/>
              <a:t> / 255.0  # Normalize</a:t>
            </a:r>
          </a:p>
          <a:p>
            <a:pPr marL="114300" indent="0">
              <a:buNone/>
            </a:pPr>
            <a:r>
              <a:rPr lang="en-IN" dirty="0"/>
              <a:t>    </a:t>
            </a:r>
            <a:r>
              <a:rPr lang="en-IN" dirty="0" err="1"/>
              <a:t>img</a:t>
            </a:r>
            <a:r>
              <a:rPr lang="en-IN" dirty="0"/>
              <a:t> = </a:t>
            </a:r>
            <a:r>
              <a:rPr lang="en-IN" dirty="0" err="1"/>
              <a:t>img.reshape</a:t>
            </a:r>
            <a:r>
              <a:rPr lang="en-IN" dirty="0"/>
              <a:t>(1, IMG_HEIGHT, IMG_WIDTH, 1)  # Reshape for model input</a:t>
            </a:r>
          </a:p>
          <a:p>
            <a:pPr marL="114300" indent="0">
              <a:buNone/>
            </a:pPr>
            <a:r>
              <a:rPr lang="en-IN" dirty="0"/>
              <a:t>    return </a:t>
            </a:r>
            <a:r>
              <a:rPr lang="en-IN" dirty="0" err="1"/>
              <a:t>img</a:t>
            </a:r>
            <a:endParaRPr lang="en-IN" dirty="0"/>
          </a:p>
          <a:p>
            <a:pPr marL="114300" indent="0">
              <a:buNone/>
            </a:pPr>
            <a:endParaRPr lang="en-IN" dirty="0"/>
          </a:p>
          <a:p>
            <a:pPr marL="114300" indent="0">
              <a:buNone/>
            </a:pPr>
            <a:r>
              <a:rPr lang="en-IN" dirty="0"/>
              <a:t># Open camera</a:t>
            </a:r>
          </a:p>
          <a:p>
            <a:pPr marL="114300" indent="0">
              <a:buNone/>
            </a:pPr>
            <a:r>
              <a:rPr lang="en-IN" dirty="0"/>
              <a:t>cap = cv2.VideoCapture(0)</a:t>
            </a:r>
          </a:p>
          <a:p>
            <a:pPr marL="114300" indent="0">
              <a:buNone/>
            </a:pPr>
            <a:endParaRPr lang="en-IN" dirty="0"/>
          </a:p>
          <a:p>
            <a:pPr marL="114300" indent="0">
              <a:buNone/>
            </a:pPr>
            <a:r>
              <a:rPr lang="en-IN" dirty="0"/>
              <a:t>if not </a:t>
            </a:r>
            <a:r>
              <a:rPr lang="en-IN" dirty="0" err="1"/>
              <a:t>cap.isOpened</a:t>
            </a:r>
            <a:r>
              <a:rPr lang="en-IN" dirty="0"/>
              <a:t>():</a:t>
            </a:r>
          </a:p>
          <a:p>
            <a:pPr marL="114300" indent="0">
              <a:buNone/>
            </a:pPr>
            <a:r>
              <a:rPr lang="en-IN" dirty="0"/>
              <a:t>    print("Failed to open camera.")</a:t>
            </a:r>
          </a:p>
          <a:p>
            <a:pPr marL="114300" indent="0">
              <a:buNone/>
            </a:pPr>
            <a:r>
              <a:rPr lang="en-IN" dirty="0"/>
              <a:t>    exit()</a:t>
            </a:r>
          </a:p>
          <a:p>
            <a:pPr marL="114300" indent="0">
              <a:buNone/>
            </a:pPr>
            <a:endParaRPr lang="en-IN" dirty="0"/>
          </a:p>
          <a:p>
            <a:pPr marL="114300" indent="0">
              <a:buNone/>
            </a:pPr>
            <a:r>
              <a:rPr lang="en-IN" dirty="0"/>
              <a:t>font = cv2.FONT_HERSHEY_SIMPLEX</a:t>
            </a:r>
          </a:p>
          <a:p>
            <a:pPr marL="114300" indent="0">
              <a:buNone/>
            </a:pPr>
            <a:r>
              <a:rPr lang="en-IN" dirty="0" err="1"/>
              <a:t>predictions_deque</a:t>
            </a:r>
            <a:r>
              <a:rPr lang="en-IN" dirty="0"/>
              <a:t> = deque(</a:t>
            </a:r>
            <a:r>
              <a:rPr lang="en-IN" dirty="0" err="1"/>
              <a:t>maxlen</a:t>
            </a:r>
            <a:r>
              <a:rPr lang="en-IN" dirty="0"/>
              <a:t>=10)  # Store last 10 predictions for smoothing</a:t>
            </a:r>
          </a:p>
          <a:p>
            <a:pPr marL="114300" indent="0">
              <a:buNone/>
            </a:pPr>
            <a:endParaRPr lang="en-IN" dirty="0"/>
          </a:p>
        </p:txBody>
      </p:sp>
    </p:spTree>
    <p:extLst>
      <p:ext uri="{BB962C8B-B14F-4D97-AF65-F5344CB8AC3E}">
        <p14:creationId xmlns:p14="http://schemas.microsoft.com/office/powerpoint/2010/main" val="67618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D5D0-B353-7D9D-D108-2093C1B9B213}"/>
              </a:ext>
            </a:extLst>
          </p:cNvPr>
          <p:cNvSpPr>
            <a:spLocks noGrp="1"/>
          </p:cNvSpPr>
          <p:nvPr>
            <p:ph type="title" idx="4294967295"/>
          </p:nvPr>
        </p:nvSpPr>
        <p:spPr>
          <a:xfrm>
            <a:off x="0" y="444500"/>
            <a:ext cx="8521700" cy="573088"/>
          </a:xfrm>
        </p:spPr>
        <p:txBody>
          <a:bodyPr>
            <a:noAutofit/>
          </a:bodyPr>
          <a:lstStyle/>
          <a:p>
            <a:r>
              <a:rPr lang="en-US" b="1" dirty="0"/>
              <a:t>                                    Result</a:t>
            </a:r>
            <a:endParaRPr lang="en-IN" b="1" dirty="0"/>
          </a:p>
        </p:txBody>
      </p:sp>
      <p:pic>
        <p:nvPicPr>
          <p:cNvPr id="6" name="Picture 5">
            <a:extLst>
              <a:ext uri="{FF2B5EF4-FFF2-40B4-BE49-F238E27FC236}">
                <a16:creationId xmlns:a16="http://schemas.microsoft.com/office/drawing/2014/main" id="{5B993652-A427-4D8E-BC6F-1D1832AD3959}"/>
              </a:ext>
            </a:extLst>
          </p:cNvPr>
          <p:cNvPicPr>
            <a:picLocks noChangeAspect="1"/>
          </p:cNvPicPr>
          <p:nvPr/>
        </p:nvPicPr>
        <p:blipFill>
          <a:blip r:embed="rId2"/>
          <a:stretch>
            <a:fillRect/>
          </a:stretch>
        </p:blipFill>
        <p:spPr>
          <a:xfrm>
            <a:off x="360857" y="1152476"/>
            <a:ext cx="4024399" cy="3416400"/>
          </a:xfrm>
          <a:prstGeom prst="rect">
            <a:avLst/>
          </a:prstGeom>
        </p:spPr>
      </p:pic>
      <p:pic>
        <p:nvPicPr>
          <p:cNvPr id="8" name="Picture 7">
            <a:extLst>
              <a:ext uri="{FF2B5EF4-FFF2-40B4-BE49-F238E27FC236}">
                <a16:creationId xmlns:a16="http://schemas.microsoft.com/office/drawing/2014/main" id="{E1EEE0A0-D50B-1B5E-686A-006564AC601F}"/>
              </a:ext>
            </a:extLst>
          </p:cNvPr>
          <p:cNvPicPr>
            <a:picLocks noChangeAspect="1"/>
          </p:cNvPicPr>
          <p:nvPr/>
        </p:nvPicPr>
        <p:blipFill>
          <a:blip r:embed="rId3"/>
          <a:stretch>
            <a:fillRect/>
          </a:stretch>
        </p:blipFill>
        <p:spPr>
          <a:xfrm>
            <a:off x="4488286" y="1152475"/>
            <a:ext cx="4520485" cy="3416400"/>
          </a:xfrm>
          <a:prstGeom prst="rect">
            <a:avLst/>
          </a:prstGeom>
        </p:spPr>
      </p:pic>
    </p:spTree>
    <p:extLst>
      <p:ext uri="{BB962C8B-B14F-4D97-AF65-F5344CB8AC3E}">
        <p14:creationId xmlns:p14="http://schemas.microsoft.com/office/powerpoint/2010/main" val="93138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A928ED-7789-3770-6741-0557F0FECBAF}"/>
              </a:ext>
            </a:extLst>
          </p:cNvPr>
          <p:cNvPicPr>
            <a:picLocks noChangeAspect="1"/>
          </p:cNvPicPr>
          <p:nvPr/>
        </p:nvPicPr>
        <p:blipFill>
          <a:blip r:embed="rId2"/>
          <a:stretch>
            <a:fillRect/>
          </a:stretch>
        </p:blipFill>
        <p:spPr>
          <a:xfrm>
            <a:off x="252536" y="1139781"/>
            <a:ext cx="4377420" cy="3161764"/>
          </a:xfrm>
          <a:prstGeom prst="rect">
            <a:avLst/>
          </a:prstGeom>
        </p:spPr>
      </p:pic>
      <p:pic>
        <p:nvPicPr>
          <p:cNvPr id="9" name="Picture 8">
            <a:extLst>
              <a:ext uri="{FF2B5EF4-FFF2-40B4-BE49-F238E27FC236}">
                <a16:creationId xmlns:a16="http://schemas.microsoft.com/office/drawing/2014/main" id="{6EA59365-4C1F-0739-EBCB-843D6D150FBF}"/>
              </a:ext>
            </a:extLst>
          </p:cNvPr>
          <p:cNvPicPr>
            <a:picLocks noChangeAspect="1"/>
          </p:cNvPicPr>
          <p:nvPr/>
        </p:nvPicPr>
        <p:blipFill>
          <a:blip r:embed="rId3"/>
          <a:stretch>
            <a:fillRect/>
          </a:stretch>
        </p:blipFill>
        <p:spPr>
          <a:xfrm>
            <a:off x="4906851" y="1139781"/>
            <a:ext cx="3984613" cy="3161764"/>
          </a:xfrm>
          <a:prstGeom prst="rect">
            <a:avLst/>
          </a:prstGeom>
        </p:spPr>
      </p:pic>
    </p:spTree>
    <p:extLst>
      <p:ext uri="{BB962C8B-B14F-4D97-AF65-F5344CB8AC3E}">
        <p14:creationId xmlns:p14="http://schemas.microsoft.com/office/powerpoint/2010/main" val="16357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94253A-AB71-26AC-01EB-FC97D3ACB5C9}"/>
              </a:ext>
            </a:extLst>
          </p:cNvPr>
          <p:cNvPicPr>
            <a:picLocks noChangeAspect="1"/>
          </p:cNvPicPr>
          <p:nvPr/>
        </p:nvPicPr>
        <p:blipFill>
          <a:blip r:embed="rId2"/>
          <a:stretch>
            <a:fillRect/>
          </a:stretch>
        </p:blipFill>
        <p:spPr>
          <a:xfrm>
            <a:off x="82652" y="972355"/>
            <a:ext cx="4251089" cy="3451538"/>
          </a:xfrm>
          <a:prstGeom prst="rect">
            <a:avLst/>
          </a:prstGeom>
        </p:spPr>
      </p:pic>
      <p:pic>
        <p:nvPicPr>
          <p:cNvPr id="5" name="Picture 4">
            <a:extLst>
              <a:ext uri="{FF2B5EF4-FFF2-40B4-BE49-F238E27FC236}">
                <a16:creationId xmlns:a16="http://schemas.microsoft.com/office/drawing/2014/main" id="{5BA47962-1A6C-D70F-3AA3-128E37F68032}"/>
              </a:ext>
            </a:extLst>
          </p:cNvPr>
          <p:cNvPicPr>
            <a:picLocks noChangeAspect="1"/>
          </p:cNvPicPr>
          <p:nvPr/>
        </p:nvPicPr>
        <p:blipFill>
          <a:blip r:embed="rId3"/>
          <a:stretch>
            <a:fillRect/>
          </a:stretch>
        </p:blipFill>
        <p:spPr>
          <a:xfrm>
            <a:off x="4404575" y="972356"/>
            <a:ext cx="4656773" cy="3451538"/>
          </a:xfrm>
          <a:prstGeom prst="rect">
            <a:avLst/>
          </a:prstGeom>
        </p:spPr>
      </p:pic>
    </p:spTree>
    <p:extLst>
      <p:ext uri="{BB962C8B-B14F-4D97-AF65-F5344CB8AC3E}">
        <p14:creationId xmlns:p14="http://schemas.microsoft.com/office/powerpoint/2010/main" val="1572969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20E5-5AED-6451-F62A-3A245BC33E15}"/>
              </a:ext>
            </a:extLst>
          </p:cNvPr>
          <p:cNvSpPr>
            <a:spLocks noGrp="1"/>
          </p:cNvSpPr>
          <p:nvPr>
            <p:ph type="title"/>
          </p:nvPr>
        </p:nvSpPr>
        <p:spPr/>
        <p:txBody>
          <a:bodyPr>
            <a:normAutofit fontScale="90000"/>
          </a:bodyPr>
          <a:lstStyle/>
          <a:p>
            <a:r>
              <a:rPr lang="en-US" b="1" dirty="0"/>
              <a:t>                                        Conclusion</a:t>
            </a:r>
            <a:endParaRPr lang="en-IN" b="1" dirty="0"/>
          </a:p>
        </p:txBody>
      </p:sp>
      <p:sp>
        <p:nvSpPr>
          <p:cNvPr id="3" name="Text Placeholder 2">
            <a:extLst>
              <a:ext uri="{FF2B5EF4-FFF2-40B4-BE49-F238E27FC236}">
                <a16:creationId xmlns:a16="http://schemas.microsoft.com/office/drawing/2014/main" id="{57D91A0D-F716-AE40-1397-2899DA9C3D70}"/>
              </a:ext>
            </a:extLst>
          </p:cNvPr>
          <p:cNvSpPr>
            <a:spLocks noGrp="1"/>
          </p:cNvSpPr>
          <p:nvPr>
            <p:ph type="body" idx="1"/>
          </p:nvPr>
        </p:nvSpPr>
        <p:spPr/>
        <p:txBody>
          <a:bodyPr/>
          <a:lstStyle/>
          <a:p>
            <a:pPr marL="114300" indent="0">
              <a:buNone/>
            </a:pPr>
            <a:r>
              <a:rPr lang="en-IN" dirty="0"/>
              <a:t>The goal of this research is to develop an efficient Traffic Sign Boards recognition system as this is a huge feat in the realm of emerging technologies. </a:t>
            </a:r>
          </a:p>
          <a:p>
            <a:pPr marL="114300" indent="0">
              <a:buNone/>
            </a:pPr>
            <a:r>
              <a:rPr lang="en-IN" dirty="0"/>
              <a:t>The system has been around for barely over a year, and thus this project gave us an insight into the various hardships that the team must have faced.</a:t>
            </a:r>
          </a:p>
          <a:p>
            <a:pPr marL="114300" indent="0">
              <a:buNone/>
            </a:pPr>
            <a:r>
              <a:rPr lang="en-IN" dirty="0"/>
              <a:t>Further research is going on in the industry aspect of this project, so that it can become an inherent feature in all vehicles around </a:t>
            </a:r>
            <a:r>
              <a:rPr lang="en-IN"/>
              <a:t>the world.</a:t>
            </a:r>
            <a:endParaRPr lang="en-IN" dirty="0"/>
          </a:p>
        </p:txBody>
      </p:sp>
    </p:spTree>
    <p:extLst>
      <p:ext uri="{BB962C8B-B14F-4D97-AF65-F5344CB8AC3E}">
        <p14:creationId xmlns:p14="http://schemas.microsoft.com/office/powerpoint/2010/main" val="188886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598868"/>
            <a:ext cx="8520600" cy="6310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820" b="1" dirty="0">
                <a:latin typeface="Times New Roman"/>
                <a:ea typeface="Times New Roman"/>
                <a:cs typeface="Times New Roman"/>
                <a:sym typeface="Times New Roman"/>
              </a:rPr>
              <a:t>Contents</a:t>
            </a:r>
            <a:endParaRPr sz="2820" b="1" dirty="0">
              <a:latin typeface="Times New Roman"/>
              <a:ea typeface="Times New Roman"/>
              <a:cs typeface="Times New Roman"/>
              <a:sym typeface="Times New Roman"/>
            </a:endParaRPr>
          </a:p>
        </p:txBody>
      </p:sp>
      <p:sp>
        <p:nvSpPr>
          <p:cNvPr id="66" name="Google Shape;66;p14"/>
          <p:cNvSpPr txBox="1">
            <a:spLocks noGrp="1"/>
          </p:cNvSpPr>
          <p:nvPr>
            <p:ph type="body" idx="1"/>
          </p:nvPr>
        </p:nvSpPr>
        <p:spPr>
          <a:xfrm>
            <a:off x="311700" y="1339403"/>
            <a:ext cx="8520600" cy="2942822"/>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endParaRPr sz="6789"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6789" dirty="0">
              <a:solidFill>
                <a:schemeClr val="dk1"/>
              </a:solidFill>
            </a:endParaRPr>
          </a:p>
          <a:p>
            <a:pPr marL="457200" lvl="0" indent="-330200" algn="just" rtl="0">
              <a:lnSpc>
                <a:spcPct val="115000"/>
              </a:lnSpc>
              <a:spcBef>
                <a:spcPts val="0"/>
              </a:spcBef>
              <a:spcAft>
                <a:spcPts val="0"/>
              </a:spcAft>
              <a:buSzPct val="100000"/>
              <a:buFont typeface="Times New Roman"/>
              <a:buChar char="●"/>
            </a:pPr>
            <a:r>
              <a:rPr lang="en-GB" sz="6400" dirty="0">
                <a:latin typeface="Times New Roman"/>
                <a:ea typeface="Times New Roman"/>
                <a:cs typeface="Times New Roman"/>
                <a:sym typeface="Times New Roman"/>
              </a:rPr>
              <a:t>Introduction</a:t>
            </a:r>
            <a:endParaRPr lang="en-IN" sz="6400" dirty="0">
              <a:latin typeface="Times New Roman"/>
              <a:ea typeface="Times New Roman"/>
              <a:cs typeface="Times New Roman"/>
              <a:sym typeface="Times New Roman"/>
            </a:endParaRPr>
          </a:p>
          <a:p>
            <a:pPr marL="457200" lvl="0" indent="-330200" algn="just" rtl="0">
              <a:lnSpc>
                <a:spcPct val="115000"/>
              </a:lnSpc>
              <a:spcBef>
                <a:spcPts val="1000"/>
              </a:spcBef>
              <a:spcAft>
                <a:spcPts val="0"/>
              </a:spcAft>
              <a:buSzPct val="100000"/>
              <a:buFont typeface="Times New Roman"/>
              <a:buChar char="●"/>
            </a:pPr>
            <a:r>
              <a:rPr lang="en-IN" sz="6400" dirty="0">
                <a:latin typeface="Times New Roman"/>
                <a:ea typeface="Times New Roman"/>
                <a:cs typeface="Times New Roman"/>
                <a:sym typeface="Times New Roman"/>
              </a:rPr>
              <a:t>System Requirements </a:t>
            </a:r>
          </a:p>
          <a:p>
            <a:pPr marL="457200" lvl="0" indent="-330200" algn="just" rtl="0">
              <a:lnSpc>
                <a:spcPct val="115000"/>
              </a:lnSpc>
              <a:spcBef>
                <a:spcPts val="1000"/>
              </a:spcBef>
              <a:spcAft>
                <a:spcPts val="0"/>
              </a:spcAft>
              <a:buSzPct val="100000"/>
              <a:buFont typeface="Times New Roman"/>
              <a:buChar char="●"/>
            </a:pPr>
            <a:r>
              <a:rPr lang="en-GB" sz="6400" dirty="0">
                <a:latin typeface="Times New Roman"/>
                <a:ea typeface="Times New Roman"/>
                <a:cs typeface="Times New Roman"/>
                <a:sym typeface="Times New Roman"/>
              </a:rPr>
              <a:t>Existing and Proposed Models</a:t>
            </a:r>
            <a:endParaRPr sz="6400" dirty="0">
              <a:latin typeface="Times New Roman"/>
              <a:ea typeface="Times New Roman"/>
              <a:cs typeface="Times New Roman"/>
              <a:sym typeface="Times New Roman"/>
            </a:endParaRPr>
          </a:p>
          <a:p>
            <a:pPr marL="457200" lvl="0" indent="-330200" algn="just" rtl="0">
              <a:lnSpc>
                <a:spcPct val="115000"/>
              </a:lnSpc>
              <a:spcBef>
                <a:spcPts val="1000"/>
              </a:spcBef>
              <a:spcAft>
                <a:spcPts val="0"/>
              </a:spcAft>
              <a:buSzPct val="100000"/>
              <a:buFont typeface="Times New Roman"/>
              <a:buChar char="●"/>
            </a:pPr>
            <a:r>
              <a:rPr lang="en-US" sz="6400" dirty="0">
                <a:latin typeface="Times New Roman"/>
                <a:ea typeface="Times New Roman"/>
                <a:cs typeface="Times New Roman"/>
                <a:sym typeface="Times New Roman"/>
              </a:rPr>
              <a:t>System Architecture</a:t>
            </a:r>
            <a:endParaRPr sz="6400" dirty="0">
              <a:latin typeface="Times New Roman"/>
              <a:ea typeface="Times New Roman"/>
              <a:cs typeface="Times New Roman"/>
              <a:sym typeface="Times New Roman"/>
            </a:endParaRPr>
          </a:p>
          <a:p>
            <a:pPr marL="457200" lvl="0" indent="-330200" algn="just" rtl="0">
              <a:lnSpc>
                <a:spcPct val="115000"/>
              </a:lnSpc>
              <a:spcBef>
                <a:spcPts val="1000"/>
              </a:spcBef>
              <a:spcAft>
                <a:spcPts val="0"/>
              </a:spcAft>
              <a:buSzPct val="100000"/>
              <a:buFont typeface="Times New Roman"/>
              <a:buChar char="●"/>
            </a:pPr>
            <a:r>
              <a:rPr lang="en-US" sz="6400" dirty="0">
                <a:latin typeface="Times New Roman"/>
                <a:ea typeface="Times New Roman"/>
                <a:cs typeface="Times New Roman"/>
                <a:sym typeface="Times New Roman"/>
              </a:rPr>
              <a:t>Implementation</a:t>
            </a:r>
          </a:p>
          <a:p>
            <a:pPr marL="457200" lvl="0" indent="-330200" algn="just" rtl="0">
              <a:lnSpc>
                <a:spcPct val="115000"/>
              </a:lnSpc>
              <a:spcBef>
                <a:spcPts val="1000"/>
              </a:spcBef>
              <a:spcAft>
                <a:spcPts val="0"/>
              </a:spcAft>
              <a:buSzPct val="100000"/>
              <a:buFont typeface="Times New Roman"/>
              <a:buChar char="●"/>
            </a:pPr>
            <a:r>
              <a:rPr lang="en-US" sz="6400" dirty="0">
                <a:solidFill>
                  <a:schemeClr val="dk1"/>
                </a:solidFill>
                <a:latin typeface="Times New Roman"/>
                <a:ea typeface="Times New Roman"/>
                <a:cs typeface="Times New Roman"/>
                <a:sym typeface="Times New Roman"/>
              </a:rPr>
              <a:t>Result</a:t>
            </a:r>
          </a:p>
          <a:p>
            <a:pPr marL="457200" lvl="0" indent="-330200" algn="just" rtl="0">
              <a:lnSpc>
                <a:spcPct val="115000"/>
              </a:lnSpc>
              <a:spcBef>
                <a:spcPts val="1000"/>
              </a:spcBef>
              <a:spcAft>
                <a:spcPts val="0"/>
              </a:spcAft>
              <a:buSzPct val="100000"/>
              <a:buFont typeface="Times New Roman"/>
              <a:buChar char="●"/>
            </a:pPr>
            <a:r>
              <a:rPr lang="en-US" sz="6400" dirty="0">
                <a:solidFill>
                  <a:schemeClr val="dk1"/>
                </a:solidFill>
                <a:latin typeface="Times New Roman"/>
                <a:ea typeface="Times New Roman"/>
                <a:cs typeface="Times New Roman"/>
                <a:sym typeface="Times New Roman"/>
              </a:rPr>
              <a:t>Conclusion</a:t>
            </a:r>
          </a:p>
          <a:p>
            <a:pPr marL="0" lvl="0" indent="457200" algn="l" rtl="0">
              <a:lnSpc>
                <a:spcPct val="150000"/>
              </a:lnSpc>
              <a:spcBef>
                <a:spcPts val="1000"/>
              </a:spcBef>
              <a:spcAft>
                <a:spcPts val="0"/>
              </a:spcAft>
              <a:buNone/>
            </a:pPr>
            <a:endParaRPr sz="2691" dirty="0"/>
          </a:p>
          <a:p>
            <a:pPr marL="457200" lvl="0" indent="0" algn="l" rtl="0">
              <a:lnSpc>
                <a:spcPct val="150000"/>
              </a:lnSpc>
              <a:spcBef>
                <a:spcPts val="1200"/>
              </a:spcBef>
              <a:spcAft>
                <a:spcPts val="0"/>
              </a:spcAft>
              <a:buNone/>
            </a:pPr>
            <a:endParaRPr sz="2591" dirty="0"/>
          </a:p>
          <a:p>
            <a:pPr marL="457200" lvl="0" indent="0" algn="l" rtl="0">
              <a:spcBef>
                <a:spcPts val="1200"/>
              </a:spcBef>
              <a:spcAft>
                <a:spcPts val="0"/>
              </a:spcAft>
              <a:buNone/>
            </a:pPr>
            <a:endParaRPr sz="1700" dirty="0"/>
          </a:p>
          <a:p>
            <a:pPr marL="0" lvl="0" indent="0" algn="l" rtl="0">
              <a:spcBef>
                <a:spcPts val="1200"/>
              </a:spcBef>
              <a:spcAft>
                <a:spcPts val="1200"/>
              </a:spcAft>
              <a:buNone/>
            </a:pPr>
            <a:endParaRPr sz="17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20" b="1">
                <a:latin typeface="Times New Roman"/>
                <a:ea typeface="Times New Roman"/>
                <a:cs typeface="Times New Roman"/>
                <a:sym typeface="Times New Roman"/>
              </a:rPr>
              <a:t>References</a:t>
            </a:r>
            <a:endParaRPr sz="2820" b="1">
              <a:latin typeface="Times New Roman"/>
              <a:ea typeface="Times New Roman"/>
              <a:cs typeface="Times New Roman"/>
              <a:sym typeface="Times New Roman"/>
            </a:endParaRPr>
          </a:p>
        </p:txBody>
      </p:sp>
      <p:sp>
        <p:nvSpPr>
          <p:cNvPr id="114" name="Google Shape;114;p22"/>
          <p:cNvSpPr txBox="1">
            <a:spLocks noGrp="1"/>
          </p:cNvSpPr>
          <p:nvPr>
            <p:ph type="body" idx="1"/>
          </p:nvPr>
        </p:nvSpPr>
        <p:spPr>
          <a:xfrm>
            <a:off x="311700" y="1178232"/>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91" u="sng" dirty="0">
                <a:solidFill>
                  <a:schemeClr val="hlink"/>
                </a:solidFill>
                <a:hlinkClick r:id="rId3"/>
              </a:rPr>
              <a:t>https://www.researchgate.net/publication/342987130_Difficulties_of_Traffic_Sign_Recognition</a:t>
            </a:r>
            <a:endParaRPr sz="1491" dirty="0"/>
          </a:p>
          <a:p>
            <a:pPr marL="0" lvl="0" indent="0" algn="l" rtl="0">
              <a:spcBef>
                <a:spcPts val="1200"/>
              </a:spcBef>
              <a:spcAft>
                <a:spcPts val="0"/>
              </a:spcAft>
              <a:buNone/>
            </a:pPr>
            <a:r>
              <a:rPr lang="en-GB" sz="1491" u="sng" dirty="0">
                <a:solidFill>
                  <a:schemeClr val="hlink"/>
                </a:solidFill>
                <a:hlinkClick r:id="rId4"/>
              </a:rPr>
              <a:t>https://www.tesla.com/ownersmanual/modely/en_eu/GUID-A701F7DC-875C-4491-BC84-605A77EA152C.html</a:t>
            </a:r>
            <a:endParaRPr sz="1491" dirty="0"/>
          </a:p>
          <a:p>
            <a:pPr marL="0" lvl="0" indent="0" algn="l" rtl="0">
              <a:spcBef>
                <a:spcPts val="1200"/>
              </a:spcBef>
              <a:spcAft>
                <a:spcPts val="0"/>
              </a:spcAft>
              <a:buNone/>
            </a:pPr>
            <a:r>
              <a:rPr lang="en-GB" sz="1491" u="sng" dirty="0">
                <a:solidFill>
                  <a:schemeClr val="hlink"/>
                </a:solidFill>
                <a:hlinkClick r:id="rId5"/>
              </a:rPr>
              <a:t>https://www.analyticsvidhya.com/blog/2021/12/traffic-signs-recognition-using-cnn-and-keras-in-python/</a:t>
            </a:r>
            <a:endParaRPr sz="1491" dirty="0"/>
          </a:p>
          <a:p>
            <a:pPr marL="0" lvl="0" indent="0" algn="l" rtl="0">
              <a:spcBef>
                <a:spcPts val="1200"/>
              </a:spcBef>
              <a:spcAft>
                <a:spcPts val="0"/>
              </a:spcAft>
              <a:buNone/>
            </a:pPr>
            <a:r>
              <a:rPr lang="en-GB" sz="1491" u="sng" dirty="0">
                <a:solidFill>
                  <a:schemeClr val="hlink"/>
                </a:solidFill>
                <a:hlinkClick r:id="rId6"/>
              </a:rPr>
              <a:t>https://github.com/alen-smajic/Towards-Explainable-AI-System-for-Traffic-Sign-Recognition-and-Deployment-in-a-Simulated-Environment</a:t>
            </a:r>
            <a:endParaRPr sz="1491" dirty="0"/>
          </a:p>
          <a:p>
            <a:pPr marL="0" lvl="0" indent="0" algn="l" rtl="0">
              <a:spcBef>
                <a:spcPts val="1200"/>
              </a:spcBef>
              <a:spcAft>
                <a:spcPts val="0"/>
              </a:spcAft>
              <a:buNone/>
            </a:pPr>
            <a:r>
              <a:rPr lang="en-GB" sz="1491" dirty="0"/>
              <a:t>file:///C:/Users/belki/Downloads/Wael-Recognition-of-Traffic-Signs.pdf</a:t>
            </a:r>
            <a:endParaRPr sz="1491" dirty="0"/>
          </a:p>
          <a:p>
            <a:pPr marL="0" lvl="0" indent="0" algn="l" rtl="0">
              <a:spcBef>
                <a:spcPts val="1200"/>
              </a:spcBef>
              <a:spcAft>
                <a:spcPts val="12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5100" b="1">
              <a:latin typeface="Times New Roman"/>
              <a:ea typeface="Times New Roman"/>
              <a:cs typeface="Times New Roman"/>
              <a:sym typeface="Times New Roman"/>
            </a:endParaRPr>
          </a:p>
          <a:p>
            <a:pPr marL="1828800" lvl="0" indent="0" algn="l" rtl="0">
              <a:spcBef>
                <a:spcPts val="1200"/>
              </a:spcBef>
              <a:spcAft>
                <a:spcPts val="1200"/>
              </a:spcAft>
              <a:buNone/>
            </a:pPr>
            <a:r>
              <a:rPr lang="en-GB" sz="5100" b="1">
                <a:latin typeface="Times New Roman"/>
                <a:ea typeface="Times New Roman"/>
                <a:cs typeface="Times New Roman"/>
                <a:sym typeface="Times New Roman"/>
              </a:rPr>
              <a:t>THANK YOU!</a:t>
            </a:r>
            <a:endParaRPr sz="5100"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1101-C91F-64A1-6E81-1AA65584A343}"/>
              </a:ext>
            </a:extLst>
          </p:cNvPr>
          <p:cNvSpPr>
            <a:spLocks noGrp="1"/>
          </p:cNvSpPr>
          <p:nvPr>
            <p:ph type="title"/>
          </p:nvPr>
        </p:nvSpPr>
        <p:spPr/>
        <p:txBody>
          <a:bodyPr>
            <a:noAutofit/>
          </a:bodyPr>
          <a:lstStyle/>
          <a:p>
            <a:r>
              <a:rPr lang="en-US" b="1" dirty="0"/>
              <a:t>                                 Introduction</a:t>
            </a:r>
            <a:endParaRPr lang="en-IN" b="1" dirty="0"/>
          </a:p>
        </p:txBody>
      </p:sp>
      <p:sp>
        <p:nvSpPr>
          <p:cNvPr id="3" name="Text Placeholder 2">
            <a:extLst>
              <a:ext uri="{FF2B5EF4-FFF2-40B4-BE49-F238E27FC236}">
                <a16:creationId xmlns:a16="http://schemas.microsoft.com/office/drawing/2014/main" id="{A1F1C984-0BB7-4A2A-3A4D-15546D60F4E2}"/>
              </a:ext>
            </a:extLst>
          </p:cNvPr>
          <p:cNvSpPr>
            <a:spLocks noGrp="1"/>
          </p:cNvSpPr>
          <p:nvPr>
            <p:ph type="body" idx="1"/>
          </p:nvPr>
        </p:nvSpPr>
        <p:spPr/>
        <p:txBody>
          <a:bodyPr/>
          <a:lstStyle/>
          <a:p>
            <a:r>
              <a:rPr lang="en-IN" dirty="0"/>
              <a:t>The traffic sign detection system aims to accurately recognize and interpret traffic signs for enhanced driving capabilities.</a:t>
            </a:r>
          </a:p>
          <a:p>
            <a:r>
              <a:rPr lang="en-US" dirty="0"/>
              <a:t>Traffic sign board recognition is a critical aspect of autonomous driving and advanced driver-assistance systems (ADAS).</a:t>
            </a:r>
          </a:p>
          <a:p>
            <a:r>
              <a:rPr lang="en-US" dirty="0"/>
              <a:t> It involves the use of computer vision and machine learning techniques to detect and interpret traffic signs, providing real-time information to the vehicle or driver.</a:t>
            </a:r>
          </a:p>
          <a:p>
            <a:pPr marL="11430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144672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6B22-1E25-3AD7-D59C-8D3E690338F5}"/>
              </a:ext>
            </a:extLst>
          </p:cNvPr>
          <p:cNvSpPr>
            <a:spLocks noGrp="1"/>
          </p:cNvSpPr>
          <p:nvPr>
            <p:ph type="title"/>
          </p:nvPr>
        </p:nvSpPr>
        <p:spPr/>
        <p:txBody>
          <a:bodyPr>
            <a:normAutofit fontScale="90000"/>
          </a:bodyPr>
          <a:lstStyle/>
          <a:p>
            <a:r>
              <a:rPr lang="en-GB" sz="2800" b="1" dirty="0">
                <a:latin typeface="Times New Roman"/>
                <a:ea typeface="Times New Roman"/>
                <a:cs typeface="Times New Roman"/>
                <a:sym typeface="Times New Roman"/>
              </a:rPr>
              <a:t>                           </a:t>
            </a:r>
            <a:r>
              <a:rPr lang="en-GB" sz="3100" b="1" dirty="0">
                <a:latin typeface="Times New Roman"/>
                <a:ea typeface="Times New Roman"/>
                <a:cs typeface="Times New Roman"/>
                <a:sym typeface="Times New Roman"/>
              </a:rPr>
              <a:t>System Requirements</a:t>
            </a:r>
            <a:endParaRPr lang="en-IN" sz="3100" b="1" dirty="0"/>
          </a:p>
        </p:txBody>
      </p:sp>
      <p:sp>
        <p:nvSpPr>
          <p:cNvPr id="3" name="Text Placeholder 2">
            <a:extLst>
              <a:ext uri="{FF2B5EF4-FFF2-40B4-BE49-F238E27FC236}">
                <a16:creationId xmlns:a16="http://schemas.microsoft.com/office/drawing/2014/main" id="{5642E342-B9B7-5C9E-E29D-41124EB3CD29}"/>
              </a:ext>
            </a:extLst>
          </p:cNvPr>
          <p:cNvSpPr>
            <a:spLocks noGrp="1"/>
          </p:cNvSpPr>
          <p:nvPr>
            <p:ph type="body" idx="1"/>
          </p:nvPr>
        </p:nvSpPr>
        <p:spPr/>
        <p:txBody>
          <a:bodyPr>
            <a:normAutofit fontScale="85000" lnSpcReduction="10000"/>
          </a:bodyPr>
          <a:lstStyle/>
          <a:p>
            <a:pPr marL="0" lvl="0" indent="0" algn="l" rtl="0">
              <a:lnSpc>
                <a:spcPct val="100000"/>
              </a:lnSpc>
              <a:spcBef>
                <a:spcPts val="0"/>
              </a:spcBef>
              <a:spcAft>
                <a:spcPts val="0"/>
              </a:spcAft>
              <a:buNone/>
            </a:pPr>
            <a:r>
              <a:rPr lang="en-US" sz="2000" dirty="0">
                <a:solidFill>
                  <a:schemeClr val="dk1"/>
                </a:solidFill>
              </a:rPr>
              <a:t> </a:t>
            </a:r>
            <a:r>
              <a:rPr lang="en-US" sz="2000" dirty="0">
                <a:solidFill>
                  <a:schemeClr val="dk1"/>
                </a:solidFill>
                <a:latin typeface="Times New Roman"/>
                <a:ea typeface="Times New Roman"/>
                <a:cs typeface="Times New Roman"/>
                <a:sym typeface="Times New Roman"/>
              </a:rPr>
              <a:t>Hardware Requirements:</a:t>
            </a:r>
          </a:p>
          <a:p>
            <a:pPr marL="0" lvl="0" indent="0" algn="l" rtl="0">
              <a:lnSpc>
                <a:spcPct val="100000"/>
              </a:lnSpc>
              <a:spcBef>
                <a:spcPts val="0"/>
              </a:spcBef>
              <a:spcAft>
                <a:spcPts val="0"/>
              </a:spcAft>
              <a:buNone/>
            </a:pPr>
            <a:endParaRPr lang="en-US" sz="2000" dirty="0">
              <a:solidFill>
                <a:schemeClr val="dk1"/>
              </a:solidFill>
            </a:endParaRPr>
          </a:p>
          <a:p>
            <a:pPr marL="457200" lvl="0" indent="-330200" algn="just" rtl="0">
              <a:lnSpc>
                <a:spcPct val="115000"/>
              </a:lnSpc>
              <a:spcBef>
                <a:spcPts val="0"/>
              </a:spcBef>
              <a:spcAft>
                <a:spcPts val="0"/>
              </a:spcAft>
              <a:buSzPct val="100000"/>
              <a:buFont typeface="Times New Roman"/>
              <a:buChar char="●"/>
            </a:pPr>
            <a:r>
              <a:rPr lang="en-US" sz="1800" dirty="0">
                <a:latin typeface="Times New Roman"/>
                <a:ea typeface="Times New Roman"/>
                <a:cs typeface="Times New Roman"/>
                <a:sym typeface="Times New Roman"/>
              </a:rPr>
              <a:t>Processor: </a:t>
            </a:r>
            <a:r>
              <a:rPr lang="en-US" dirty="0">
                <a:latin typeface="Times New Roman"/>
                <a:ea typeface="Times New Roman"/>
                <a:cs typeface="Times New Roman"/>
                <a:sym typeface="Times New Roman"/>
              </a:rPr>
              <a:t>AMD Ryzen 5</a:t>
            </a:r>
            <a:r>
              <a:rPr lang="en-US" sz="1800" dirty="0">
                <a:latin typeface="Times New Roman"/>
                <a:ea typeface="Times New Roman"/>
                <a:cs typeface="Times New Roman"/>
                <a:sym typeface="Times New Roman"/>
              </a:rPr>
              <a:t>, </a:t>
            </a:r>
            <a:r>
              <a:rPr lang="en-US" dirty="0">
                <a:latin typeface="Times New Roman"/>
                <a:ea typeface="Times New Roman"/>
                <a:cs typeface="Times New Roman"/>
                <a:sym typeface="Times New Roman"/>
              </a:rPr>
              <a:t>Intel Core i5 or</a:t>
            </a:r>
            <a:r>
              <a:rPr lang="en-US" sz="1800" dirty="0">
                <a:latin typeface="Times New Roman"/>
                <a:ea typeface="Times New Roman"/>
                <a:cs typeface="Times New Roman"/>
                <a:sym typeface="Times New Roman"/>
              </a:rPr>
              <a:t> quad-core or higher recommended.</a:t>
            </a:r>
          </a:p>
          <a:p>
            <a:pPr marL="457200" lvl="0" indent="-330200" algn="just" rtl="0">
              <a:lnSpc>
                <a:spcPct val="115000"/>
              </a:lnSpc>
              <a:spcBef>
                <a:spcPts val="1000"/>
              </a:spcBef>
              <a:spcAft>
                <a:spcPts val="0"/>
              </a:spcAft>
              <a:buSzPct val="100000"/>
              <a:buFont typeface="Times New Roman"/>
              <a:buChar char="●"/>
            </a:pPr>
            <a:r>
              <a:rPr lang="en-US" sz="1800" dirty="0">
                <a:latin typeface="Times New Roman"/>
                <a:ea typeface="Times New Roman"/>
                <a:cs typeface="Times New Roman"/>
                <a:sym typeface="Times New Roman"/>
              </a:rPr>
              <a:t>Memory (RAM): 8 GB or higher (16 GB recommended for larger datasets or deep learning models)</a:t>
            </a:r>
          </a:p>
          <a:p>
            <a:pPr marL="457200" lvl="0" indent="-330200" algn="just" rtl="0">
              <a:lnSpc>
                <a:spcPct val="115000"/>
              </a:lnSpc>
              <a:spcBef>
                <a:spcPts val="1000"/>
              </a:spcBef>
              <a:spcAft>
                <a:spcPts val="0"/>
              </a:spcAft>
              <a:buSzPct val="100000"/>
              <a:buFont typeface="Times New Roman"/>
              <a:buChar char="●"/>
            </a:pPr>
            <a:r>
              <a:rPr lang="en-US" sz="1800" dirty="0">
                <a:latin typeface="Times New Roman"/>
                <a:ea typeface="Times New Roman"/>
                <a:cs typeface="Times New Roman"/>
                <a:sym typeface="Times New Roman"/>
              </a:rPr>
              <a:t>Storage: Solid-state drive (SSD) with at least 256 GB of free space</a:t>
            </a:r>
          </a:p>
          <a:p>
            <a:pPr marL="457200" lvl="0" indent="-330200" algn="just" rtl="0">
              <a:lnSpc>
                <a:spcPct val="115000"/>
              </a:lnSpc>
              <a:spcBef>
                <a:spcPts val="1000"/>
              </a:spcBef>
              <a:spcAft>
                <a:spcPts val="0"/>
              </a:spcAft>
              <a:buSzPct val="100000"/>
              <a:buFont typeface="Times New Roman"/>
              <a:buChar char="●"/>
            </a:pPr>
            <a:r>
              <a:rPr lang="en-US" sz="1800" dirty="0">
                <a:latin typeface="Times New Roman"/>
                <a:ea typeface="Times New Roman"/>
                <a:cs typeface="Times New Roman"/>
                <a:sym typeface="Times New Roman"/>
              </a:rPr>
              <a:t>Graphics Processing Unit (GPU): NVIDIA GTX 1060 or equivalent with CUDA support (optional but recommended for accelerated deep learning tasks)</a:t>
            </a:r>
          </a:p>
          <a:p>
            <a:pPr marL="457200" lvl="0" indent="-330200" algn="just" rtl="0">
              <a:lnSpc>
                <a:spcPct val="115000"/>
              </a:lnSpc>
              <a:spcBef>
                <a:spcPts val="1000"/>
              </a:spcBef>
              <a:spcAft>
                <a:spcPts val="0"/>
              </a:spcAft>
              <a:buSzPct val="100000"/>
              <a:buFont typeface="Times New Roman"/>
              <a:buChar char="●"/>
            </a:pPr>
            <a:r>
              <a:rPr lang="en-US" sz="1800" dirty="0">
                <a:latin typeface="Times New Roman"/>
                <a:ea typeface="Times New Roman"/>
                <a:cs typeface="Times New Roman"/>
                <a:sym typeface="Times New Roman"/>
              </a:rPr>
              <a:t>Camera: High-resolution camera capable of capturing clear images (resolution of 1080p or higher recommended)</a:t>
            </a:r>
          </a:p>
          <a:p>
            <a:pPr marL="457200" lvl="0" indent="-330200" algn="just" rtl="0">
              <a:lnSpc>
                <a:spcPct val="115000"/>
              </a:lnSpc>
              <a:spcBef>
                <a:spcPts val="1000"/>
              </a:spcBef>
              <a:spcAft>
                <a:spcPts val="0"/>
              </a:spcAft>
              <a:buSzPct val="100000"/>
              <a:buFont typeface="Times New Roman"/>
              <a:buChar char="●"/>
            </a:pPr>
            <a:r>
              <a:rPr lang="en-US" sz="1800" dirty="0">
                <a:latin typeface="Times New Roman"/>
                <a:ea typeface="Times New Roman"/>
                <a:cs typeface="Times New Roman"/>
                <a:sym typeface="Times New Roman"/>
              </a:rPr>
              <a:t>Additional Hardware: Power supply unit, peripherals (e.g., monitors, input devices) as needed</a:t>
            </a:r>
            <a:endParaRPr lang="en-US" sz="1800" dirty="0">
              <a:solidFill>
                <a:schemeClr val="dk1"/>
              </a:solidFill>
              <a:latin typeface="Times New Roman"/>
              <a:ea typeface="Times New Roman"/>
              <a:cs typeface="Times New Roman"/>
              <a:sym typeface="Times New Roman"/>
            </a:endParaRPr>
          </a:p>
          <a:p>
            <a:pPr marL="0" lvl="0" indent="457200" algn="l" rtl="0">
              <a:lnSpc>
                <a:spcPct val="150000"/>
              </a:lnSpc>
              <a:spcBef>
                <a:spcPts val="1000"/>
              </a:spcBef>
              <a:spcAft>
                <a:spcPts val="0"/>
              </a:spcAft>
              <a:buNone/>
            </a:pPr>
            <a:endParaRPr lang="en-US" sz="800" dirty="0"/>
          </a:p>
          <a:p>
            <a:pPr marL="457200" lvl="0" indent="0" algn="l" rtl="0">
              <a:lnSpc>
                <a:spcPct val="150000"/>
              </a:lnSpc>
              <a:spcBef>
                <a:spcPts val="1200"/>
              </a:spcBef>
              <a:spcAft>
                <a:spcPts val="0"/>
              </a:spcAft>
              <a:buNone/>
            </a:pPr>
            <a:endParaRPr lang="en-US" sz="800" dirty="0"/>
          </a:p>
          <a:p>
            <a:pPr marL="457200" lvl="0" indent="0" algn="l" rtl="0">
              <a:spcBef>
                <a:spcPts val="1200"/>
              </a:spcBef>
              <a:spcAft>
                <a:spcPts val="0"/>
              </a:spcAft>
              <a:buNone/>
            </a:pPr>
            <a:endParaRPr lang="en-US" sz="800" dirty="0"/>
          </a:p>
          <a:p>
            <a:endParaRPr lang="en-IN" dirty="0"/>
          </a:p>
        </p:txBody>
      </p:sp>
    </p:spTree>
    <p:extLst>
      <p:ext uri="{BB962C8B-B14F-4D97-AF65-F5344CB8AC3E}">
        <p14:creationId xmlns:p14="http://schemas.microsoft.com/office/powerpoint/2010/main" val="90125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820" b="1">
                <a:latin typeface="Times New Roman"/>
                <a:ea typeface="Times New Roman"/>
                <a:cs typeface="Times New Roman"/>
                <a:sym typeface="Times New Roman"/>
              </a:rPr>
              <a:t>System Requirements</a:t>
            </a:r>
            <a:endParaRPr sz="2820" b="1">
              <a:latin typeface="Times New Roman"/>
              <a:ea typeface="Times New Roman"/>
              <a:cs typeface="Times New Roman"/>
              <a:sym typeface="Times New Roman"/>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just" rtl="0">
              <a:lnSpc>
                <a:spcPct val="115000"/>
              </a:lnSpc>
              <a:spcBef>
                <a:spcPts val="1000"/>
              </a:spcBef>
              <a:spcAft>
                <a:spcPts val="0"/>
              </a:spcAft>
              <a:buNone/>
            </a:pPr>
            <a:r>
              <a:rPr lang="en-GB" sz="6600" dirty="0"/>
              <a:t>    </a:t>
            </a:r>
            <a:r>
              <a:rPr lang="en-GB" sz="6600" dirty="0">
                <a:latin typeface="Times New Roman"/>
                <a:ea typeface="Times New Roman"/>
                <a:cs typeface="Times New Roman"/>
                <a:sym typeface="Times New Roman"/>
              </a:rPr>
              <a:t>Software Requirements:</a:t>
            </a:r>
            <a:endParaRPr sz="6600" dirty="0">
              <a:latin typeface="Times New Roman"/>
              <a:ea typeface="Times New Roman"/>
              <a:cs typeface="Times New Roman"/>
              <a:sym typeface="Times New Roman"/>
            </a:endParaRPr>
          </a:p>
          <a:p>
            <a:pPr marL="457200" lvl="0" indent="-330200" algn="just" rtl="0">
              <a:lnSpc>
                <a:spcPct val="115000"/>
              </a:lnSpc>
              <a:spcBef>
                <a:spcPts val="1000"/>
              </a:spcBef>
              <a:spcAft>
                <a:spcPts val="0"/>
              </a:spcAft>
              <a:buSzPct val="100000"/>
              <a:buFont typeface="Times New Roman"/>
              <a:buChar char="●"/>
            </a:pPr>
            <a:r>
              <a:rPr lang="en-GB" sz="6400" dirty="0">
                <a:latin typeface="Times New Roman"/>
                <a:ea typeface="Times New Roman"/>
                <a:cs typeface="Times New Roman"/>
                <a:sym typeface="Times New Roman"/>
              </a:rPr>
              <a:t>Operating System: Windows 11, macOS, or Linux </a:t>
            </a:r>
            <a:endParaRPr sz="6400" dirty="0">
              <a:latin typeface="Times New Roman"/>
              <a:ea typeface="Times New Roman"/>
              <a:cs typeface="Times New Roman"/>
              <a:sym typeface="Times New Roman"/>
            </a:endParaRPr>
          </a:p>
          <a:p>
            <a:pPr marL="457200" lvl="0" indent="-330200" algn="just" rtl="0">
              <a:lnSpc>
                <a:spcPct val="115000"/>
              </a:lnSpc>
              <a:spcBef>
                <a:spcPts val="1000"/>
              </a:spcBef>
              <a:spcAft>
                <a:spcPts val="0"/>
              </a:spcAft>
              <a:buSzPct val="100000"/>
              <a:buFont typeface="Times New Roman"/>
              <a:buChar char="●"/>
            </a:pPr>
            <a:r>
              <a:rPr lang="en-GB" sz="6400" dirty="0">
                <a:latin typeface="Times New Roman"/>
                <a:ea typeface="Times New Roman"/>
                <a:cs typeface="Times New Roman"/>
                <a:sym typeface="Times New Roman"/>
              </a:rPr>
              <a:t>Development Environment: Python 3.7 or higher </a:t>
            </a:r>
            <a:endParaRPr sz="6400" dirty="0">
              <a:latin typeface="Times New Roman"/>
              <a:ea typeface="Times New Roman"/>
              <a:cs typeface="Times New Roman"/>
              <a:sym typeface="Times New Roman"/>
            </a:endParaRPr>
          </a:p>
          <a:p>
            <a:pPr marL="457200" lvl="0" indent="-330200" algn="just" rtl="0">
              <a:lnSpc>
                <a:spcPct val="115000"/>
              </a:lnSpc>
              <a:spcBef>
                <a:spcPts val="1000"/>
              </a:spcBef>
              <a:spcAft>
                <a:spcPts val="0"/>
              </a:spcAft>
              <a:buSzPct val="100000"/>
              <a:buFont typeface="Times New Roman"/>
              <a:buChar char="●"/>
            </a:pPr>
            <a:r>
              <a:rPr lang="en-GB" sz="6400" dirty="0">
                <a:latin typeface="Times New Roman"/>
                <a:ea typeface="Times New Roman"/>
                <a:cs typeface="Times New Roman"/>
                <a:sym typeface="Times New Roman"/>
              </a:rPr>
              <a:t>Software Libraries:</a:t>
            </a:r>
            <a:endParaRPr sz="6400" dirty="0">
              <a:latin typeface="Times New Roman"/>
              <a:ea typeface="Times New Roman"/>
              <a:cs typeface="Times New Roman"/>
              <a:sym typeface="Times New Roman"/>
            </a:endParaRPr>
          </a:p>
          <a:p>
            <a:pPr marL="914400" lvl="0" indent="-330200" algn="just" rtl="0">
              <a:lnSpc>
                <a:spcPct val="115000"/>
              </a:lnSpc>
              <a:spcBef>
                <a:spcPts val="1000"/>
              </a:spcBef>
              <a:spcAft>
                <a:spcPts val="0"/>
              </a:spcAft>
              <a:buSzPct val="100000"/>
              <a:buFont typeface="Times New Roman"/>
              <a:buChar char="➢"/>
            </a:pPr>
            <a:r>
              <a:rPr lang="en-GB" sz="6400" dirty="0">
                <a:latin typeface="Times New Roman"/>
                <a:ea typeface="Times New Roman"/>
                <a:cs typeface="Times New Roman"/>
                <a:sym typeface="Times New Roman"/>
              </a:rPr>
              <a:t>OpenCV (for image processing and computer vision tasks)</a:t>
            </a:r>
            <a:endParaRPr sz="6400" dirty="0">
              <a:latin typeface="Times New Roman"/>
              <a:ea typeface="Times New Roman"/>
              <a:cs typeface="Times New Roman"/>
              <a:sym typeface="Times New Roman"/>
            </a:endParaRPr>
          </a:p>
          <a:p>
            <a:pPr marL="914400" lvl="0" indent="-330200" algn="just" rtl="0">
              <a:lnSpc>
                <a:spcPct val="115000"/>
              </a:lnSpc>
              <a:spcBef>
                <a:spcPts val="1000"/>
              </a:spcBef>
              <a:spcAft>
                <a:spcPts val="0"/>
              </a:spcAft>
              <a:buSzPct val="100000"/>
              <a:buFont typeface="Times New Roman"/>
              <a:buChar char="➢"/>
            </a:pPr>
            <a:r>
              <a:rPr lang="en-GB" sz="6400" dirty="0">
                <a:latin typeface="Times New Roman"/>
                <a:ea typeface="Times New Roman"/>
                <a:cs typeface="Times New Roman"/>
                <a:sym typeface="Times New Roman"/>
              </a:rPr>
              <a:t>TensorFlow (for deep learning-based algorithms)</a:t>
            </a:r>
            <a:endParaRPr sz="6400" dirty="0">
              <a:latin typeface="Times New Roman"/>
              <a:ea typeface="Times New Roman"/>
              <a:cs typeface="Times New Roman"/>
              <a:sym typeface="Times New Roman"/>
            </a:endParaRPr>
          </a:p>
          <a:p>
            <a:pPr marL="914400" lvl="0" indent="-330200" algn="just" rtl="0">
              <a:lnSpc>
                <a:spcPct val="115000"/>
              </a:lnSpc>
              <a:spcBef>
                <a:spcPts val="1000"/>
              </a:spcBef>
              <a:spcAft>
                <a:spcPts val="0"/>
              </a:spcAft>
              <a:buSzPct val="100000"/>
              <a:buFont typeface="Times New Roman"/>
              <a:buChar char="➢"/>
            </a:pPr>
            <a:r>
              <a:rPr lang="en-GB" sz="6400" dirty="0">
                <a:latin typeface="Times New Roman"/>
                <a:ea typeface="Times New Roman"/>
                <a:cs typeface="Times New Roman"/>
                <a:sym typeface="Times New Roman"/>
              </a:rPr>
              <a:t>scikit-learn (for machine learning algorithms)</a:t>
            </a:r>
          </a:p>
          <a:p>
            <a:pPr marL="914400" lvl="0" indent="-330200" algn="just" rtl="0">
              <a:lnSpc>
                <a:spcPct val="115000"/>
              </a:lnSpc>
              <a:spcBef>
                <a:spcPts val="1000"/>
              </a:spcBef>
              <a:spcAft>
                <a:spcPts val="0"/>
              </a:spcAft>
              <a:buSzPct val="100000"/>
              <a:buFont typeface="Times New Roman"/>
              <a:buChar char="➢"/>
            </a:pPr>
            <a:r>
              <a:rPr lang="en-GB" sz="6400" dirty="0">
                <a:latin typeface="Times New Roman"/>
                <a:ea typeface="Times New Roman"/>
                <a:cs typeface="Times New Roman"/>
                <a:sym typeface="Times New Roman"/>
              </a:rPr>
              <a:t>CARLA Simulator</a:t>
            </a:r>
            <a:endParaRPr sz="6400" dirty="0">
              <a:latin typeface="Times New Roman"/>
              <a:ea typeface="Times New Roman"/>
              <a:cs typeface="Times New Roman"/>
              <a:sym typeface="Times New Roman"/>
            </a:endParaRPr>
          </a:p>
          <a:p>
            <a:pPr marL="457200" lvl="0" indent="-330200" algn="just" rtl="0">
              <a:lnSpc>
                <a:spcPct val="115000"/>
              </a:lnSpc>
              <a:spcBef>
                <a:spcPts val="1000"/>
              </a:spcBef>
              <a:spcAft>
                <a:spcPts val="0"/>
              </a:spcAft>
              <a:buSzPct val="100000"/>
              <a:buFont typeface="Times New Roman"/>
              <a:buChar char="●"/>
            </a:pPr>
            <a:r>
              <a:rPr lang="en-GB" sz="6400" dirty="0">
                <a:latin typeface="Times New Roman"/>
                <a:ea typeface="Times New Roman"/>
                <a:cs typeface="Times New Roman"/>
                <a:sym typeface="Times New Roman"/>
              </a:rPr>
              <a:t>Integrated Development Environment (IDE): Visual Studio Code</a:t>
            </a:r>
            <a:endParaRPr sz="6400" dirty="0">
              <a:latin typeface="Times New Roman"/>
              <a:ea typeface="Times New Roman"/>
              <a:cs typeface="Times New Roman"/>
              <a:sym typeface="Times New Roman"/>
            </a:endParaRPr>
          </a:p>
          <a:p>
            <a:pPr marL="457200" lvl="0" indent="-330200" algn="just" rtl="0">
              <a:lnSpc>
                <a:spcPct val="115000"/>
              </a:lnSpc>
              <a:spcBef>
                <a:spcPts val="1000"/>
              </a:spcBef>
              <a:spcAft>
                <a:spcPts val="0"/>
              </a:spcAft>
              <a:buSzPct val="100000"/>
              <a:buFont typeface="Times New Roman"/>
              <a:buChar char="●"/>
            </a:pPr>
            <a:r>
              <a:rPr lang="en-GB" sz="6400" dirty="0">
                <a:latin typeface="Times New Roman"/>
                <a:ea typeface="Times New Roman"/>
                <a:cs typeface="Times New Roman"/>
                <a:sym typeface="Times New Roman"/>
              </a:rPr>
              <a:t>Dependencies: NumPy, SciPy, Matplotlib</a:t>
            </a:r>
            <a:endParaRPr sz="6400" dirty="0">
              <a:latin typeface="Times New Roman"/>
              <a:ea typeface="Times New Roman"/>
              <a:cs typeface="Times New Roman"/>
              <a:sym typeface="Times New Roman"/>
            </a:endParaRPr>
          </a:p>
          <a:p>
            <a:pPr marL="457200" lvl="0" indent="0" algn="just" rtl="0">
              <a:lnSpc>
                <a:spcPct val="115000"/>
              </a:lnSpc>
              <a:spcBef>
                <a:spcPts val="1000"/>
              </a:spcBef>
              <a:spcAft>
                <a:spcPts val="0"/>
              </a:spcAft>
              <a:buNone/>
            </a:pPr>
            <a:endParaRPr sz="6400" dirty="0">
              <a:latin typeface="Times New Roman"/>
              <a:ea typeface="Times New Roman"/>
              <a:cs typeface="Times New Roman"/>
              <a:sym typeface="Times New Roman"/>
            </a:endParaRPr>
          </a:p>
          <a:p>
            <a:pPr marL="0" lvl="0" indent="0" algn="just" rtl="0">
              <a:lnSpc>
                <a:spcPct val="95000"/>
              </a:lnSpc>
              <a:spcBef>
                <a:spcPts val="10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820" b="1">
                <a:latin typeface="Times New Roman"/>
                <a:ea typeface="Times New Roman"/>
                <a:cs typeface="Times New Roman"/>
                <a:sym typeface="Times New Roman"/>
              </a:rPr>
              <a:t>Existing System</a:t>
            </a:r>
            <a:endParaRPr sz="2820" b="1">
              <a:latin typeface="Times New Roman"/>
              <a:ea typeface="Times New Roman"/>
              <a:cs typeface="Times New Roman"/>
              <a:sym typeface="Times New Roman"/>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just" rtl="0">
              <a:lnSpc>
                <a:spcPct val="95000"/>
              </a:lnSpc>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Tesla's Traffic Light and Sign Control represents one of the most advanced self-driving features available in the automotive industry.</a:t>
            </a:r>
            <a:endParaRPr sz="1600" dirty="0">
              <a:latin typeface="Times New Roman"/>
              <a:ea typeface="Times New Roman"/>
              <a:cs typeface="Times New Roman"/>
              <a:sym typeface="Times New Roman"/>
            </a:endParaRPr>
          </a:p>
          <a:p>
            <a:pPr marL="457200" lvl="0" indent="-330200" algn="just" rtl="0">
              <a:lnSpc>
                <a:spcPct val="95000"/>
              </a:lnSpc>
              <a:spcBef>
                <a:spcPts val="1000"/>
              </a:spcBef>
              <a:spcAft>
                <a:spcPts val="0"/>
              </a:spcAft>
              <a:buSzPts val="1600"/>
              <a:buFont typeface="Times New Roman"/>
              <a:buChar char="●"/>
            </a:pPr>
            <a:r>
              <a:rPr lang="en-GB" sz="1600" dirty="0">
                <a:latin typeface="Times New Roman"/>
                <a:ea typeface="Times New Roman"/>
                <a:cs typeface="Times New Roman"/>
                <a:sym typeface="Times New Roman"/>
              </a:rPr>
              <a:t>Tesla's Traffic Light and Sign Control utilizes forward-facing cameras and GPS data to recognize and respond to traffic signals, including traffic lights, stop signs, and road markings.</a:t>
            </a:r>
            <a:endParaRPr sz="1600" dirty="0">
              <a:latin typeface="Times New Roman"/>
              <a:ea typeface="Times New Roman"/>
              <a:cs typeface="Times New Roman"/>
              <a:sym typeface="Times New Roman"/>
            </a:endParaRPr>
          </a:p>
          <a:p>
            <a:pPr marL="457200" lvl="0" indent="-330200" algn="just" rtl="0">
              <a:lnSpc>
                <a:spcPct val="95000"/>
              </a:lnSpc>
              <a:spcBef>
                <a:spcPts val="1000"/>
              </a:spcBef>
              <a:spcAft>
                <a:spcPts val="0"/>
              </a:spcAft>
              <a:buSzPts val="1600"/>
              <a:buFont typeface="Times New Roman"/>
              <a:buChar char="●"/>
            </a:pPr>
            <a:r>
              <a:rPr lang="en-GB" sz="1600" dirty="0">
                <a:latin typeface="Times New Roman"/>
                <a:ea typeface="Times New Roman"/>
                <a:cs typeface="Times New Roman"/>
                <a:sym typeface="Times New Roman"/>
              </a:rPr>
              <a:t>It operates when Autosteer, Traffic-Aware Cruise Control, or Full Self-Driving (Supervised) is engaged, providing drivers with notifications on the touchscreen when approaching intersections.</a:t>
            </a:r>
            <a:endParaRPr sz="1600" dirty="0">
              <a:latin typeface="Times New Roman"/>
              <a:ea typeface="Times New Roman"/>
              <a:cs typeface="Times New Roman"/>
              <a:sym typeface="Times New Roman"/>
            </a:endParaRPr>
          </a:p>
          <a:p>
            <a:pPr marL="457200" lvl="0" indent="-330200" algn="just" rtl="0">
              <a:lnSpc>
                <a:spcPct val="95000"/>
              </a:lnSpc>
              <a:spcBef>
                <a:spcPts val="1000"/>
              </a:spcBef>
              <a:spcAft>
                <a:spcPts val="1000"/>
              </a:spcAft>
              <a:buSzPts val="1600"/>
              <a:buFont typeface="Times New Roman"/>
              <a:buChar char="●"/>
            </a:pPr>
            <a:r>
              <a:rPr lang="en-GB" sz="1600" dirty="0">
                <a:latin typeface="Times New Roman"/>
                <a:ea typeface="Times New Roman"/>
                <a:cs typeface="Times New Roman"/>
                <a:sym typeface="Times New Roman"/>
              </a:rPr>
              <a:t>The system slows down the vehicle as it approaches intersections, displaying a red line on the touchscreen to indicate where the vehicle will stop. To proceed, the driver must confirm by pressing down on the drive stalk or briefly pressing the accelerator pedal.</a:t>
            </a:r>
            <a:endParaRPr sz="16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820" b="1">
                <a:latin typeface="Times New Roman"/>
                <a:ea typeface="Times New Roman"/>
                <a:cs typeface="Times New Roman"/>
                <a:sym typeface="Times New Roman"/>
              </a:rPr>
              <a:t>Existing System</a:t>
            </a:r>
            <a:endParaRPr sz="2820" b="1">
              <a:latin typeface="Times New Roman"/>
              <a:ea typeface="Times New Roman"/>
              <a:cs typeface="Times New Roman"/>
              <a:sym typeface="Times New Roman"/>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50" dirty="0">
                <a:latin typeface="Times New Roman"/>
                <a:ea typeface="Times New Roman"/>
                <a:cs typeface="Times New Roman"/>
                <a:sym typeface="Times New Roman"/>
              </a:rPr>
              <a:t>   </a:t>
            </a:r>
            <a:r>
              <a:rPr lang="en-GB" sz="1850" dirty="0">
                <a:latin typeface="Times New Roman"/>
                <a:ea typeface="Times New Roman"/>
                <a:cs typeface="Times New Roman"/>
                <a:sym typeface="Times New Roman"/>
              </a:rPr>
              <a:t>Disadvantages</a:t>
            </a:r>
            <a:r>
              <a:rPr lang="en-GB" sz="1750" dirty="0">
                <a:latin typeface="Times New Roman"/>
                <a:ea typeface="Times New Roman"/>
                <a:cs typeface="Times New Roman"/>
                <a:sym typeface="Times New Roman"/>
              </a:rPr>
              <a:t>:</a:t>
            </a:r>
            <a:endParaRPr sz="1750" dirty="0">
              <a:latin typeface="Times New Roman"/>
              <a:ea typeface="Times New Roman"/>
              <a:cs typeface="Times New Roman"/>
              <a:sym typeface="Times New Roman"/>
            </a:endParaRPr>
          </a:p>
          <a:p>
            <a:pPr marL="457200" lvl="0" indent="-330200" algn="l" rtl="0">
              <a:lnSpc>
                <a:spcPct val="115000"/>
              </a:lnSpc>
              <a:spcBef>
                <a:spcPts val="1200"/>
              </a:spcBef>
              <a:spcAft>
                <a:spcPts val="0"/>
              </a:spcAft>
              <a:buSzPts val="1600"/>
              <a:buFont typeface="Times New Roman"/>
              <a:buChar char="●"/>
            </a:pPr>
            <a:r>
              <a:rPr lang="en-GB" sz="1600" dirty="0">
                <a:latin typeface="Times New Roman"/>
                <a:ea typeface="Times New Roman"/>
                <a:cs typeface="Times New Roman"/>
                <a:sym typeface="Times New Roman"/>
              </a:rPr>
              <a:t>Limited to Environmental Conditions</a:t>
            </a:r>
            <a:endParaRPr sz="1600" dirty="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Reliance on Camera Visibility</a:t>
            </a:r>
            <a:endParaRPr sz="1600" dirty="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Map Data Dependency</a:t>
            </a:r>
            <a:endParaRPr sz="1600" dirty="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Tilted and distorted traffic sign boards</a:t>
            </a:r>
            <a:endParaRPr sz="1600" dirty="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Scene Complexity</a:t>
            </a:r>
            <a:endParaRPr sz="1600" dirty="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Lighting Conditions</a:t>
            </a:r>
            <a:endParaRPr sz="1600" dirty="0">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820" b="1">
                <a:latin typeface="Times New Roman"/>
                <a:ea typeface="Times New Roman"/>
                <a:cs typeface="Times New Roman"/>
                <a:sym typeface="Times New Roman"/>
              </a:rPr>
              <a:t>Proposed System</a:t>
            </a:r>
            <a:endParaRPr sz="2820" b="1">
              <a:latin typeface="Times New Roman"/>
              <a:ea typeface="Times New Roman"/>
              <a:cs typeface="Times New Roman"/>
              <a:sym typeface="Times New Roman"/>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3375" algn="just" rtl="0">
              <a:spcBef>
                <a:spcPts val="0"/>
              </a:spcBef>
              <a:spcAft>
                <a:spcPts val="0"/>
              </a:spcAft>
              <a:buSzPts val="1650"/>
              <a:buFont typeface="Times New Roman"/>
              <a:buChar char="●"/>
            </a:pPr>
            <a:r>
              <a:rPr lang="en-GB" sz="1650" dirty="0">
                <a:latin typeface="Times New Roman"/>
                <a:ea typeface="Times New Roman"/>
                <a:cs typeface="Times New Roman"/>
                <a:sym typeface="Times New Roman"/>
              </a:rPr>
              <a:t>The proposed traffic sign detection system aims to accurately recognize and interpret traffic signs for enhanced autonomous driving capabilities.</a:t>
            </a:r>
            <a:endParaRPr sz="1650" dirty="0">
              <a:latin typeface="Times New Roman"/>
              <a:ea typeface="Times New Roman"/>
              <a:cs typeface="Times New Roman"/>
              <a:sym typeface="Times New Roman"/>
            </a:endParaRPr>
          </a:p>
          <a:p>
            <a:pPr marL="457200" lvl="0" indent="-333375" algn="just" rtl="0">
              <a:lnSpc>
                <a:spcPct val="115000"/>
              </a:lnSpc>
              <a:spcBef>
                <a:spcPts val="0"/>
              </a:spcBef>
              <a:spcAft>
                <a:spcPts val="0"/>
              </a:spcAft>
              <a:buSzPts val="1650"/>
              <a:buFont typeface="Times New Roman"/>
              <a:buChar char="●"/>
            </a:pPr>
            <a:r>
              <a:rPr lang="en-GB" sz="1650" dirty="0">
                <a:latin typeface="Times New Roman"/>
                <a:ea typeface="Times New Roman"/>
                <a:cs typeface="Times New Roman"/>
                <a:sym typeface="Times New Roman"/>
              </a:rPr>
              <a:t>Data Collection and Preprocessing:</a:t>
            </a:r>
            <a:endParaRPr sz="1650" dirty="0">
              <a:latin typeface="Times New Roman"/>
              <a:ea typeface="Times New Roman"/>
              <a:cs typeface="Times New Roman"/>
              <a:sym typeface="Times New Roman"/>
            </a:endParaRPr>
          </a:p>
          <a:p>
            <a:pPr marL="914400" lvl="1" indent="-333375" algn="just" rtl="0">
              <a:lnSpc>
                <a:spcPct val="115000"/>
              </a:lnSpc>
              <a:spcBef>
                <a:spcPts val="0"/>
              </a:spcBef>
              <a:spcAft>
                <a:spcPts val="0"/>
              </a:spcAft>
              <a:buSzPts val="1650"/>
              <a:buFont typeface="Times New Roman"/>
              <a:buChar char="○"/>
            </a:pPr>
            <a:r>
              <a:rPr lang="en-GB" sz="1650" dirty="0">
                <a:latin typeface="Times New Roman"/>
                <a:ea typeface="Times New Roman"/>
                <a:cs typeface="Times New Roman"/>
                <a:sym typeface="Times New Roman"/>
              </a:rPr>
              <a:t>Acquired a German Traffic Sign Recognition Benchmark Dataset from Kaggle</a:t>
            </a:r>
            <a:endParaRPr sz="1650" dirty="0">
              <a:latin typeface="Times New Roman"/>
              <a:ea typeface="Times New Roman"/>
              <a:cs typeface="Times New Roman"/>
              <a:sym typeface="Times New Roman"/>
            </a:endParaRPr>
          </a:p>
          <a:p>
            <a:pPr marL="457200" lvl="0" indent="-333375" algn="just" rtl="0">
              <a:lnSpc>
                <a:spcPct val="115000"/>
              </a:lnSpc>
              <a:spcBef>
                <a:spcPts val="0"/>
              </a:spcBef>
              <a:spcAft>
                <a:spcPts val="0"/>
              </a:spcAft>
              <a:buSzPts val="1650"/>
              <a:buFont typeface="Times New Roman"/>
              <a:buChar char="●"/>
            </a:pPr>
            <a:r>
              <a:rPr lang="en-IN" sz="1650" dirty="0">
                <a:latin typeface="Times New Roman"/>
                <a:ea typeface="Times New Roman"/>
                <a:cs typeface="Times New Roman"/>
                <a:sym typeface="Times New Roman"/>
              </a:rPr>
              <a:t>CNN Architecture: Sequential</a:t>
            </a:r>
            <a:endParaRPr sz="1650" dirty="0">
              <a:latin typeface="Times New Roman"/>
              <a:ea typeface="Times New Roman"/>
              <a:cs typeface="Times New Roman"/>
              <a:sym typeface="Times New Roman"/>
            </a:endParaRPr>
          </a:p>
          <a:p>
            <a:pPr marL="457200" lvl="0" indent="-333375" algn="just" rtl="0">
              <a:lnSpc>
                <a:spcPct val="115000"/>
              </a:lnSpc>
              <a:spcBef>
                <a:spcPts val="0"/>
              </a:spcBef>
              <a:spcAft>
                <a:spcPts val="0"/>
              </a:spcAft>
              <a:buSzPts val="1650"/>
              <a:buFont typeface="Times New Roman"/>
              <a:buChar char="●"/>
            </a:pPr>
            <a:r>
              <a:rPr lang="en-GB" sz="1650" dirty="0">
                <a:latin typeface="Times New Roman"/>
                <a:ea typeface="Times New Roman"/>
                <a:cs typeface="Times New Roman"/>
                <a:sym typeface="Times New Roman"/>
              </a:rPr>
              <a:t>Integration with Simulation: CARLA</a:t>
            </a:r>
            <a:endParaRPr sz="1650" dirty="0">
              <a:latin typeface="Times New Roman"/>
              <a:ea typeface="Times New Roman"/>
              <a:cs typeface="Times New Roman"/>
              <a:sym typeface="Times New Roman"/>
            </a:endParaRPr>
          </a:p>
          <a:p>
            <a:pPr marL="914400" lvl="1" indent="-333375" algn="just" rtl="0">
              <a:lnSpc>
                <a:spcPct val="115000"/>
              </a:lnSpc>
              <a:spcBef>
                <a:spcPts val="0"/>
              </a:spcBef>
              <a:spcAft>
                <a:spcPts val="0"/>
              </a:spcAft>
              <a:buSzPts val="1650"/>
              <a:buFont typeface="Times New Roman"/>
              <a:buChar char="○"/>
            </a:pPr>
            <a:r>
              <a:rPr lang="en-GB" sz="1650" dirty="0">
                <a:latin typeface="Times New Roman"/>
                <a:ea typeface="Times New Roman"/>
                <a:cs typeface="Times New Roman"/>
                <a:sym typeface="Times New Roman"/>
              </a:rPr>
              <a:t>Generate scenarios with varying traffic sign placements, weather conditions, and lighting to ensure robustness </a:t>
            </a:r>
            <a:endParaRPr sz="165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820" b="1">
                <a:latin typeface="Times New Roman"/>
                <a:ea typeface="Times New Roman"/>
                <a:cs typeface="Times New Roman"/>
                <a:sym typeface="Times New Roman"/>
              </a:rPr>
              <a:t>Proposed System</a:t>
            </a:r>
            <a:endParaRPr sz="2820" b="1">
              <a:latin typeface="Times New Roman"/>
              <a:ea typeface="Times New Roman"/>
              <a:cs typeface="Times New Roman"/>
              <a:sym typeface="Times New Roman"/>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00" dirty="0">
                <a:latin typeface="Times New Roman"/>
                <a:ea typeface="Times New Roman"/>
                <a:cs typeface="Times New Roman"/>
                <a:sym typeface="Times New Roman"/>
              </a:rPr>
              <a:t>  Advantages:</a:t>
            </a:r>
            <a:endParaRPr sz="2100" dirty="0">
              <a:latin typeface="Times New Roman"/>
              <a:ea typeface="Times New Roman"/>
              <a:cs typeface="Times New Roman"/>
              <a:sym typeface="Times New Roman"/>
            </a:endParaRPr>
          </a:p>
          <a:p>
            <a:pPr marL="457200" lvl="0" indent="-336550" algn="just" rtl="0">
              <a:lnSpc>
                <a:spcPct val="150000"/>
              </a:lnSpc>
              <a:spcBef>
                <a:spcPts val="1200"/>
              </a:spcBef>
              <a:spcAft>
                <a:spcPts val="0"/>
              </a:spcAft>
              <a:buSzPts val="1700"/>
              <a:buFont typeface="Times New Roman"/>
              <a:buChar char="●"/>
            </a:pPr>
            <a:r>
              <a:rPr lang="en-GB" sz="1700" dirty="0">
                <a:latin typeface="Times New Roman"/>
                <a:ea typeface="Times New Roman"/>
                <a:cs typeface="Times New Roman"/>
                <a:sym typeface="Times New Roman"/>
              </a:rPr>
              <a:t>Using Simulated a Environment</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GB" sz="1700" dirty="0">
                <a:latin typeface="Times New Roman"/>
                <a:ea typeface="Times New Roman"/>
                <a:cs typeface="Times New Roman"/>
                <a:sym typeface="Times New Roman"/>
              </a:rPr>
              <a:t>Enhanced Safety</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GB" sz="1700" dirty="0">
                <a:latin typeface="Times New Roman"/>
                <a:ea typeface="Times New Roman"/>
                <a:cs typeface="Times New Roman"/>
                <a:sym typeface="Times New Roman"/>
              </a:rPr>
              <a:t>Improved Efficiency</a:t>
            </a:r>
            <a:endParaRPr sz="1700" dirty="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GB" sz="1700" dirty="0">
                <a:latin typeface="Times New Roman"/>
                <a:ea typeface="Times New Roman"/>
                <a:cs typeface="Times New Roman"/>
                <a:sym typeface="Times New Roman"/>
              </a:rPr>
              <a:t>Improved Accuracy and Robustness</a:t>
            </a:r>
            <a:endParaRPr sz="1700" dirty="0">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1837</Words>
  <Application>Microsoft Office PowerPoint</Application>
  <PresentationFormat>On-screen Show (16:9)</PresentationFormat>
  <Paragraphs>190</Paragraphs>
  <Slides>21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Times New Roman</vt:lpstr>
      <vt:lpstr>Arial</vt:lpstr>
      <vt:lpstr>Proxima Nova</vt:lpstr>
      <vt:lpstr>Spearmint</vt:lpstr>
      <vt:lpstr>TRAFFIC SIGN BOARDS RECOGNITION</vt:lpstr>
      <vt:lpstr>Contents</vt:lpstr>
      <vt:lpstr>                                 Introduction</vt:lpstr>
      <vt:lpstr>                           System Requirements</vt:lpstr>
      <vt:lpstr>System Requirements</vt:lpstr>
      <vt:lpstr>Existing System</vt:lpstr>
      <vt:lpstr>Existing System</vt:lpstr>
      <vt:lpstr>Proposed System</vt:lpstr>
      <vt:lpstr>Proposed System</vt:lpstr>
      <vt:lpstr>System Architecture</vt:lpstr>
      <vt:lpstr>System Architecture</vt:lpstr>
      <vt:lpstr>                         Implementation</vt:lpstr>
      <vt:lpstr>PowerPoint Presentation</vt:lpstr>
      <vt:lpstr>PowerPoint Presentation</vt:lpstr>
      <vt:lpstr>PowerPoint Presentation</vt:lpstr>
      <vt:lpstr>                                    Result</vt:lpstr>
      <vt:lpstr>PowerPoint Presentation</vt:lpstr>
      <vt:lpstr>PowerPoint Presentation</vt:lpstr>
      <vt:lpstr>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Sinchana</dc:creator>
  <cp:lastModifiedBy>Shania Hoskins</cp:lastModifiedBy>
  <cp:revision>32</cp:revision>
  <dcterms:modified xsi:type="dcterms:W3CDTF">2024-07-03T08:30:22Z</dcterms:modified>
</cp:coreProperties>
</file>