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73" r:id="rId6"/>
    <p:sldId id="261" r:id="rId7"/>
    <p:sldId id="262" r:id="rId8"/>
    <p:sldId id="264" r:id="rId9"/>
    <p:sldId id="265" r:id="rId10"/>
    <p:sldId id="266" r:id="rId11"/>
    <p:sldId id="260" r:id="rId12"/>
    <p:sldId id="271" r:id="rId13"/>
    <p:sldId id="263"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3C3BCB-8B0A-4D3F-9029-6E05AD1D2D41}"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282505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C3BCB-8B0A-4D3F-9029-6E05AD1D2D41}"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282619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C3BCB-8B0A-4D3F-9029-6E05AD1D2D41}"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259621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3C3BCB-8B0A-4D3F-9029-6E05AD1D2D41}" type="datetimeFigureOut">
              <a:rPr lang="en-IN" smtClean="0"/>
              <a:t>08-08-2025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417396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C3BCB-8B0A-4D3F-9029-6E05AD1D2D41}"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47883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F3C3BCB-8B0A-4D3F-9029-6E05AD1D2D41}" type="datetimeFigureOut">
              <a:rPr lang="en-IN" smtClean="0"/>
              <a:t>08-08-2025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416782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F3C3BCB-8B0A-4D3F-9029-6E05AD1D2D41}" type="datetimeFigureOut">
              <a:rPr lang="en-IN" smtClean="0"/>
              <a:t>08-08-2025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F5478-C762-4A8B-B533-1E70D33E51CD}"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7974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C3BCB-8B0A-4D3F-9029-6E05AD1D2D41}" type="datetimeFigureOut">
              <a:rPr lang="en-IN" smtClean="0"/>
              <a:t>08-08-2025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3780979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3C3BCB-8B0A-4D3F-9029-6E05AD1D2D41}" type="datetimeFigureOut">
              <a:rPr lang="en-IN" smtClean="0"/>
              <a:t>08-08-2025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157828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F3C3BCB-8B0A-4D3F-9029-6E05AD1D2D41}" type="datetimeFigureOut">
              <a:rPr lang="en-IN" smtClean="0"/>
              <a:t>08-08-2025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207518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F3C3BCB-8B0A-4D3F-9029-6E05AD1D2D41}" type="datetimeFigureOut">
              <a:rPr lang="en-IN" smtClean="0"/>
              <a:t>08-08-2025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98BF5478-C762-4A8B-B533-1E70D33E51CD}" type="slidenum">
              <a:rPr lang="en-IN" smtClean="0"/>
              <a:t>‹#›</a:t>
            </a:fld>
            <a:endParaRPr lang="en-IN"/>
          </a:p>
        </p:txBody>
      </p:sp>
    </p:spTree>
    <p:extLst>
      <p:ext uri="{BB962C8B-B14F-4D97-AF65-F5344CB8AC3E}">
        <p14:creationId xmlns:p14="http://schemas.microsoft.com/office/powerpoint/2010/main" val="496140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F3C3BCB-8B0A-4D3F-9029-6E05AD1D2D41}" type="datetimeFigureOut">
              <a:rPr lang="en-IN" smtClean="0"/>
              <a:t>08-08-2025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8BF5478-C762-4A8B-B533-1E70D33E51CD}" type="slidenum">
              <a:rPr lang="en-IN" smtClean="0"/>
              <a:t>‹#›</a:t>
            </a:fld>
            <a:endParaRPr lang="en-IN"/>
          </a:p>
        </p:txBody>
      </p:sp>
    </p:spTree>
    <p:extLst>
      <p:ext uri="{BB962C8B-B14F-4D97-AF65-F5344CB8AC3E}">
        <p14:creationId xmlns:p14="http://schemas.microsoft.com/office/powerpoint/2010/main" val="343059068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F57B-C3CA-43D4-4FF6-89CAB176B32A}"/>
              </a:ext>
            </a:extLst>
          </p:cNvPr>
          <p:cNvSpPr>
            <a:spLocks noGrp="1"/>
          </p:cNvSpPr>
          <p:nvPr>
            <p:ph type="ctrTitle"/>
          </p:nvPr>
        </p:nvSpPr>
        <p:spPr>
          <a:xfrm>
            <a:off x="1524000" y="1461155"/>
            <a:ext cx="9144000" cy="1084082"/>
          </a:xfrm>
        </p:spPr>
        <p:txBody>
          <a:bodyPr>
            <a:normAutofit fontScale="90000"/>
          </a:bodyPr>
          <a:lstStyle/>
          <a:p>
            <a:r>
              <a:rPr lang="en-US" b="1" dirty="0"/>
              <a:t>Lung Cancer Using Predictive Modeling and Analysis</a:t>
            </a:r>
            <a:endParaRPr lang="en-IN" dirty="0"/>
          </a:p>
        </p:txBody>
      </p:sp>
      <p:sp>
        <p:nvSpPr>
          <p:cNvPr id="3" name="Subtitle 2">
            <a:extLst>
              <a:ext uri="{FF2B5EF4-FFF2-40B4-BE49-F238E27FC236}">
                <a16:creationId xmlns:a16="http://schemas.microsoft.com/office/drawing/2014/main" id="{6452F411-74DF-E747-A33A-965DCA213BC6}"/>
              </a:ext>
            </a:extLst>
          </p:cNvPr>
          <p:cNvSpPr>
            <a:spLocks noGrp="1"/>
          </p:cNvSpPr>
          <p:nvPr>
            <p:ph type="subTitle" idx="1"/>
          </p:nvPr>
        </p:nvSpPr>
        <p:spPr>
          <a:xfrm>
            <a:off x="5241015" y="3139703"/>
            <a:ext cx="6023729" cy="2262433"/>
          </a:xfrm>
        </p:spPr>
        <p:txBody>
          <a:bodyPr>
            <a:normAutofit/>
          </a:bodyPr>
          <a:lstStyle/>
          <a:p>
            <a:pPr algn="l"/>
            <a:r>
              <a:rPr lang="en-IN" b="1" dirty="0"/>
              <a:t>PRESENTED BY:-</a:t>
            </a:r>
          </a:p>
          <a:p>
            <a:pPr algn="just"/>
            <a:r>
              <a:rPr lang="en-IN" dirty="0"/>
              <a:t>1.RUTUJ GANGAWANE(250243025012)</a:t>
            </a:r>
          </a:p>
          <a:p>
            <a:pPr algn="just"/>
            <a:r>
              <a:rPr lang="en-IN" dirty="0"/>
              <a:t>2.HRUSHIKESH SARVADE(250243025035)</a:t>
            </a:r>
          </a:p>
          <a:p>
            <a:pPr algn="just"/>
            <a:r>
              <a:rPr lang="en-IN" dirty="0"/>
              <a:t>3.ADITYA GAWANDE(250243025001)</a:t>
            </a:r>
          </a:p>
          <a:p>
            <a:pPr algn="just"/>
            <a:r>
              <a:rPr lang="en-IN" dirty="0"/>
              <a:t>4.UTKARSH KAKADEY(250243025050)</a:t>
            </a:r>
          </a:p>
        </p:txBody>
      </p:sp>
      <p:sp>
        <p:nvSpPr>
          <p:cNvPr id="4" name="TextBox 3"/>
          <p:cNvSpPr txBox="1"/>
          <p:nvPr/>
        </p:nvSpPr>
        <p:spPr>
          <a:xfrm>
            <a:off x="5241015" y="5187533"/>
            <a:ext cx="2180819" cy="1323439"/>
          </a:xfrm>
          <a:prstGeom prst="rect">
            <a:avLst/>
          </a:prstGeom>
          <a:noFill/>
        </p:spPr>
        <p:txBody>
          <a:bodyPr wrap="square" rtlCol="0">
            <a:spAutoFit/>
          </a:bodyPr>
          <a:lstStyle/>
          <a:p>
            <a:r>
              <a:rPr lang="en-US" sz="2000" dirty="0"/>
              <a:t> </a:t>
            </a:r>
            <a:endParaRPr lang="en-IN" sz="2000" dirty="0"/>
          </a:p>
          <a:p>
            <a:r>
              <a:rPr lang="en-US" sz="2000" b="1" dirty="0"/>
              <a:t>Guided by:</a:t>
            </a:r>
            <a:endParaRPr lang="en-IN" sz="2000" dirty="0"/>
          </a:p>
          <a:p>
            <a:r>
              <a:rPr lang="en-US" sz="2000" b="1" dirty="0"/>
              <a:t>Mr. Milind Kapse</a:t>
            </a:r>
            <a:endParaRPr lang="en-IN" sz="2000" dirty="0"/>
          </a:p>
          <a:p>
            <a:endParaRPr lang="en-IN" sz="2000" dirty="0"/>
          </a:p>
        </p:txBody>
      </p:sp>
    </p:spTree>
    <p:extLst>
      <p:ext uri="{BB962C8B-B14F-4D97-AF65-F5344CB8AC3E}">
        <p14:creationId xmlns:p14="http://schemas.microsoft.com/office/powerpoint/2010/main" val="161948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8C99B-B3EF-97D3-8C6E-ED54C758B68C}"/>
              </a:ext>
            </a:extLst>
          </p:cNvPr>
          <p:cNvSpPr>
            <a:spLocks noGrp="1"/>
          </p:cNvSpPr>
          <p:nvPr>
            <p:ph type="title"/>
          </p:nvPr>
        </p:nvSpPr>
        <p:spPr>
          <a:xfrm>
            <a:off x="2231136" y="367645"/>
            <a:ext cx="7729728" cy="848413"/>
          </a:xfrm>
        </p:spPr>
        <p:txBody>
          <a:bodyPr/>
          <a:lstStyle/>
          <a:p>
            <a:r>
              <a:rPr lang="en-IN" b="1" dirty="0"/>
              <a:t>DEPLOYMENT</a:t>
            </a:r>
            <a:endParaRPr lang="en-IN" dirty="0"/>
          </a:p>
        </p:txBody>
      </p:sp>
      <p:sp>
        <p:nvSpPr>
          <p:cNvPr id="3" name="Content Placeholder 2">
            <a:extLst>
              <a:ext uri="{FF2B5EF4-FFF2-40B4-BE49-F238E27FC236}">
                <a16:creationId xmlns:a16="http://schemas.microsoft.com/office/drawing/2014/main" id="{50D827F3-99A3-A848-E2F4-07E9ED00F805}"/>
              </a:ext>
            </a:extLst>
          </p:cNvPr>
          <p:cNvSpPr>
            <a:spLocks noGrp="1"/>
          </p:cNvSpPr>
          <p:nvPr>
            <p:ph idx="1"/>
          </p:nvPr>
        </p:nvSpPr>
        <p:spPr>
          <a:xfrm>
            <a:off x="1140643" y="1847654"/>
            <a:ext cx="8820221" cy="3892373"/>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Model Saving: The trained Random Forest model was saved as a </a:t>
            </a:r>
            <a:r>
              <a:rPr lang="en-IN" sz="2400" dirty="0">
                <a:latin typeface="Calibri" panose="020F0502020204030204" pitchFamily="34" charset="0"/>
                <a:ea typeface="Calibri" panose="020F0502020204030204" pitchFamily="34" charset="0"/>
                <a:cs typeface="Calibri" panose="020F0502020204030204" pitchFamily="34" charset="0"/>
              </a:rPr>
              <a:t>Pickle file (best_lung_cancer_model.pkl).</a:t>
            </a:r>
          </a:p>
          <a:p>
            <a:r>
              <a:rPr lang="en-US" sz="2400" dirty="0">
                <a:latin typeface="Calibri" panose="020F0502020204030204" pitchFamily="34" charset="0"/>
                <a:ea typeface="Calibri" panose="020F0502020204030204" pitchFamily="34" charset="0"/>
                <a:cs typeface="Calibri" panose="020F0502020204030204" pitchFamily="34" charset="0"/>
              </a:rPr>
              <a:t>User Interface (UI): A web application was developed using Streamlit.</a:t>
            </a:r>
          </a:p>
          <a:p>
            <a:r>
              <a:rPr lang="en-US" sz="2400" dirty="0">
                <a:latin typeface="Calibri" panose="020F0502020204030204" pitchFamily="34" charset="0"/>
                <a:ea typeface="Calibri" panose="020F0502020204030204" pitchFamily="34" charset="0"/>
                <a:cs typeface="Calibri" panose="020F0502020204030204" pitchFamily="34" charset="0"/>
              </a:rPr>
              <a:t>Functionality: The Streamlit app uses the saved Pickle file to make predictions on new patient data entered through the UI.</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929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6720-185C-0C6F-5BD3-E8ADA44EE642}"/>
              </a:ext>
            </a:extLst>
          </p:cNvPr>
          <p:cNvSpPr>
            <a:spLocks noGrp="1"/>
          </p:cNvSpPr>
          <p:nvPr>
            <p:ph type="ctrTitle"/>
          </p:nvPr>
        </p:nvSpPr>
        <p:spPr>
          <a:xfrm>
            <a:off x="1524000" y="301659"/>
            <a:ext cx="9144000" cy="1121788"/>
          </a:xfrm>
        </p:spPr>
        <p:txBody>
          <a:bodyPr>
            <a:normAutofit/>
          </a:bodyPr>
          <a:lstStyle/>
          <a:p>
            <a:r>
              <a:rPr lang="en-IN" b="1" dirty="0"/>
              <a:t>Streamlit</a:t>
            </a:r>
            <a:endParaRPr lang="en-IN" dirty="0"/>
          </a:p>
        </p:txBody>
      </p:sp>
      <p:sp>
        <p:nvSpPr>
          <p:cNvPr id="3" name="Subtitle 2">
            <a:extLst>
              <a:ext uri="{FF2B5EF4-FFF2-40B4-BE49-F238E27FC236}">
                <a16:creationId xmlns:a16="http://schemas.microsoft.com/office/drawing/2014/main" id="{F1B06722-731B-1043-91D5-EB24936F9574}"/>
              </a:ext>
            </a:extLst>
          </p:cNvPr>
          <p:cNvSpPr>
            <a:spLocks noGrp="1"/>
          </p:cNvSpPr>
          <p:nvPr>
            <p:ph type="subTitle" idx="1"/>
          </p:nvPr>
        </p:nvSpPr>
        <p:spPr>
          <a:xfrm>
            <a:off x="1253765" y="2158738"/>
            <a:ext cx="10567447" cy="3099062"/>
          </a:xfrm>
        </p:spPr>
        <p:txBody>
          <a:bodyPr>
            <a:normAutofit/>
          </a:bodyPr>
          <a:lstStyle/>
          <a:p>
            <a:pPr marL="457200" indent="-457200" algn="just">
              <a:buFont typeface="Arial" panose="020B0604020202020204" pitchFamily="34" charset="0"/>
              <a:buChar char="•"/>
            </a:pPr>
            <a:r>
              <a:rPr lang="en-US" sz="2800" dirty="0">
                <a:solidFill>
                  <a:schemeClr val="tx1"/>
                </a:solidFill>
              </a:rPr>
              <a:t>Streamlit is an open-source Python framework designed for building interactive and data-driven web applications. It is particularly popular among data scientists, machine learning (ML) practitioners, and analysts due to its simplicity and ability to create fully functional web applications</a:t>
            </a:r>
            <a:r>
              <a:rPr lang="en-US" dirty="0">
                <a:solidFill>
                  <a:schemeClr val="tx1"/>
                </a:solidFill>
              </a:rPr>
              <a:t>.</a:t>
            </a:r>
          </a:p>
          <a:p>
            <a:endParaRPr lang="en-IN" dirty="0"/>
          </a:p>
        </p:txBody>
      </p:sp>
    </p:spTree>
    <p:extLst>
      <p:ext uri="{BB962C8B-B14F-4D97-AF65-F5344CB8AC3E}">
        <p14:creationId xmlns:p14="http://schemas.microsoft.com/office/powerpoint/2010/main" val="813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6885-7A2F-F387-1BF5-72352BF4D58D}"/>
              </a:ext>
            </a:extLst>
          </p:cNvPr>
          <p:cNvSpPr>
            <a:spLocks noGrp="1"/>
          </p:cNvSpPr>
          <p:nvPr>
            <p:ph type="ctrTitle"/>
          </p:nvPr>
        </p:nvSpPr>
        <p:spPr>
          <a:xfrm>
            <a:off x="1600200" y="254524"/>
            <a:ext cx="8991600" cy="1011038"/>
          </a:xfrm>
        </p:spPr>
        <p:txBody>
          <a:bodyPr/>
          <a:lstStyle/>
          <a:p>
            <a:r>
              <a:rPr lang="en-IN" b="1" dirty="0"/>
              <a:t>UI USING STREAMLIT</a:t>
            </a:r>
            <a:endParaRPr lang="en-IN" dirty="0"/>
          </a:p>
        </p:txBody>
      </p:sp>
      <p:pic>
        <p:nvPicPr>
          <p:cNvPr id="4" name="Picture 3">
            <a:extLst>
              <a:ext uri="{FF2B5EF4-FFF2-40B4-BE49-F238E27FC236}">
                <a16:creationId xmlns:a16="http://schemas.microsoft.com/office/drawing/2014/main" id="{4003373E-D28D-9E5D-CFA7-6CCF2B4C2DA2}"/>
              </a:ext>
            </a:extLst>
          </p:cNvPr>
          <p:cNvPicPr>
            <a:picLocks noChangeAspect="1"/>
          </p:cNvPicPr>
          <p:nvPr/>
        </p:nvPicPr>
        <p:blipFill>
          <a:blip r:embed="rId2">
            <a:extLst>
              <a:ext uri="{28A0092B-C50C-407E-A947-70E740481C1C}">
                <a14:useLocalDpi xmlns:a14="http://schemas.microsoft.com/office/drawing/2010/main" val="0"/>
              </a:ext>
            </a:extLst>
          </a:blip>
          <a:srcRect l="770" t="8283" r="1443" b="4659"/>
          <a:stretch>
            <a:fillRect/>
          </a:stretch>
        </p:blipFill>
        <p:spPr>
          <a:xfrm>
            <a:off x="1600200" y="1847655"/>
            <a:ext cx="9579990" cy="4755822"/>
          </a:xfrm>
          <a:prstGeom prst="rect">
            <a:avLst/>
          </a:prstGeom>
        </p:spPr>
      </p:pic>
    </p:spTree>
    <p:extLst>
      <p:ext uri="{BB962C8B-B14F-4D97-AF65-F5344CB8AC3E}">
        <p14:creationId xmlns:p14="http://schemas.microsoft.com/office/powerpoint/2010/main" val="421893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EB7B-8C3E-7E9F-144E-10AF4B247049}"/>
              </a:ext>
            </a:extLst>
          </p:cNvPr>
          <p:cNvSpPr>
            <a:spLocks noGrp="1"/>
          </p:cNvSpPr>
          <p:nvPr>
            <p:ph type="ctrTitle"/>
          </p:nvPr>
        </p:nvSpPr>
        <p:spPr>
          <a:xfrm>
            <a:off x="1442301" y="537328"/>
            <a:ext cx="9149499" cy="1112363"/>
          </a:xfrm>
        </p:spPr>
        <p:txBody>
          <a:bodyPr>
            <a:normAutofit fontScale="90000"/>
          </a:bodyPr>
          <a:lstStyle/>
          <a:p>
            <a:r>
              <a:rPr lang="en-US" sz="4000" b="1" dirty="0"/>
              <a:t>Exploratory Data Analysis(EDA) </a:t>
            </a:r>
            <a:endParaRPr lang="en-IN" dirty="0"/>
          </a:p>
        </p:txBody>
      </p:sp>
      <p:sp>
        <p:nvSpPr>
          <p:cNvPr id="3" name="Subtitle 2">
            <a:extLst>
              <a:ext uri="{FF2B5EF4-FFF2-40B4-BE49-F238E27FC236}">
                <a16:creationId xmlns:a16="http://schemas.microsoft.com/office/drawing/2014/main" id="{C46911A1-13AC-4D31-8A75-98BFEAFCFEF4}"/>
              </a:ext>
            </a:extLst>
          </p:cNvPr>
          <p:cNvSpPr>
            <a:spLocks noGrp="1"/>
          </p:cNvSpPr>
          <p:nvPr>
            <p:ph type="subTitle" idx="1"/>
          </p:nvPr>
        </p:nvSpPr>
        <p:spPr>
          <a:xfrm>
            <a:off x="1442301" y="2234153"/>
            <a:ext cx="8700940" cy="3358285"/>
          </a:xfrm>
        </p:spPr>
        <p:txBody>
          <a:bodyPr/>
          <a:lstStyle/>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Survival Distribution</a:t>
            </a:r>
          </a:p>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Age distribution by Survival Status</a:t>
            </a:r>
          </a:p>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Cancer Stage Distribution by Survival Status </a:t>
            </a:r>
          </a:p>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Treatment Type Distribution by Survival Status </a:t>
            </a:r>
          </a:p>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smoking status Distribution by Survival Status </a:t>
            </a:r>
          </a:p>
          <a:p>
            <a:pPr marL="342900" indent="-342900" algn="l">
              <a:buFont typeface="Arial" panose="020B0604020202020204" pitchFamily="34" charset="0"/>
              <a:buChar char="•"/>
            </a:pPr>
            <a:r>
              <a:rPr lang="en-US" sz="2400" dirty="0">
                <a:solidFill>
                  <a:srgbClr val="09090B"/>
                </a:solidFill>
                <a:latin typeface="Calibri" panose="020F0502020204030204" pitchFamily="34" charset="0"/>
                <a:ea typeface="Calibri" panose="020F0502020204030204" pitchFamily="34" charset="0"/>
                <a:cs typeface="Calibri" panose="020F0502020204030204" pitchFamily="34" charset="0"/>
              </a:rPr>
              <a:t>BMI and Cholesterol levels distribution by Survival Status</a:t>
            </a:r>
          </a:p>
          <a:p>
            <a:endParaRPr lang="en-US" b="1" dirty="0">
              <a:solidFill>
                <a:srgbClr val="09090B"/>
              </a:solidFill>
              <a:latin typeface="__Inter_d65c78"/>
            </a:endParaRPr>
          </a:p>
          <a:p>
            <a:endParaRPr lang="en-IN" dirty="0"/>
          </a:p>
        </p:txBody>
      </p:sp>
    </p:spTree>
    <p:extLst>
      <p:ext uri="{BB962C8B-B14F-4D97-AF65-F5344CB8AC3E}">
        <p14:creationId xmlns:p14="http://schemas.microsoft.com/office/powerpoint/2010/main" val="267280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789C-C7CD-BB51-422F-C570740998EC}"/>
              </a:ext>
            </a:extLst>
          </p:cNvPr>
          <p:cNvSpPr>
            <a:spLocks noGrp="1"/>
          </p:cNvSpPr>
          <p:nvPr>
            <p:ph type="title"/>
          </p:nvPr>
        </p:nvSpPr>
        <p:spPr>
          <a:xfrm>
            <a:off x="2231136" y="292232"/>
            <a:ext cx="7729728" cy="1121790"/>
          </a:xfrm>
        </p:spPr>
        <p:txBody>
          <a:bodyPr/>
          <a:lstStyle/>
          <a:p>
            <a:r>
              <a:rPr lang="en-US" b="1" dirty="0"/>
              <a:t>EDA – Survival Distribution</a:t>
            </a:r>
            <a:endParaRPr lang="en-IN" dirty="0"/>
          </a:p>
        </p:txBody>
      </p:sp>
      <p:pic>
        <p:nvPicPr>
          <p:cNvPr id="7" name="Content Placeholder 6">
            <a:extLst>
              <a:ext uri="{FF2B5EF4-FFF2-40B4-BE49-F238E27FC236}">
                <a16:creationId xmlns:a16="http://schemas.microsoft.com/office/drawing/2014/main" id="{3587292E-5CF5-16A7-43DA-020B28061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566" y="1979629"/>
            <a:ext cx="6447934" cy="4308049"/>
          </a:xfrm>
        </p:spPr>
      </p:pic>
    </p:spTree>
    <p:extLst>
      <p:ext uri="{BB962C8B-B14F-4D97-AF65-F5344CB8AC3E}">
        <p14:creationId xmlns:p14="http://schemas.microsoft.com/office/powerpoint/2010/main" val="184167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EAF1-8F91-9A61-3F23-D3DFC310AACF}"/>
              </a:ext>
            </a:extLst>
          </p:cNvPr>
          <p:cNvSpPr>
            <a:spLocks noGrp="1"/>
          </p:cNvSpPr>
          <p:nvPr>
            <p:ph type="title"/>
          </p:nvPr>
        </p:nvSpPr>
        <p:spPr>
          <a:xfrm>
            <a:off x="1602557" y="301658"/>
            <a:ext cx="8358307" cy="1187777"/>
          </a:xfrm>
        </p:spPr>
        <p:txBody>
          <a:bodyPr/>
          <a:lstStyle/>
          <a:p>
            <a:r>
              <a:rPr lang="en-US" b="1" dirty="0"/>
              <a:t>EDA-Survival By Age Distribution</a:t>
            </a:r>
            <a:endParaRPr lang="en-IN" dirty="0"/>
          </a:p>
        </p:txBody>
      </p:sp>
      <p:pic>
        <p:nvPicPr>
          <p:cNvPr id="10" name="Content Placeholder 9">
            <a:extLst>
              <a:ext uri="{FF2B5EF4-FFF2-40B4-BE49-F238E27FC236}">
                <a16:creationId xmlns:a16="http://schemas.microsoft.com/office/drawing/2014/main" id="{27AA7D51-ED19-2894-2869-F30E1A0BD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214" y="2045617"/>
            <a:ext cx="8593978" cy="4355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547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A3D-288A-7E97-7124-176DBC3C57C6}"/>
              </a:ext>
            </a:extLst>
          </p:cNvPr>
          <p:cNvSpPr>
            <a:spLocks noGrp="1"/>
          </p:cNvSpPr>
          <p:nvPr>
            <p:ph type="title"/>
          </p:nvPr>
        </p:nvSpPr>
        <p:spPr>
          <a:xfrm>
            <a:off x="2231136" y="263951"/>
            <a:ext cx="7729728" cy="904973"/>
          </a:xfrm>
        </p:spPr>
        <p:txBody>
          <a:bodyPr/>
          <a:lstStyle/>
          <a:p>
            <a:r>
              <a:rPr lang="en-US" b="1" dirty="0"/>
              <a:t>EDA-Survival By Cancer Stage</a:t>
            </a:r>
            <a:endParaRPr lang="en-IN" dirty="0"/>
          </a:p>
        </p:txBody>
      </p:sp>
      <p:pic>
        <p:nvPicPr>
          <p:cNvPr id="5" name="Content Placeholder 4">
            <a:extLst>
              <a:ext uri="{FF2B5EF4-FFF2-40B4-BE49-F238E27FC236}">
                <a16:creationId xmlns:a16="http://schemas.microsoft.com/office/drawing/2014/main" id="{AE1DAA58-47CA-0C47-5A70-CF4607BB7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043" y="1640264"/>
            <a:ext cx="8682087" cy="48500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016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D35A-C996-13B6-3F3B-65082AD9A7B1}"/>
              </a:ext>
            </a:extLst>
          </p:cNvPr>
          <p:cNvSpPr>
            <a:spLocks noGrp="1"/>
          </p:cNvSpPr>
          <p:nvPr>
            <p:ph type="title"/>
          </p:nvPr>
        </p:nvSpPr>
        <p:spPr>
          <a:xfrm>
            <a:off x="2231136" y="367646"/>
            <a:ext cx="7729728" cy="857839"/>
          </a:xfrm>
        </p:spPr>
        <p:txBody>
          <a:bodyPr>
            <a:normAutofit/>
          </a:bodyPr>
          <a:lstStyle/>
          <a:p>
            <a:r>
              <a:rPr lang="en-IN" b="1" dirty="0"/>
              <a:t>TABLEAU DASHBOARD</a:t>
            </a:r>
            <a:endParaRPr lang="en-IN" dirty="0"/>
          </a:p>
        </p:txBody>
      </p:sp>
      <p:pic>
        <p:nvPicPr>
          <p:cNvPr id="8" name="Content Placeholder 7">
            <a:extLst>
              <a:ext uri="{FF2B5EF4-FFF2-40B4-BE49-F238E27FC236}">
                <a16:creationId xmlns:a16="http://schemas.microsoft.com/office/drawing/2014/main" id="{FB68E54D-1D5B-C4DA-13B1-8636BA43F3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116" y="1932495"/>
            <a:ext cx="7400042" cy="42986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122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89E-2F15-E0F5-DE6E-08731F10AF92}"/>
              </a:ext>
            </a:extLst>
          </p:cNvPr>
          <p:cNvSpPr>
            <a:spLocks noGrp="1"/>
          </p:cNvSpPr>
          <p:nvPr>
            <p:ph type="title"/>
          </p:nvPr>
        </p:nvSpPr>
        <p:spPr>
          <a:xfrm>
            <a:off x="2036190" y="452487"/>
            <a:ext cx="7924674" cy="1395167"/>
          </a:xfrm>
        </p:spPr>
        <p:txBody>
          <a:bodyPr>
            <a:normAutofit/>
          </a:bodyPr>
          <a:lstStyle/>
          <a:p>
            <a:r>
              <a:rPr lang="en-IN" sz="3200" b="1" dirty="0"/>
              <a:t>CONCLUSION</a:t>
            </a:r>
            <a:endParaRPr lang="en-IN" sz="3200" dirty="0"/>
          </a:p>
        </p:txBody>
      </p:sp>
      <p:sp>
        <p:nvSpPr>
          <p:cNvPr id="3" name="Content Placeholder 2">
            <a:extLst>
              <a:ext uri="{FF2B5EF4-FFF2-40B4-BE49-F238E27FC236}">
                <a16:creationId xmlns:a16="http://schemas.microsoft.com/office/drawing/2014/main" id="{0FD1F0C6-D5CB-2123-DFD7-D957BDD13ECB}"/>
              </a:ext>
            </a:extLst>
          </p:cNvPr>
          <p:cNvSpPr>
            <a:spLocks noGrp="1"/>
          </p:cNvSpPr>
          <p:nvPr>
            <p:ph idx="1"/>
          </p:nvPr>
        </p:nvSpPr>
        <p:spPr>
          <a:xfrm>
            <a:off x="961533" y="2356701"/>
            <a:ext cx="9370243" cy="3817855"/>
          </a:xfrm>
        </p:spPr>
        <p:txBody>
          <a:bodyPr>
            <a:noAutofit/>
          </a:bodyPr>
          <a:lstStyle/>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project successfully demonstrated an end-to-end machine learning pipeline, from data processing to model deployment. The developed model can serve as a valuable tool to support clinical decision-making and improve patient outcomes.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556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CDCE-1C30-097A-0315-3EEE3159F2DA}"/>
              </a:ext>
            </a:extLst>
          </p:cNvPr>
          <p:cNvSpPr>
            <a:spLocks noGrp="1"/>
          </p:cNvSpPr>
          <p:nvPr>
            <p:ph type="ctrTitle"/>
          </p:nvPr>
        </p:nvSpPr>
        <p:spPr>
          <a:xfrm>
            <a:off x="1524000" y="471340"/>
            <a:ext cx="9144000" cy="970961"/>
          </a:xfrm>
        </p:spPr>
        <p:txBody>
          <a:bodyPr>
            <a:normAutofit/>
          </a:bodyPr>
          <a:lstStyle/>
          <a:p>
            <a:r>
              <a:rPr lang="en-IN" b="1" dirty="0"/>
              <a:t>INTRODUCTION</a:t>
            </a:r>
            <a:endParaRPr lang="en-IN" dirty="0"/>
          </a:p>
        </p:txBody>
      </p:sp>
      <p:sp>
        <p:nvSpPr>
          <p:cNvPr id="3" name="Subtitle 2">
            <a:extLst>
              <a:ext uri="{FF2B5EF4-FFF2-40B4-BE49-F238E27FC236}">
                <a16:creationId xmlns:a16="http://schemas.microsoft.com/office/drawing/2014/main" id="{0BC8EC70-6885-8014-4EA3-3DF90A6D1BA5}"/>
              </a:ext>
            </a:extLst>
          </p:cNvPr>
          <p:cNvSpPr>
            <a:spLocks noGrp="1"/>
          </p:cNvSpPr>
          <p:nvPr>
            <p:ph type="subTitle" idx="1"/>
          </p:nvPr>
        </p:nvSpPr>
        <p:spPr>
          <a:xfrm>
            <a:off x="414779" y="2131456"/>
            <a:ext cx="11227324" cy="3590613"/>
          </a:xfrm>
        </p:spPr>
        <p:txBody>
          <a:bodyPr>
            <a:noAutofit/>
          </a:bodyPr>
          <a:lstStyle/>
          <a:p>
            <a:pPr algn="just"/>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Accurate prediction of survival rates is vital for improving clinical outcomes, optimizing treatment strategies, and enhancing communication with patients. The project aims to predict lung cancer patient survival outcomes using various attributes such as age, gender, cancer stage, and lifestyle factors. By using machine learning, we can analyze complex datasets to improve prognostic accuracy. This approach helps in making better-informed treatment decisions and providing personalized patient care. It also aids in identifying high-risk patients, which ultimately improves survival rates and quality of life.</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811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0704-C05F-6837-DF51-C3AE24E153DF}"/>
              </a:ext>
            </a:extLst>
          </p:cNvPr>
          <p:cNvSpPr>
            <a:spLocks noGrp="1"/>
          </p:cNvSpPr>
          <p:nvPr>
            <p:ph type="ctrTitle"/>
          </p:nvPr>
        </p:nvSpPr>
        <p:spPr>
          <a:xfrm>
            <a:off x="1524000" y="235670"/>
            <a:ext cx="9144000" cy="1036949"/>
          </a:xfrm>
        </p:spPr>
        <p:txBody>
          <a:bodyPr>
            <a:normAutofit/>
          </a:bodyPr>
          <a:lstStyle/>
          <a:p>
            <a:r>
              <a:rPr lang="en-US" b="1" dirty="0"/>
              <a:t>Problem Definition</a:t>
            </a:r>
            <a:endParaRPr lang="en-IN" dirty="0"/>
          </a:p>
        </p:txBody>
      </p:sp>
      <p:sp>
        <p:nvSpPr>
          <p:cNvPr id="3" name="Subtitle 2">
            <a:extLst>
              <a:ext uri="{FF2B5EF4-FFF2-40B4-BE49-F238E27FC236}">
                <a16:creationId xmlns:a16="http://schemas.microsoft.com/office/drawing/2014/main" id="{32F2AD58-0C29-BA35-F906-16FB60539588}"/>
              </a:ext>
            </a:extLst>
          </p:cNvPr>
          <p:cNvSpPr>
            <a:spLocks noGrp="1"/>
          </p:cNvSpPr>
          <p:nvPr>
            <p:ph type="subTitle" idx="1"/>
          </p:nvPr>
        </p:nvSpPr>
        <p:spPr>
          <a:xfrm>
            <a:off x="1524000" y="1772239"/>
            <a:ext cx="9144000" cy="3846137"/>
          </a:xfrm>
        </p:spPr>
        <p:txBody>
          <a:bodyPr/>
          <a:lstStyle/>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We aim to predict the survival outcome of patients having lung cancer using different attributes  such as age, gender, cancer stage, treatment type,</a:t>
            </a:r>
            <a:r>
              <a:rPr lang="en-US" sz="2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family history and lifestyle factors, which may influence survival rates. This will lead to better-informed treatment decisions and personalized patient care. It also facilitates the identification of high-risk patients, ultimately improving survival rates and quality of life</a:t>
            </a:r>
          </a:p>
          <a:p>
            <a:endParaRPr lang="en-IN" dirty="0"/>
          </a:p>
        </p:txBody>
      </p:sp>
    </p:spTree>
    <p:extLst>
      <p:ext uri="{BB962C8B-B14F-4D97-AF65-F5344CB8AC3E}">
        <p14:creationId xmlns:p14="http://schemas.microsoft.com/office/powerpoint/2010/main" val="356123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D083-8AEE-7B4A-77CB-65FD2E8E7955}"/>
              </a:ext>
            </a:extLst>
          </p:cNvPr>
          <p:cNvSpPr>
            <a:spLocks noGrp="1"/>
          </p:cNvSpPr>
          <p:nvPr>
            <p:ph type="ctrTitle"/>
          </p:nvPr>
        </p:nvSpPr>
        <p:spPr>
          <a:xfrm>
            <a:off x="1524000" y="471341"/>
            <a:ext cx="9144000" cy="895546"/>
          </a:xfrm>
        </p:spPr>
        <p:txBody>
          <a:bodyPr>
            <a:normAutofit/>
          </a:bodyPr>
          <a:lstStyle/>
          <a:p>
            <a:r>
              <a:rPr lang="en-IN" b="1" dirty="0"/>
              <a:t>PROJECT WORKFLOW</a:t>
            </a:r>
            <a:endParaRPr lang="en-IN" dirty="0"/>
          </a:p>
        </p:txBody>
      </p:sp>
      <p:sp>
        <p:nvSpPr>
          <p:cNvPr id="3" name="Subtitle 2">
            <a:extLst>
              <a:ext uri="{FF2B5EF4-FFF2-40B4-BE49-F238E27FC236}">
                <a16:creationId xmlns:a16="http://schemas.microsoft.com/office/drawing/2014/main" id="{B357EBA6-A63B-3D0F-CA53-D2F7FE7F3B64}"/>
              </a:ext>
            </a:extLst>
          </p:cNvPr>
          <p:cNvSpPr>
            <a:spLocks noGrp="1"/>
          </p:cNvSpPr>
          <p:nvPr>
            <p:ph type="subTitle" idx="1"/>
          </p:nvPr>
        </p:nvSpPr>
        <p:spPr>
          <a:xfrm>
            <a:off x="292232" y="1668545"/>
            <a:ext cx="11293310" cy="4402317"/>
          </a:xfrm>
        </p:spPr>
        <p:txBody>
          <a:bodyPr>
            <a:noAutofit/>
          </a:bodyPr>
          <a:lstStyle/>
          <a:p>
            <a:pPr marL="342900" indent="-342900" algn="l">
              <a:buFont typeface="Arial" panose="020B0604020202020204" pitchFamily="34" charset="0"/>
              <a:buChar char="•"/>
            </a:pPr>
            <a:r>
              <a:rPr lang="en-US" dirty="0">
                <a:solidFill>
                  <a:schemeClr val="tx1"/>
                </a:solidFill>
              </a:rPr>
              <a:t>Data Processing: The project begins by placing the raw dataset and performing preprocessing on a using Py</a:t>
            </a:r>
            <a:r>
              <a:rPr lang="en-IN" dirty="0">
                <a:solidFill>
                  <a:schemeClr val="tx1"/>
                </a:solidFill>
              </a:rPr>
              <a:t>Spark.</a:t>
            </a:r>
          </a:p>
          <a:p>
            <a:pPr algn="l"/>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Database Integration: The preprocessed dataset is then moved to local Windows environment and dumped into a MySQL database.</a:t>
            </a:r>
          </a:p>
          <a:p>
            <a:pPr algn="l"/>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Model Training: The data from MySQL is used to train machine l</a:t>
            </a:r>
            <a:r>
              <a:rPr lang="en-IN" dirty="0">
                <a:solidFill>
                  <a:schemeClr val="tx1"/>
                </a:solidFill>
              </a:rPr>
              <a:t>earning models.</a:t>
            </a:r>
          </a:p>
          <a:p>
            <a:pPr algn="l"/>
            <a:endParaRPr lang="en-US" dirty="0">
              <a:solidFill>
                <a:schemeClr val="tx1"/>
              </a:solidFill>
            </a:endParaRPr>
          </a:p>
          <a:p>
            <a:pPr marL="342900" indent="-342900" algn="l">
              <a:buFont typeface="Arial" panose="020B0604020202020204" pitchFamily="34" charset="0"/>
              <a:buChar char="•"/>
            </a:pPr>
            <a:r>
              <a:rPr lang="en-US" dirty="0">
                <a:solidFill>
                  <a:schemeClr val="tx1"/>
                </a:solidFill>
              </a:rPr>
              <a:t>Deployment: The best model is saved as a Pickle file and used in a Streamlit application with a user-friendly UI.</a:t>
            </a:r>
            <a:endParaRPr lang="en-IN" dirty="0">
              <a:solidFill>
                <a:schemeClr val="tx1"/>
              </a:solidFill>
            </a:endParaRPr>
          </a:p>
        </p:txBody>
      </p:sp>
    </p:spTree>
    <p:extLst>
      <p:ext uri="{BB962C8B-B14F-4D97-AF65-F5344CB8AC3E}">
        <p14:creationId xmlns:p14="http://schemas.microsoft.com/office/powerpoint/2010/main" val="138784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B849A-4A07-06DA-5B67-F8BB1B772666}"/>
              </a:ext>
            </a:extLst>
          </p:cNvPr>
          <p:cNvSpPr>
            <a:spLocks noGrp="1"/>
          </p:cNvSpPr>
          <p:nvPr>
            <p:ph type="title"/>
          </p:nvPr>
        </p:nvSpPr>
        <p:spPr>
          <a:xfrm>
            <a:off x="2231136" y="386787"/>
            <a:ext cx="7729728" cy="1018095"/>
          </a:xfrm>
        </p:spPr>
        <p:txBody>
          <a:bodyPr>
            <a:norm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Architecture</a:t>
            </a:r>
            <a:endParaRPr lang="en-IN" sz="36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683" y="1772816"/>
            <a:ext cx="4501868" cy="4562670"/>
          </a:xfrm>
        </p:spPr>
      </p:pic>
    </p:spTree>
    <p:extLst>
      <p:ext uri="{BB962C8B-B14F-4D97-AF65-F5344CB8AC3E}">
        <p14:creationId xmlns:p14="http://schemas.microsoft.com/office/powerpoint/2010/main" val="350635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2205-5F0E-121C-812C-3EB8C4C61065}"/>
              </a:ext>
            </a:extLst>
          </p:cNvPr>
          <p:cNvSpPr>
            <a:spLocks noGrp="1"/>
          </p:cNvSpPr>
          <p:nvPr>
            <p:ph type="ctrTitle"/>
          </p:nvPr>
        </p:nvSpPr>
        <p:spPr>
          <a:xfrm>
            <a:off x="1600200" y="499621"/>
            <a:ext cx="8991600" cy="1093509"/>
          </a:xfrm>
        </p:spPr>
        <p:txBody>
          <a:bodyPr>
            <a:normAutofit fontScale="90000"/>
          </a:bodyPr>
          <a:lstStyle/>
          <a:p>
            <a:r>
              <a:rPr lang="en-IN" b="1" dirty="0"/>
              <a:t>PREPROCESSING USING</a:t>
            </a:r>
            <a:br>
              <a:rPr lang="en-IN" b="1" dirty="0"/>
            </a:br>
            <a:r>
              <a:rPr lang="en-IN" b="1" dirty="0"/>
              <a:t>SPARK</a:t>
            </a:r>
            <a:endParaRPr lang="en-IN" dirty="0"/>
          </a:p>
        </p:txBody>
      </p:sp>
      <p:sp>
        <p:nvSpPr>
          <p:cNvPr id="3" name="Subtitle 2">
            <a:extLst>
              <a:ext uri="{FF2B5EF4-FFF2-40B4-BE49-F238E27FC236}">
                <a16:creationId xmlns:a16="http://schemas.microsoft.com/office/drawing/2014/main" id="{BB70AD86-E246-322C-3842-5B6537BBE78A}"/>
              </a:ext>
            </a:extLst>
          </p:cNvPr>
          <p:cNvSpPr>
            <a:spLocks noGrp="1"/>
          </p:cNvSpPr>
          <p:nvPr>
            <p:ph type="subTitle" idx="1"/>
          </p:nvPr>
        </p:nvSpPr>
        <p:spPr>
          <a:xfrm>
            <a:off x="-75414" y="2253006"/>
            <a:ext cx="11123628" cy="3339432"/>
          </a:xfrm>
        </p:spPr>
        <p:txBody>
          <a:bodyPr>
            <a:normAutofit/>
          </a:bodyPr>
          <a:lstStyle/>
          <a:p>
            <a:pPr marL="342900" indent="-342900" algn="just">
              <a:buFont typeface="Arial" panose="020B0604020202020204" pitchFamily="34" charset="0"/>
              <a:buChar char="•"/>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Cleanup: Handled missing values.</a:t>
            </a:r>
          </a:p>
          <a:p>
            <a:pPr marL="342900" indent="-342900" algn="jus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Feature Engineering: Converted date columns to numerical features.</a:t>
            </a:r>
          </a:p>
          <a:p>
            <a:pPr marL="342900" indent="-342900" algn="jus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Encoding: Used String Indexer for categorical features .</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Class Imbalance: The dataset was under sampled to fix class imbalance, as seen in the class distribution. </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002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5660-E86C-6691-EE84-7401C803C03F}"/>
              </a:ext>
            </a:extLst>
          </p:cNvPr>
          <p:cNvSpPr>
            <a:spLocks noGrp="1"/>
          </p:cNvSpPr>
          <p:nvPr>
            <p:ph type="ctrTitle"/>
          </p:nvPr>
        </p:nvSpPr>
        <p:spPr>
          <a:xfrm>
            <a:off x="1600200" y="311085"/>
            <a:ext cx="8991600" cy="1329179"/>
          </a:xfrm>
        </p:spPr>
        <p:txBody>
          <a:bodyPr>
            <a:normAutofit fontScale="90000"/>
          </a:bodyPr>
          <a:lstStyle/>
          <a:p>
            <a:r>
              <a:rPr lang="en-IN" b="1" dirty="0"/>
              <a:t>MODEL TRAINING AND</a:t>
            </a:r>
            <a:br>
              <a:rPr lang="en-IN" b="1" dirty="0"/>
            </a:br>
            <a:r>
              <a:rPr lang="en-IN" b="1" dirty="0"/>
              <a:t>SELECTION</a:t>
            </a:r>
            <a:endParaRPr lang="en-IN" dirty="0"/>
          </a:p>
        </p:txBody>
      </p:sp>
      <p:sp>
        <p:nvSpPr>
          <p:cNvPr id="3" name="Subtitle 2">
            <a:extLst>
              <a:ext uri="{FF2B5EF4-FFF2-40B4-BE49-F238E27FC236}">
                <a16:creationId xmlns:a16="http://schemas.microsoft.com/office/drawing/2014/main" id="{476BCFD7-19B9-8427-160B-2F0B241793E1}"/>
              </a:ext>
            </a:extLst>
          </p:cNvPr>
          <p:cNvSpPr>
            <a:spLocks noGrp="1"/>
          </p:cNvSpPr>
          <p:nvPr>
            <p:ph type="subTitle" idx="1"/>
          </p:nvPr>
        </p:nvSpPr>
        <p:spPr>
          <a:xfrm>
            <a:off x="876693" y="2026763"/>
            <a:ext cx="9464511" cy="4289196"/>
          </a:xfrm>
        </p:spPr>
        <p:txBody>
          <a:bodyPr>
            <a:noAutofit/>
          </a:bodyPr>
          <a:lstStyle/>
          <a:p>
            <a:pPr marL="342900" indent="-342900" algn="jus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Models Trained: The preprocessed dataset was used to train a</a:t>
            </a:r>
          </a:p>
          <a:p>
            <a:pPr marL="342900" indent="-342900" algn="just">
              <a:buFont typeface="Arial" panose="020B0604020202020204" pitchFamily="34" charset="0"/>
              <a:buChar char="•"/>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variety of classification models:</a:t>
            </a:r>
          </a:p>
          <a:p>
            <a:pPr marL="342900" indent="-342900" algn="just">
              <a:buFont typeface="+mj-lt"/>
              <a:buAutoNum type="arabicPeriod"/>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Random Forest</a:t>
            </a:r>
          </a:p>
          <a:p>
            <a:pPr marL="342900" indent="-342900" algn="just">
              <a:buFont typeface="+mj-lt"/>
              <a:buAutoNum type="arabicPeriod"/>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XGBoost</a:t>
            </a:r>
          </a:p>
          <a:p>
            <a:pPr marL="342900" indent="-342900" algn="just">
              <a:buFont typeface="+mj-lt"/>
              <a:buAutoNum type="arabicPeriod"/>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CatBoost</a:t>
            </a:r>
          </a:p>
          <a:p>
            <a:pPr marL="342900" indent="-342900" algn="just">
              <a:buFont typeface="+mj-lt"/>
              <a:buAutoNum type="arabicPeriod"/>
            </a:pP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Logistic Regression</a:t>
            </a:r>
          </a:p>
          <a:p>
            <a:pPr marL="342900" indent="-342900" algn="just">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Model Selection: Based on performance metrics, the Random Forest and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XGBoost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models were the top performers. The Random Forest model was ultimately selected for deployment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after hyperparameter tuning.</a:t>
            </a:r>
          </a:p>
        </p:txBody>
      </p:sp>
    </p:spTree>
    <p:extLst>
      <p:ext uri="{BB962C8B-B14F-4D97-AF65-F5344CB8AC3E}">
        <p14:creationId xmlns:p14="http://schemas.microsoft.com/office/powerpoint/2010/main" val="268518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B62C-D99C-F2B0-E6C9-D3FA251F3634}"/>
              </a:ext>
            </a:extLst>
          </p:cNvPr>
          <p:cNvSpPr>
            <a:spLocks noGrp="1"/>
          </p:cNvSpPr>
          <p:nvPr>
            <p:ph type="ctrTitle"/>
          </p:nvPr>
        </p:nvSpPr>
        <p:spPr>
          <a:xfrm>
            <a:off x="1600200" y="443060"/>
            <a:ext cx="8991600" cy="1414020"/>
          </a:xfrm>
        </p:spPr>
        <p:txBody>
          <a:bodyPr/>
          <a:lstStyle/>
          <a:p>
            <a:r>
              <a:rPr lang="en-IN" b="1" dirty="0"/>
              <a:t>RANDOM FOREST</a:t>
            </a:r>
            <a:br>
              <a:rPr lang="en-IN" b="1" dirty="0"/>
            </a:br>
            <a:r>
              <a:rPr lang="en-IN" b="1" dirty="0"/>
              <a:t>PERFORMANCE</a:t>
            </a:r>
            <a:endParaRPr lang="en-IN" dirty="0"/>
          </a:p>
        </p:txBody>
      </p:sp>
      <p:sp>
        <p:nvSpPr>
          <p:cNvPr id="3" name="Subtitle 2">
            <a:extLst>
              <a:ext uri="{FF2B5EF4-FFF2-40B4-BE49-F238E27FC236}">
                <a16:creationId xmlns:a16="http://schemas.microsoft.com/office/drawing/2014/main" id="{872DA405-2A8E-CC2E-E42C-34CE1406BC10}"/>
              </a:ext>
            </a:extLst>
          </p:cNvPr>
          <p:cNvSpPr>
            <a:spLocks noGrp="1"/>
          </p:cNvSpPr>
          <p:nvPr>
            <p:ph type="subTitle" idx="1"/>
          </p:nvPr>
        </p:nvSpPr>
        <p:spPr>
          <a:xfrm>
            <a:off x="1140643" y="1970203"/>
            <a:ext cx="11051357" cy="4572000"/>
          </a:xfrm>
        </p:spPr>
        <p:txBody>
          <a:bodyPr>
            <a:noAutofit/>
          </a:bodyPr>
          <a:lstStyle/>
          <a:p>
            <a:pPr marL="342900" indent="-342900" algn="just">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Tuned Accuracy: 85.75%</a:t>
            </a:r>
          </a:p>
          <a:p>
            <a:pPr marL="342900" indent="-342900" algn="just">
              <a:buFont typeface="Arial" panose="020B0604020202020204" pitchFamily="34" charset="0"/>
              <a:buChar char="•"/>
            </a:pP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Classification Report:-</a:t>
            </a:r>
          </a:p>
          <a:p>
            <a:pPr algn="just"/>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1. Class 0 (Non-Survived):-</a:t>
            </a:r>
          </a:p>
          <a:p>
            <a:pPr marL="342900" indent="-342900" algn="just">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Precision: 0.78 — This means 78% of the patients predicted to be in this class were </a:t>
            </a:r>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correct.</a:t>
            </a:r>
          </a:p>
          <a:p>
            <a:pPr marL="342900" indent="-342900" algn="just">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Recall: 1.00 — The model correctly identified all actual non-survived patients, which is excellent for a task where false negatives are critical.</a:t>
            </a:r>
          </a:p>
          <a:p>
            <a:pPr algn="just"/>
            <a:r>
              <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rPr>
              <a:t>2.  Class 1 (Survived):</a:t>
            </a:r>
          </a:p>
          <a:p>
            <a:pPr marL="342900" indent="-342900" algn="just">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Precision: 1.00 — Every patient predicted as 'survived' was correct, showing the</a:t>
            </a:r>
          </a:p>
          <a:p>
            <a:pPr marL="342900" indent="-342900" algn="just">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model is highly precise for this class.</a:t>
            </a:r>
          </a:p>
          <a:p>
            <a:pPr marL="342900" indent="-342900" algn="just">
              <a:buFont typeface="Arial" panose="020B0604020202020204" pitchFamily="34" charset="0"/>
              <a:buChar char="•"/>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Recall: 0.72 — The model only identified 72% of the actual survived patients, meaning it missed 28% of them.</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054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9CAC-714B-B994-56D1-2C316D2DB2B7}"/>
              </a:ext>
            </a:extLst>
          </p:cNvPr>
          <p:cNvSpPr>
            <a:spLocks noGrp="1"/>
          </p:cNvSpPr>
          <p:nvPr>
            <p:ph type="ctrTitle"/>
          </p:nvPr>
        </p:nvSpPr>
        <p:spPr>
          <a:xfrm>
            <a:off x="1600200" y="386500"/>
            <a:ext cx="8991600" cy="1027522"/>
          </a:xfrm>
        </p:spPr>
        <p:txBody>
          <a:bodyPr/>
          <a:lstStyle/>
          <a:p>
            <a:r>
              <a:rPr lang="en-IN" b="1" dirty="0"/>
              <a:t>HYPERPARAMETER TUNING</a:t>
            </a:r>
            <a:endParaRPr lang="en-IN" dirty="0"/>
          </a:p>
        </p:txBody>
      </p:sp>
      <p:sp>
        <p:nvSpPr>
          <p:cNvPr id="3" name="Subtitle 2">
            <a:extLst>
              <a:ext uri="{FF2B5EF4-FFF2-40B4-BE49-F238E27FC236}">
                <a16:creationId xmlns:a16="http://schemas.microsoft.com/office/drawing/2014/main" id="{5C6C2840-3196-B2C2-D5EE-E020BDBE9688}"/>
              </a:ext>
            </a:extLst>
          </p:cNvPr>
          <p:cNvSpPr>
            <a:spLocks noGrp="1"/>
          </p:cNvSpPr>
          <p:nvPr>
            <p:ph type="subTitle" idx="1"/>
          </p:nvPr>
        </p:nvSpPr>
        <p:spPr>
          <a:xfrm>
            <a:off x="1317396" y="1960774"/>
            <a:ext cx="8991600" cy="4510725"/>
          </a:xfrm>
        </p:spPr>
        <p:txBody>
          <a:bodyPr>
            <a:noAutofit/>
          </a:bodyPr>
          <a:lstStyle/>
          <a:p>
            <a:pPr marL="342900" indent="-342900" algn="just">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RANDOMIZED SEARCH CV : This method randomly samples combinations of hyperparameters from a predefined grid, which is more efficient than exhaustively searching all possible combinations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(GridSearchCV).</a:t>
            </a:r>
          </a:p>
          <a:p>
            <a:pPr marL="342900" indent="-342900" algn="just">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Parameter Grid: The following ranges were used for the Random Forest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model:</a:t>
            </a:r>
          </a:p>
          <a:p>
            <a:pPr algn="just"/>
            <a:r>
              <a:rPr lang="pt-BR" sz="2400" dirty="0">
                <a:solidFill>
                  <a:schemeClr val="tx1"/>
                </a:solidFill>
                <a:latin typeface="Calibri" panose="020F0502020204030204" pitchFamily="34" charset="0"/>
                <a:ea typeface="Calibri" panose="020F0502020204030204" pitchFamily="34" charset="0"/>
                <a:cs typeface="Calibri" panose="020F0502020204030204" pitchFamily="34" charset="0"/>
              </a:rPr>
              <a:t>   n_estimators: [100, 300, 500]</a:t>
            </a:r>
          </a:p>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max_depth: [10, 20, None]</a:t>
            </a:r>
          </a:p>
          <a:p>
            <a:pPr algn="just"/>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min_samples_split: [2, 5, 10]</a:t>
            </a:r>
          </a:p>
          <a:p>
            <a:pPr algn="just"/>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class_weight: ['balanced', None]</a:t>
            </a:r>
          </a:p>
        </p:txBody>
      </p:sp>
    </p:spTree>
    <p:extLst>
      <p:ext uri="{BB962C8B-B14F-4D97-AF65-F5344CB8AC3E}">
        <p14:creationId xmlns:p14="http://schemas.microsoft.com/office/powerpoint/2010/main" val="35889915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
  <TotalTime>192</TotalTime>
  <Words>811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__Inter_d65c78</vt:lpstr>
      <vt:lpstr>Arial</vt:lpstr>
      <vt:lpstr>Calibri</vt:lpstr>
      <vt:lpstr>Gill Sans MT</vt:lpstr>
      <vt:lpstr>Parcel</vt:lpstr>
      <vt:lpstr>Lung Cancer Using Predictive Modeling and Analysis</vt:lpstr>
      <vt:lpstr>INTRODUCTION</vt:lpstr>
      <vt:lpstr>Problem Definition</vt:lpstr>
      <vt:lpstr>PROJECT WORKFLOW</vt:lpstr>
      <vt:lpstr>Architecture</vt:lpstr>
      <vt:lpstr>PREPROCESSING USING SPARK</vt:lpstr>
      <vt:lpstr>MODEL TRAINING AND SELECTION</vt:lpstr>
      <vt:lpstr>RANDOM FOREST PERFORMANCE</vt:lpstr>
      <vt:lpstr>HYPERPARAMETER TUNING</vt:lpstr>
      <vt:lpstr>DEPLOYMENT</vt:lpstr>
      <vt:lpstr>Streamlit</vt:lpstr>
      <vt:lpstr>UI USING STREAMLIT</vt:lpstr>
      <vt:lpstr>Exploratory Data Analysis(EDA) </vt:lpstr>
      <vt:lpstr>EDA – Survival Distribution</vt:lpstr>
      <vt:lpstr>EDA-Survival By Age Distribution</vt:lpstr>
      <vt:lpstr>EDA-Survival By Cancer Stage</vt:lpstr>
      <vt:lpstr>TABLEAU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Using Predictive Modeling and Analysis</dc:title>
  <dc:creator>Aditya Gawande</dc:creator>
  <cp:lastModifiedBy>Prajwal</cp:lastModifiedBy>
  <cp:revision>13</cp:revision>
  <dcterms:created xsi:type="dcterms:W3CDTF">2025-08-06T17:21:08Z</dcterms:created>
  <dcterms:modified xsi:type="dcterms:W3CDTF">2025-08-08T08:10:21Z</dcterms:modified>
</cp:coreProperties>
</file>