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7" r:id="rId4"/>
    <p:sldId id="268" r:id="rId5"/>
    <p:sldId id="270" r:id="rId6"/>
    <p:sldId id="262" r:id="rId7"/>
    <p:sldId id="263" r:id="rId8"/>
    <p:sldId id="266" r:id="rId9"/>
    <p:sldId id="271" r:id="rId10"/>
    <p:sldId id="272" r:id="rId11"/>
    <p:sldId id="273" r:id="rId12"/>
    <p:sldId id="264" r:id="rId13"/>
    <p:sldId id="265" r:id="rId14"/>
    <p:sldId id="257" r:id="rId15"/>
    <p:sldId id="258" r:id="rId16"/>
    <p:sldId id="259" r:id="rId17"/>
    <p:sldId id="260" r:id="rId18"/>
    <p:sldId id="261" r:id="rId19"/>
    <p:sldId id="275" r:id="rId20"/>
    <p:sldId id="276" r:id="rId21"/>
    <p:sldId id="277" r:id="rId22"/>
    <p:sldId id="274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A9FF-780A-BB55-F6C1-02209972F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E0156-FA03-1949-4F82-8F02689CF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D0A09-30CD-6462-4FD7-7FA316E4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DB7E-DD0C-4706-87EA-FF6D0B368E6D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8035A-6271-2725-FA27-49D11518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33B25-93D8-B321-5081-4E80C47D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02BC-F2D9-4A68-B7EB-E75CE4F3E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44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7008-5A94-6364-4CD3-E16562EB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50F97-355A-ACA2-AFD9-E349A5550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A85A4-2141-E32A-67F8-E4D2E9AB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DB7E-DD0C-4706-87EA-FF6D0B368E6D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D9892-30A5-03B8-8A45-BAA66DF1E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B49A5-EF71-C94B-BD71-1FE128E1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02BC-F2D9-4A68-B7EB-E75CE4F3E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52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E3F27-731E-F324-30EC-C421C328B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91C1C-CF53-8588-F58A-0264BFD47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F6DFF-A792-5330-9FEA-CC7F1C47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DB7E-DD0C-4706-87EA-FF6D0B368E6D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E06CC-1BB4-128A-4321-D661E325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96B62-129A-980B-8751-A6998A2F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02BC-F2D9-4A68-B7EB-E75CE4F3E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12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B2D2-1281-1A80-A9DA-C9B98EA5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83CC-4CBD-7533-8A1E-970833A3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10CF6-49FB-9792-F29E-8E585D37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DB7E-DD0C-4706-87EA-FF6D0B368E6D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AF530-1D17-559F-BAF5-22969B1F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74D64-45D4-B755-D566-01640B11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02BC-F2D9-4A68-B7EB-E75CE4F3E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88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F726-24AE-ADF0-235F-DAA18BC3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C5722-C2B9-258D-5EEF-CB2BA022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F1B33-20C9-1CAA-2A9E-0D176760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DB7E-DD0C-4706-87EA-FF6D0B368E6D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27078-F90B-30A9-AB1C-61BF7E37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B8ED7-C8D7-D602-69B3-F2D7B8CA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02BC-F2D9-4A68-B7EB-E75CE4F3E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25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F39E-CA58-CF29-7E32-18D64752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42931-DB3B-E5CD-8009-695502409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78BCE-263C-F721-31DA-BC3604E28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13709-08A1-E997-E412-0B76AA2D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DB7E-DD0C-4706-87EA-FF6D0B368E6D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17638-9AFC-BCFA-824D-7BC35782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4FF80-D20C-01CB-AD02-08D0B7AA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02BC-F2D9-4A68-B7EB-E75CE4F3E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59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2678-ABC2-4FE9-61E1-191D3B4B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9CBB3-D3D7-28BB-A7C9-089F99954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011BB-DD25-44BE-D0F4-B0D834F58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B3F3B-30D6-39D3-BCFB-ACBF2F1E3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3137E-253C-79C8-245A-6BFAA9114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4A167-2663-937F-0313-9BDB2192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DB7E-DD0C-4706-87EA-FF6D0B368E6D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DBDC9-0F17-50C8-A080-D8F35CB0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388A60-352A-60FF-AD67-390AFF0D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02BC-F2D9-4A68-B7EB-E75CE4F3E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26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EABE-66AC-38BB-A83E-CCBADDDAD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DE00A-87B9-919E-9924-6EF32265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DB7E-DD0C-4706-87EA-FF6D0B368E6D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4CB0D-8AAD-FD72-BD88-2DF7603F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B0EFB-D428-20BE-6FEA-AF73A3BC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02BC-F2D9-4A68-B7EB-E75CE4F3E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70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2D5255-6E2A-42BB-78A2-D002D82BD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DB7E-DD0C-4706-87EA-FF6D0B368E6D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296E1B-31E8-BDFA-1BF2-C81876F3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9C10E-F30E-C88C-8F68-7538D1D9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02BC-F2D9-4A68-B7EB-E75CE4F3E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04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FC9A-392D-34B7-AEC2-245409123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33C72-1812-09A4-8B45-854C3E122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6F98D-8295-5F2A-9C4D-3FFE5A48A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C6CE0-000D-3EA6-6DD9-525BA95E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DB7E-DD0C-4706-87EA-FF6D0B368E6D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81A39-36FC-0775-149B-119C591B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FA8F2-A722-2328-F8C4-2359B32F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02BC-F2D9-4A68-B7EB-E75CE4F3E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04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8A209-FCC8-CF42-01E8-5E0EEA98B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27603-34CD-2ABF-FB7A-DED0971D5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9B0F8-F185-55DA-607D-CF8B33A33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2CCC1-8BE9-83D7-B474-4C0D3C17D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DB7E-DD0C-4706-87EA-FF6D0B368E6D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58823-ECFE-6EA4-7379-1B81D9C8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861E-68E4-DB35-2265-A7718EC7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02BC-F2D9-4A68-B7EB-E75CE4F3E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57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200F4-EEF6-F7AE-EF21-3BC2347E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3E1D9-BBA9-276E-5FE9-C28F93A22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27761-4A00-1AB1-95CF-27AD2587B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4DB7E-DD0C-4706-87EA-FF6D0B368E6D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2A6ED-4863-E988-14F7-7C20EB075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1F31-46D3-68A8-99B0-46D3DE04C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E02BC-F2D9-4A68-B7EB-E75CE4F3E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3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blogger.com/blog/post/edit/8159273565932231313/2479215266056461204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12A8-AB26-DC61-31C0-A5A9194D2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Argo 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F000F-2C24-0452-6F7F-F452DD5AE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3462270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F3A15-05E8-F241-E717-E2409B53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79F7B-FF81-1E86-9B42-739EAE730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Declarative Configuration: 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All resources are defined declaratively.</a:t>
            </a:r>
          </a:p>
          <a:p>
            <a:pPr algn="l">
              <a:buFont typeface="+mj-lt"/>
              <a:buAutoNum type="arabicPeriod"/>
            </a:pPr>
            <a:r>
              <a:rPr lang="en-US" b="1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Version Control: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 System and application states are stored in version control systems, enabling history tracking, rollbacks, and the use of standard Git operations.</a:t>
            </a:r>
          </a:p>
          <a:p>
            <a:pPr algn="l">
              <a:buFont typeface="+mj-lt"/>
              <a:buAutoNum type="arabicPeriod"/>
            </a:pPr>
            <a:r>
              <a:rPr lang="en-US" b="1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Automated Deployment: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 Automated tools ensure that the production environment matches the state described in a Git repository.</a:t>
            </a:r>
          </a:p>
          <a:p>
            <a:pPr algn="l">
              <a:buFont typeface="+mj-lt"/>
              <a:buAutoNum type="arabicPeriod"/>
            </a:pPr>
            <a:r>
              <a:rPr lang="en-US" b="1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Monitoring and Reconciliation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: Continuous monitoring for divergence between the deployed state and the Git repository state, with automatic reconciliation when discrepancies are detected.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58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D2514-3F45-4167-4C99-2F4DC3CE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51595-A7DF-09D8-27E5-1B7A98764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Operational Efficiency: </a:t>
            </a:r>
            <a:r>
              <a:rPr lang="en-US" sz="3200" dirty="0" err="1">
                <a:latin typeface="+mj-lt"/>
              </a:rPr>
              <a:t>GitOps</a:t>
            </a:r>
            <a:r>
              <a:rPr lang="en-US" sz="3200" dirty="0">
                <a:latin typeface="+mj-lt"/>
              </a:rPr>
              <a:t> provides a clear, audit-friendly trail of all changes, greatly simplifying compliance and governance requirements.</a:t>
            </a:r>
          </a:p>
          <a:p>
            <a:r>
              <a:rPr lang="en-US" sz="3200" dirty="0">
                <a:latin typeface="+mj-lt"/>
              </a:rPr>
              <a:t>Improved Deployment Velocity: Automating deployment processes reduces the potential for human error and speeds up delivery.</a:t>
            </a:r>
          </a:p>
          <a:p>
            <a:r>
              <a:rPr lang="en-US" sz="3200" dirty="0">
                <a:latin typeface="+mj-lt"/>
              </a:rPr>
              <a:t>Better Reliability: The ability to quickly rollback to previous states enhances system stability</a:t>
            </a:r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4376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CB17-E47A-41DE-F590-0B3EB769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How </a:t>
            </a:r>
            <a:r>
              <a:rPr lang="en-IN" dirty="0" err="1">
                <a:latin typeface="Algerian" panose="04020705040A02060702" pitchFamily="82" charset="0"/>
              </a:rPr>
              <a:t>argo</a:t>
            </a:r>
            <a:r>
              <a:rPr lang="en-IN" dirty="0">
                <a:latin typeface="Algerian" panose="04020705040A02060702" pitchFamily="82" charset="0"/>
              </a:rPr>
              <a:t> CD works?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0997D-7833-ADB9-EEF9-B845BB82A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8" y="1901746"/>
            <a:ext cx="9601200" cy="387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60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0C08-9B64-D03F-3355-2ECFF5BE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B7B0D-9211-FD13-7BB3-B636D5EC3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API Server: This component is used by the users to communicate to </a:t>
            </a:r>
            <a:r>
              <a:rPr lang="en-US" dirty="0" err="1">
                <a:latin typeface="+mj-lt"/>
              </a:rPr>
              <a:t>argo</a:t>
            </a:r>
            <a:r>
              <a:rPr lang="en-US" dirty="0">
                <a:latin typeface="+mj-lt"/>
              </a:rPr>
              <a:t> cd through UI or CLI and it also handles the authentication for the users.</a:t>
            </a:r>
          </a:p>
          <a:p>
            <a:r>
              <a:rPr lang="en-US" dirty="0">
                <a:latin typeface="+mj-lt"/>
              </a:rPr>
              <a:t>Repository Server: This component connects to git and fetch the state of the git repository.</a:t>
            </a:r>
          </a:p>
          <a:p>
            <a:r>
              <a:rPr lang="en-US" dirty="0">
                <a:latin typeface="+mj-lt"/>
              </a:rPr>
              <a:t>Application Controller: This component connects to </a:t>
            </a:r>
            <a:r>
              <a:rPr lang="en-US" dirty="0" err="1">
                <a:latin typeface="+mj-lt"/>
              </a:rPr>
              <a:t>kubernetes</a:t>
            </a:r>
            <a:r>
              <a:rPr lang="en-US" dirty="0">
                <a:latin typeface="+mj-lt"/>
              </a:rPr>
              <a:t> and fetch the state of the resources deployed in the </a:t>
            </a:r>
            <a:r>
              <a:rPr lang="en-US" dirty="0" err="1">
                <a:latin typeface="+mj-lt"/>
              </a:rPr>
              <a:t>kubernetes</a:t>
            </a:r>
            <a:r>
              <a:rPr lang="en-US" dirty="0">
                <a:latin typeface="+mj-lt"/>
              </a:rPr>
              <a:t> cluster.</a:t>
            </a:r>
          </a:p>
          <a:p>
            <a:r>
              <a:rPr lang="en-US" dirty="0">
                <a:latin typeface="+mj-lt"/>
              </a:rPr>
              <a:t>CLI: The CLI is a command-line tool that you can use to manage Argo CD. It allows you to create, update, and delete applications, </a:t>
            </a:r>
            <a:r>
              <a:rPr lang="en-US" dirty="0" err="1">
                <a:latin typeface="+mj-lt"/>
              </a:rPr>
              <a:t>synchronise</a:t>
            </a:r>
            <a:r>
              <a:rPr lang="en-US" dirty="0">
                <a:latin typeface="+mj-lt"/>
              </a:rPr>
              <a:t> with Git repositories, and monitor the state of your clusters.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3374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A0E0-3666-1FB2-5FA9-FF7C5CDD3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Architecture: Block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6514B-0337-2370-7D38-70B27097E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86" y="1672977"/>
            <a:ext cx="11332027" cy="481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18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45EB-14AA-0058-76C0-D7CA57AA8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UI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545B5-B985-7039-2AFA-57A638E78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What it is:</a:t>
            </a:r>
          </a:p>
          <a:p>
            <a:r>
              <a:rPr lang="en-US" dirty="0">
                <a:latin typeface="+mj-lt"/>
              </a:rPr>
              <a:t>The user interface (UI) layer is the part of Argo CD that users interact with directly. It includes the web dashboard and command-line interface (CLI).</a:t>
            </a:r>
          </a:p>
          <a:p>
            <a:r>
              <a:rPr lang="en-US" dirty="0">
                <a:latin typeface="+mj-lt"/>
              </a:rPr>
              <a:t>What it does:</a:t>
            </a:r>
          </a:p>
          <a:p>
            <a:r>
              <a:rPr lang="en-US" dirty="0">
                <a:latin typeface="+mj-lt"/>
              </a:rPr>
              <a:t>Users use the UI to manage applications, view application status, sync changes, and handle other tasks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354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7BD2-86FA-7DB9-0F25-B5AF62C04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Application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C4868-0903-4E3E-C028-C60A6FBC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What it is:</a:t>
            </a:r>
            <a:endParaRPr lang="en-US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application layer consists of the features and functionalities that support the UI layer.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What it does:</a:t>
            </a:r>
            <a:endParaRPr lang="en-US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It handles requests from the UI, processes them, and returns the required information. This includes things like creating, updating, and deleting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625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C6CF-A3C0-2392-3B03-DE47CC32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Core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E251-8E2B-0DD4-190E-B0B8F051F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What it is:</a:t>
            </a:r>
            <a:endParaRPr lang="en-US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core layer is the heart of Argo CD, where the main </a:t>
            </a:r>
            <a:r>
              <a:rPr lang="en-US" dirty="0" err="1">
                <a:latin typeface="+mj-lt"/>
              </a:rPr>
              <a:t>GitOps</a:t>
            </a:r>
            <a:r>
              <a:rPr lang="en-US" dirty="0">
                <a:latin typeface="+mj-lt"/>
              </a:rPr>
              <a:t> functionality is implemented.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What it does:</a:t>
            </a:r>
            <a:endParaRPr lang="en-US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This layer includes components and Kubernetes controllers that monitor and reconcile the state of applications based on the desired state defined in a Git repository. It ensures that the actual state matches the desired state.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515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D5AF-F959-A49D-6ECD-95C591E7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Infra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E9A63-B97A-05CB-E7E3-AF0D65725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it is: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infrastructure (infra) layer consists of the external tools and services that Argo CD relies on</a:t>
            </a:r>
            <a:r>
              <a:rPr lang="en-US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What </a:t>
            </a:r>
            <a:r>
              <a:rPr lang="en-US" b="1" dirty="0"/>
              <a:t>it does: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includes Kubernetes itself, Git repositories, and other infrastructure components that Argo CD interacts with to perform its tasks. It provides the foundational services that Argo CD needs to operate.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171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D9C9-DFF6-9D1C-AFA9-C899CF23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AF1E8-D7C4-5FF6-4694-D3F67FA3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+mj-lt"/>
              </a:rPr>
              <a:t>ArgoCD</a:t>
            </a:r>
            <a:r>
              <a:rPr lang="en-US" sz="3200" b="1" dirty="0">
                <a:latin typeface="+mj-lt"/>
              </a:rPr>
              <a:t> Server</a:t>
            </a:r>
            <a:r>
              <a:rPr lang="en-US" sz="3200" dirty="0">
                <a:latin typeface="+mj-lt"/>
              </a:rPr>
              <a:t>: The central service that provides the </a:t>
            </a:r>
            <a:r>
              <a:rPr lang="en-US" sz="3200" dirty="0" err="1">
                <a:latin typeface="+mj-lt"/>
              </a:rPr>
              <a:t>ArgoCD</a:t>
            </a:r>
            <a:r>
              <a:rPr lang="en-US" sz="3200" dirty="0">
                <a:latin typeface="+mj-lt"/>
              </a:rPr>
              <a:t> API and serves the web UI. It acts as the command center, allowing users to interact with </a:t>
            </a:r>
            <a:r>
              <a:rPr lang="en-US" sz="3200" dirty="0" err="1">
                <a:latin typeface="+mj-lt"/>
              </a:rPr>
              <a:t>ArgoCD</a:t>
            </a:r>
            <a:r>
              <a:rPr lang="en-US" sz="3200" dirty="0">
                <a:latin typeface="+mj-lt"/>
              </a:rPr>
              <a:t> through a graphical interface or via the CLI.</a:t>
            </a:r>
          </a:p>
          <a:p>
            <a:r>
              <a:rPr lang="en-US" sz="3200" b="1" dirty="0">
                <a:latin typeface="+mj-lt"/>
              </a:rPr>
              <a:t>Repository Service</a:t>
            </a:r>
            <a:r>
              <a:rPr lang="en-US" sz="3200" dirty="0">
                <a:latin typeface="+mj-lt"/>
              </a:rPr>
              <a:t>: Responsible for interfacing with Git repositories to fetch configuration data and monitor for changes. This service ensures that </a:t>
            </a:r>
            <a:r>
              <a:rPr lang="en-US" sz="3200" dirty="0" err="1">
                <a:latin typeface="+mj-lt"/>
              </a:rPr>
              <a:t>ArgoCD</a:t>
            </a:r>
            <a:r>
              <a:rPr lang="en-US" sz="3200" dirty="0">
                <a:latin typeface="+mj-lt"/>
              </a:rPr>
              <a:t> is always in sync with the desired state as defined in the Git repositories.</a:t>
            </a:r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185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ED28-1008-8A90-4CCA-21F3C5DB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argo</a:t>
            </a:r>
            <a:r>
              <a:rPr lang="en-IN" dirty="0"/>
              <a:t> 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F4AA1-7A8E-732E-2FD4-EBB38F274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+mj-lt"/>
              </a:rPr>
              <a:t>ArgoCD</a:t>
            </a:r>
            <a:r>
              <a:rPr lang="en-US" sz="3200" dirty="0">
                <a:latin typeface="+mj-lt"/>
              </a:rPr>
              <a:t> is a Kubernetes-native continuous delivery tool. It automates the deployment of applications to Kubernetes clusters. </a:t>
            </a:r>
            <a:r>
              <a:rPr lang="en-US" sz="3200" dirty="0" err="1">
                <a:latin typeface="+mj-lt"/>
              </a:rPr>
              <a:t>ArgoCD</a:t>
            </a:r>
            <a:r>
              <a:rPr lang="en-US" sz="3200" dirty="0">
                <a:latin typeface="+mj-lt"/>
              </a:rPr>
              <a:t> tracks application definitions and configurations in Git repositories. </a:t>
            </a:r>
          </a:p>
          <a:p>
            <a:r>
              <a:rPr lang="en-US" sz="3200" dirty="0">
                <a:latin typeface="+mj-lt"/>
              </a:rPr>
              <a:t>It ensures the desired state in Git matches the actual state in the cluster. This approach improves consistency, reliability, and transparency in application deployments.</a:t>
            </a:r>
          </a:p>
          <a:p>
            <a:r>
              <a:rPr lang="en-US" sz="3200" dirty="0">
                <a:latin typeface="+mj-lt"/>
              </a:rPr>
              <a:t>Questions : Why we need separate CD tools, What are the challenges?</a:t>
            </a:r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95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3D3F-8AE5-5190-5ED7-D7017898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0A0CB-27B2-5B67-9319-BA2D0976F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+mj-lt"/>
              </a:rPr>
              <a:t>Application Controller</a:t>
            </a:r>
            <a:r>
              <a:rPr lang="en-US" sz="3200" dirty="0">
                <a:latin typeface="+mj-lt"/>
              </a:rPr>
              <a:t>: The heart of </a:t>
            </a:r>
            <a:r>
              <a:rPr lang="en-US" sz="3200" dirty="0" err="1">
                <a:latin typeface="+mj-lt"/>
              </a:rPr>
              <a:t>ArgoCD’s</a:t>
            </a:r>
            <a:r>
              <a:rPr lang="en-US" sz="3200" dirty="0">
                <a:latin typeface="+mj-lt"/>
              </a:rPr>
              <a:t> operation, the Application Controller continually monitors applications deployed in Kubernetes against the desired state stored in Git. If it detects any discrepancies, it initiates the synchronization process to correct them.</a:t>
            </a:r>
          </a:p>
          <a:p>
            <a:r>
              <a:rPr lang="en-US" sz="3200" b="1" dirty="0">
                <a:latin typeface="+mj-lt"/>
              </a:rPr>
              <a:t>Dex Server</a:t>
            </a:r>
            <a:r>
              <a:rPr lang="en-US" sz="3200" dirty="0">
                <a:latin typeface="+mj-lt"/>
              </a:rPr>
              <a:t>: An optional component that provides an identity federation service. Dex integrates with external identity providers (such as LDAP, SAML, GitHub, and others) to offer unified authentication and access control for </a:t>
            </a:r>
            <a:r>
              <a:rPr lang="en-US" sz="3200" dirty="0" err="1">
                <a:latin typeface="+mj-lt"/>
              </a:rPr>
              <a:t>ArgoCD</a:t>
            </a:r>
            <a:r>
              <a:rPr lang="en-US" sz="3200" dirty="0">
                <a:latin typeface="+mj-lt"/>
              </a:rPr>
              <a:t>.</a:t>
            </a:r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6470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DEF0-7A3D-FB7D-8872-170563B2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DA26B-1F37-5FB8-B66B-06665158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Redis DB : </a:t>
            </a:r>
            <a:r>
              <a:rPr lang="en-US" dirty="0">
                <a:latin typeface="+mj-lt"/>
              </a:rPr>
              <a:t>Redis is used to manage and store the state of various </a:t>
            </a:r>
            <a:r>
              <a:rPr lang="en-US" dirty="0" err="1">
                <a:latin typeface="+mj-lt"/>
              </a:rPr>
              <a:t>ArgoCD</a:t>
            </a:r>
            <a:r>
              <a:rPr lang="en-US" dirty="0">
                <a:latin typeface="+mj-lt"/>
              </a:rPr>
              <a:t> components, ensuring that the system can quickly access and update application statuses and deployment data.</a:t>
            </a:r>
          </a:p>
          <a:p>
            <a:r>
              <a:rPr lang="en-US" dirty="0">
                <a:latin typeface="+mj-lt"/>
              </a:rPr>
              <a:t>Cache: Redis acts as a caching layer to store frequently accessed data, which reduces the load on the primary database and speeds up query responses. This helps in maintaining real-time synchronization between the desired state in Git and the actual state in Kubernetes clusters.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7158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785-FE47-0F21-B956-9DBA2443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DD2A3-7EB2-CAEC-E32E-E2C41FC58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Declarative Setup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ArgoCD</a:t>
            </a:r>
            <a:r>
              <a:rPr lang="en-US" dirty="0">
                <a:latin typeface="+mj-lt"/>
              </a:rPr>
              <a:t> uses Git repositories as the source of truth for defining the desired application state in Kubernetes.</a:t>
            </a:r>
          </a:p>
          <a:p>
            <a:r>
              <a:rPr lang="en-US" b="1" dirty="0">
                <a:latin typeface="+mj-lt"/>
              </a:rPr>
              <a:t>Automatic Sync</a:t>
            </a:r>
            <a:r>
              <a:rPr lang="en-US" dirty="0">
                <a:latin typeface="+mj-lt"/>
              </a:rPr>
              <a:t>: It automatically syncs applications with their desired state in the Git repository, ensuring consistency and reliability.</a:t>
            </a:r>
          </a:p>
          <a:p>
            <a:r>
              <a:rPr lang="en-US" b="1" dirty="0">
                <a:latin typeface="+mj-lt"/>
              </a:rPr>
              <a:t>Self-Healing Deployments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ArgoCD</a:t>
            </a:r>
            <a:r>
              <a:rPr lang="en-US" dirty="0">
                <a:latin typeface="+mj-lt"/>
              </a:rPr>
              <a:t> continuously monitors deployed applications and heals them by automatically applying the desired state from Git, thus reducing downtime and manual intervention.</a:t>
            </a:r>
          </a:p>
          <a:p>
            <a:r>
              <a:rPr lang="en-US" b="1" dirty="0">
                <a:latin typeface="+mj-lt"/>
              </a:rPr>
              <a:t>Visual UI and CLI</a:t>
            </a:r>
            <a:r>
              <a:rPr lang="en-US" dirty="0">
                <a:latin typeface="+mj-lt"/>
              </a:rPr>
              <a:t>: Offers a user-friendly UI and a powerful CLI, catering to different preferences for managing deployments.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4778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D6A2-D8D2-CE45-015A-37DA8975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CD Workflow using Argo CD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837FB-15F8-67E4-CBBC-4424E0E21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63644"/>
            <a:ext cx="10232570" cy="399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12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4844-2F03-7696-68A8-CD960BF3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E2B0D-8AD1-C7B7-3AA8-E952BB17C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 A developer makes changes to an application, pushing a new version of Kubernetes resource definitions to a Git repo.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 Continuous integration is triggered, resulting in a new container image saved to a registry.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 A developer issues a pull request, changing Kubernetes manifests, which are created either manually or automatically.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 The pull request is reviewed and changes are merged to the main branch. This triggers a webhook which tells Argo CD a change was made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495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6E25-ED92-474E-D350-5B26868E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32692-7E9B-236A-8306-031C8DD8F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Argo CD clones the repo and compares the application state with the current state of the Kubernetes cluster. It applies the required changes to cluster configuration.</a:t>
            </a:r>
          </a:p>
          <a:p>
            <a:r>
              <a:rPr lang="en-US" dirty="0">
                <a:latin typeface="+mj-lt"/>
              </a:rPr>
              <a:t> Kubernetes uses its controllers to reconcile the changes required to cluster resources, until it achieves the desired configuration.</a:t>
            </a:r>
          </a:p>
          <a:p>
            <a:r>
              <a:rPr lang="en-US" dirty="0">
                <a:latin typeface="+mj-lt"/>
              </a:rPr>
              <a:t>Argo CD monitors progress and when the Kubernetes cluster is ready, reports that the application is in sync.</a:t>
            </a:r>
          </a:p>
          <a:p>
            <a:r>
              <a:rPr lang="en-US" dirty="0" err="1">
                <a:latin typeface="+mj-lt"/>
              </a:rPr>
              <a:t>ArgoCD</a:t>
            </a:r>
            <a:r>
              <a:rPr lang="en-US" dirty="0">
                <a:latin typeface="+mj-lt"/>
              </a:rPr>
              <a:t> also works in the other direction, monitoring changes in the Kubernetes cluster and discarding them if they don’t match the current configuration in Git.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741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5139-F5B1-920E-1C5A-3269E2EB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 of Argo 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96B4E-77D0-D395-5647-BF4E278EB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Explain the Lab setup of EKS</a:t>
            </a:r>
          </a:p>
          <a:p>
            <a:endParaRPr lang="en-IN" dirty="0">
              <a:latin typeface="+mj-lt"/>
            </a:endParaRPr>
          </a:p>
          <a:p>
            <a:pPr marL="0" indent="0">
              <a:buNone/>
            </a:pPr>
            <a:r>
              <a:rPr lang="en-IN" dirty="0">
                <a:latin typeface="+mj-lt"/>
              </a:rPr>
              <a:t>			</a:t>
            </a:r>
            <a:r>
              <a:rPr lang="en-IN" dirty="0" err="1">
                <a:latin typeface="+mj-lt"/>
              </a:rPr>
              <a:t>EKS</a:t>
            </a:r>
            <a:r>
              <a:rPr lang="en-IN" dirty="0" err="1">
                <a:latin typeface="+mj-lt"/>
                <a:sym typeface="Wingdings" panose="05000000000000000000" pitchFamily="2" charset="2"/>
              </a:rPr>
              <a:t>argoCDgithub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5724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6350-C24F-B346-5E96-32240C08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1EB38-C40D-606E-0FD8-6125FC0BD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14058"/>
            <a:ext cx="10515600" cy="4351338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$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kubectl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create namespace 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argocd</a:t>
            </a:r>
            <a:endParaRPr lang="en-U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$ 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kubectl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apply -n 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argocd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-f </a:t>
            </a:r>
            <a:r>
              <a:rPr lang="en-US" b="0" i="0" u="sng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  <a:hlinkClick r:id="rId2"/>
              </a:rPr>
              <a:t>https://raw.githubusercontent.com/argoproj/argo-cd/stable/manifests/install.yaml</a:t>
            </a:r>
            <a:endParaRPr lang="en-U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br>
              <a:rPr lang="en-US" dirty="0">
                <a:effectLst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E4E21-8695-0BD9-099F-954197396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00" y="3182032"/>
            <a:ext cx="7239372" cy="28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75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84C2-3C1F-411A-02EC-05D5E609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4990B-AEC2-F586-3971-CD29E04A4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047" y="1541126"/>
            <a:ext cx="8501923" cy="425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43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FF53-236D-D85E-6036-CF0D02F2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D64146-E3DE-B4CD-D94C-EEA56F3AF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448" y="2308026"/>
            <a:ext cx="7836303" cy="3321221"/>
          </a:xfrm>
        </p:spPr>
      </p:pic>
    </p:spTree>
    <p:extLst>
      <p:ext uri="{BB962C8B-B14F-4D97-AF65-F5344CB8AC3E}">
        <p14:creationId xmlns:p14="http://schemas.microsoft.com/office/powerpoint/2010/main" val="214833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1801-F236-E6C1-05CD-8787C167E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CICD (Continuous Delivery)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76626-6D72-9EF6-AE8D-A623B6E0D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28" y="2463746"/>
            <a:ext cx="8708571" cy="324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58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1893-B803-11B2-2122-90BFFE96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ARGO 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CAB70A-05F4-A34F-88CB-9353446C7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257" y="1690688"/>
            <a:ext cx="8971820" cy="3844210"/>
          </a:xfrm>
        </p:spPr>
      </p:pic>
    </p:spTree>
    <p:extLst>
      <p:ext uri="{BB962C8B-B14F-4D97-AF65-F5344CB8AC3E}">
        <p14:creationId xmlns:p14="http://schemas.microsoft.com/office/powerpoint/2010/main" val="3988359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3149-DA22-1C7F-2E33-38C3E38C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453DD-FA69-D0C0-D75D-58EE0DFF0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The initial password for the admin account is auto-generated and stored as clear text in the field password in a secret named 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argocd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-initial-admin-secret in your Argo CD installation namespace. You can simply retrieve this password using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$ 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kubectl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 -n 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argocd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 get secret 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argocd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-initial-admin-secret -o 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jsonpath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=”{.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data.password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}” | base64 -d; echo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D4757-163B-8C41-D4A3-6A98F4D4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717" y="4424532"/>
            <a:ext cx="8350679" cy="225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04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C7F7-61BF-E4E4-BF8E-5BF097D2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C7B70F-9E92-584B-4D81-73B56A6C6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630" y="2242457"/>
            <a:ext cx="8118190" cy="3570514"/>
          </a:xfrm>
        </p:spPr>
      </p:pic>
    </p:spTree>
    <p:extLst>
      <p:ext uri="{BB962C8B-B14F-4D97-AF65-F5344CB8AC3E}">
        <p14:creationId xmlns:p14="http://schemas.microsoft.com/office/powerpoint/2010/main" val="3191670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373B-CBF9-01A6-788C-376D3FC0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 of </a:t>
            </a:r>
            <a:r>
              <a:rPr lang="en-IN" dirty="0" err="1"/>
              <a:t>ArgoCD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1CADE-7E05-E59A-5BD5-8C23F21A8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17" y="1967046"/>
            <a:ext cx="8624826" cy="366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46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4752-21CA-EAF8-32F6-725DE733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13C51-18E6-8478-CA5D-DC5E0B6FE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This is the directory structure which we are following where a folder (dev) is containing all the manifest </a:t>
            </a:r>
            <a:r>
              <a:rPr lang="en-US" sz="3600" dirty="0" err="1">
                <a:latin typeface="+mj-lt"/>
              </a:rPr>
              <a:t>yaml</a:t>
            </a:r>
            <a:r>
              <a:rPr lang="en-US" sz="3600" dirty="0">
                <a:latin typeface="+mj-lt"/>
              </a:rPr>
              <a:t> files and an </a:t>
            </a:r>
            <a:r>
              <a:rPr lang="en-US" sz="3600" dirty="0" err="1">
                <a:latin typeface="+mj-lt"/>
              </a:rPr>
              <a:t>application.yaml</a:t>
            </a:r>
            <a:r>
              <a:rPr lang="en-US" sz="3600" dirty="0">
                <a:latin typeface="+mj-lt"/>
              </a:rPr>
              <a:t> file which is the Kubernetes resource object representing a deployed application instance in an environment. </a:t>
            </a:r>
          </a:p>
          <a:p>
            <a:r>
              <a:rPr lang="en-US" sz="3600" dirty="0">
                <a:latin typeface="+mj-lt"/>
              </a:rPr>
              <a:t>It has 2 fields where “source” references the desired state in Git and “destination” references to the target cluster and namespace.</a:t>
            </a:r>
            <a:endParaRPr lang="en-IN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5326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498D3-0CA7-BF30-2BD6-5C9CD93A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CRD: Kind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D2BE77-4C76-5EEE-E910-1C0258816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230" y="1567543"/>
            <a:ext cx="8794492" cy="4506686"/>
          </a:xfrm>
        </p:spPr>
      </p:pic>
    </p:spTree>
    <p:extLst>
      <p:ext uri="{BB962C8B-B14F-4D97-AF65-F5344CB8AC3E}">
        <p14:creationId xmlns:p14="http://schemas.microsoft.com/office/powerpoint/2010/main" val="2070804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4C0C-7F26-6948-8699-82B15726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DF8CA-A65E-A0FC-762B-98E62087D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This is the application CRD where </a:t>
            </a:r>
            <a:r>
              <a:rPr lang="en-US" sz="36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kind</a:t>
            </a: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 is “</a:t>
            </a:r>
            <a:r>
              <a:rPr lang="en-US" sz="36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Application</a:t>
            </a: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” and </a:t>
            </a:r>
            <a:r>
              <a:rPr lang="en-US" sz="36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namespace</a:t>
            </a: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 is “</a:t>
            </a:r>
            <a:r>
              <a:rPr lang="en-US" sz="3600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argocd</a:t>
            </a: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” which tells that in the application that we are creating should be in </a:t>
            </a:r>
            <a:r>
              <a:rPr lang="en-US" sz="3600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argocd</a:t>
            </a: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 namespace where the </a:t>
            </a:r>
            <a:r>
              <a:rPr lang="en-US" sz="3600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argocd</a:t>
            </a: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 pods (controller , server ….</a:t>
            </a:r>
            <a:r>
              <a:rPr lang="en-US" sz="3600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etc</a:t>
            </a: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) are running . </a:t>
            </a:r>
          </a:p>
          <a:p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The </a:t>
            </a:r>
            <a:r>
              <a:rPr lang="en-US" sz="36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project</a:t>
            </a: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 field is “</a:t>
            </a:r>
            <a:r>
              <a:rPr lang="en-US" sz="36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default</a:t>
            </a: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”  Every application belong to a single project ( If not specified , it will assume it as default )</a:t>
            </a:r>
            <a:endParaRPr lang="en-IN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8174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E1B7-67E1-A808-AF8E-FF26D59B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 Field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B677DF-9DEB-DBEC-3AEF-AF10D42F5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789" y="2013857"/>
            <a:ext cx="9795097" cy="3831771"/>
          </a:xfrm>
        </p:spPr>
      </p:pic>
    </p:spTree>
    <p:extLst>
      <p:ext uri="{BB962C8B-B14F-4D97-AF65-F5344CB8AC3E}">
        <p14:creationId xmlns:p14="http://schemas.microsoft.com/office/powerpoint/2010/main" val="2764006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69F2-2B66-5136-E112-F17B4D3F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94591-3BC7-B798-8567-2F7CE6322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The </a:t>
            </a:r>
            <a:r>
              <a:rPr lang="en-US" sz="36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source </a:t>
            </a: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field references the Git Repository where all the manifest files will be uploaded , </a:t>
            </a:r>
            <a:r>
              <a:rPr lang="en-US" sz="3600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repoUrl</a:t>
            </a: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 </a:t>
            </a:r>
          </a:p>
          <a:p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Put the </a:t>
            </a:r>
            <a:r>
              <a:rPr lang="en-US" sz="3600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url</a:t>
            </a: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 of the Git Repository and </a:t>
            </a:r>
            <a:r>
              <a:rPr lang="en-US" sz="3600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targetRevision</a:t>
            </a: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 = HEAD .It takes the last commit in the repository , </a:t>
            </a:r>
            <a:r>
              <a:rPr lang="en-US" sz="36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path</a:t>
            </a: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 = Dev  which path in Git ,you want to sync your cluster with .</a:t>
            </a:r>
            <a:endParaRPr lang="en-IN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8365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F2BC-2139-F3F9-AC99-5E5BB088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Destination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7197D-31AC-A430-FB6F-1F9D2F6DC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The </a:t>
            </a:r>
            <a:r>
              <a:rPr lang="en-US" sz="32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destination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 field references the target cluster. In this we have a field as “</a:t>
            </a:r>
            <a:r>
              <a:rPr lang="en-US" sz="32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server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” Specifies the endpoint of the Kubernetes API Server and “</a:t>
            </a:r>
            <a:r>
              <a:rPr lang="en-US" sz="32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namespace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” Specifies which namespace you want your </a:t>
            </a:r>
            <a:r>
              <a:rPr lang="en-US" sz="3200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argocd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 to deploy your application to.</a:t>
            </a:r>
            <a:endParaRPr lang="en-IN" sz="32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D1077-CD4D-64F9-1455-BDA534920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50" y="1880054"/>
            <a:ext cx="6083613" cy="107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6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AE1A-D125-46D7-7D20-42D9B7CA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A6358-A8E9-04F7-A791-23CB43EC4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Install and setup tools , like </a:t>
            </a:r>
            <a:r>
              <a:rPr lang="en-IN" dirty="0" err="1">
                <a:latin typeface="+mj-lt"/>
              </a:rPr>
              <a:t>kubectl</a:t>
            </a:r>
            <a:r>
              <a:rPr lang="en-IN" dirty="0">
                <a:latin typeface="+mj-lt"/>
              </a:rPr>
              <a:t> need to implement in CICD tool side.</a:t>
            </a:r>
          </a:p>
          <a:p>
            <a:r>
              <a:rPr lang="en-IN" dirty="0">
                <a:latin typeface="+mj-lt"/>
              </a:rPr>
              <a:t>Live monitoring is not possible for deployed components. No further visibility</a:t>
            </a:r>
          </a:p>
          <a:p>
            <a:r>
              <a:rPr lang="en-IN" dirty="0">
                <a:latin typeface="+mj-lt"/>
              </a:rPr>
              <a:t>Need to provide access to CICD tool to control the access, that become one of the security issue. Example provide Kubernetes access in Jenkins to deploy environment</a:t>
            </a:r>
          </a:p>
          <a:p>
            <a:r>
              <a:rPr lang="en-IN" dirty="0">
                <a:latin typeface="+mj-lt"/>
              </a:rPr>
              <a:t>No way to check the health.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8325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A7D3-13C8-2C71-755F-9A2B9E5A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Sync Policy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1C264A-DEB2-E087-24D4-1274595C4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044" y="1908034"/>
            <a:ext cx="7479042" cy="191285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C32373-816C-AAA8-BE47-E624CA934EDA}"/>
              </a:ext>
            </a:extLst>
          </p:cNvPr>
          <p:cNvSpPr txBox="1"/>
          <p:nvPr/>
        </p:nvSpPr>
        <p:spPr>
          <a:xfrm>
            <a:off x="293914" y="4276636"/>
            <a:ext cx="1105988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The </a:t>
            </a:r>
            <a:r>
              <a:rPr lang="en-US" sz="3200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syncPolicy</a:t>
            </a:r>
            <a:r>
              <a:rPr lang="en-US" sz="32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 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field</a:t>
            </a:r>
            <a:r>
              <a:rPr lang="en-US" sz="32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 </a:t>
            </a:r>
            <a:r>
              <a:rPr lang="en-US" sz="3200" b="1" dirty="0">
                <a:solidFill>
                  <a:srgbClr val="242424"/>
                </a:solidFill>
                <a:highlight>
                  <a:srgbClr val="FFFFFF"/>
                </a:highlight>
                <a:latin typeface="+mj-lt"/>
              </a:rPr>
              <a:t>-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How to sync the desired state in the target cluster. Here , the field “</a:t>
            </a:r>
            <a:r>
              <a:rPr lang="en-US" sz="3200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CreateNamespace</a:t>
            </a:r>
            <a:r>
              <a:rPr lang="en-US" sz="32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=True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” ensures that the namespace specified exists in the destination and if not then it will create namespace</a:t>
            </a:r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00902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DDF9-C142-A13E-2AF4-76C8DD19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Self Heal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2033CF-BB91-CB4E-9CF0-8225770DB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937" y="2184261"/>
            <a:ext cx="5353325" cy="145156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752B12-4607-ED08-7172-82950A0B477C}"/>
              </a:ext>
            </a:extLst>
          </p:cNvPr>
          <p:cNvSpPr txBox="1"/>
          <p:nvPr/>
        </p:nvSpPr>
        <p:spPr>
          <a:xfrm>
            <a:off x="631371" y="4329223"/>
            <a:ext cx="1083128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The automated “</a:t>
            </a:r>
            <a:r>
              <a:rPr lang="en-US" sz="3200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selfHeal</a:t>
            </a:r>
            <a:r>
              <a:rPr lang="en-US" sz="32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=true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” field  Cluster automatically sync with Git by </a:t>
            </a:r>
            <a:r>
              <a:rPr lang="en-US" sz="3200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ArgoCD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 which by default is set to off. “</a:t>
            </a:r>
            <a:r>
              <a:rPr lang="en-US" sz="32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prune=true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”  Automatically delete the component in Kubernetes cluster if your </a:t>
            </a:r>
            <a:r>
              <a:rPr lang="en-US" sz="3200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yaml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 files(CRD) are deleted from Git Repository.</a:t>
            </a:r>
          </a:p>
          <a:p>
            <a:br>
              <a:rPr lang="en-US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60797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72F0-F5C5-3F09-BE2E-423C9835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A4F255-280F-91C9-DB3F-305FA34B3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571" y="2035629"/>
            <a:ext cx="8550891" cy="3331027"/>
          </a:xfrm>
        </p:spPr>
      </p:pic>
    </p:spTree>
    <p:extLst>
      <p:ext uri="{BB962C8B-B14F-4D97-AF65-F5344CB8AC3E}">
        <p14:creationId xmlns:p14="http://schemas.microsoft.com/office/powerpoint/2010/main" val="38847293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96E6-CD60-7C7A-9CA2-07B48D36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03CA0-DE7A-4436-2E2B-346A9D7B5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106" y="2530847"/>
            <a:ext cx="7982360" cy="31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449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7C87-A8A9-33FF-F2BF-6BCBF0AE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A60B9-354C-2427-279A-4984B9FF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Labs</a:t>
            </a:r>
          </a:p>
        </p:txBody>
      </p:sp>
    </p:spTree>
    <p:extLst>
      <p:ext uri="{BB962C8B-B14F-4D97-AF65-F5344CB8AC3E}">
        <p14:creationId xmlns:p14="http://schemas.microsoft.com/office/powerpoint/2010/main" val="236511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7223-DDD0-E29E-BA0F-6079E598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</a:t>
            </a:r>
            <a:r>
              <a:rPr lang="en-IN" dirty="0" err="1"/>
              <a:t>argo</a:t>
            </a:r>
            <a:r>
              <a:rPr lang="en-IN" dirty="0"/>
              <a:t> CD can solve the issue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7F5CF-66B7-8C5E-58B1-0598500C3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1" y="2035629"/>
            <a:ext cx="10265229" cy="351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0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EFB9-862F-AC51-5D6E-2CF74FDC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75F17-E9E6-8C37-2800-7926BD582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Argo CD is a pull-based </a:t>
            </a:r>
            <a:r>
              <a:rPr lang="en-IN" dirty="0" err="1">
                <a:latin typeface="+mj-lt"/>
              </a:rPr>
              <a:t>GitOps</a:t>
            </a:r>
            <a:r>
              <a:rPr lang="en-IN" dirty="0">
                <a:latin typeface="+mj-lt"/>
              </a:rPr>
              <a:t> tool for continual Deployment to Kubernetes Clusters</a:t>
            </a:r>
          </a:p>
          <a:p>
            <a:r>
              <a:rPr lang="en-IN" dirty="0">
                <a:latin typeface="+mj-lt"/>
              </a:rPr>
              <a:t>Argo run inside your Kubernetes cluster and connects to your source repositories.</a:t>
            </a:r>
          </a:p>
          <a:p>
            <a:r>
              <a:rPr lang="en-IN" dirty="0">
                <a:latin typeface="+mj-lt"/>
              </a:rPr>
              <a:t>It automatically detects changes you make Kubernetes resource definition and sync them to the cluster</a:t>
            </a:r>
          </a:p>
          <a:p>
            <a:r>
              <a:rPr lang="en-US" dirty="0">
                <a:latin typeface="+mj-lt"/>
              </a:rPr>
              <a:t>It automates the process of deploying apps into your cluster by offering a declarative, </a:t>
            </a:r>
            <a:r>
              <a:rPr lang="en-US" dirty="0" err="1">
                <a:latin typeface="+mj-lt"/>
              </a:rPr>
              <a:t>GitOps</a:t>
            </a:r>
            <a:r>
              <a:rPr lang="en-US" dirty="0">
                <a:latin typeface="+mj-lt"/>
              </a:rPr>
              <a:t>-driven configuration process.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3325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274A-B49C-E0E9-2D34-2CB4B13E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81413-8FD1-F71D-3F36-5BCB1D83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Argo uses declarative configuration to understand the desired state of your deployments. The resources in your Git repository declare this state; </a:t>
            </a:r>
          </a:p>
          <a:p>
            <a:r>
              <a:rPr lang="en-US" dirty="0">
                <a:latin typeface="+mj-lt"/>
              </a:rPr>
              <a:t>Argo then automates the process of adding, altering, and removing Kubernetes cluster objects to achieve it. </a:t>
            </a:r>
          </a:p>
          <a:p>
            <a:r>
              <a:rPr lang="en-US" dirty="0">
                <a:latin typeface="+mj-lt"/>
              </a:rPr>
              <a:t>Argo can prevent configuration drift by continually resyncing your cluster objects to the configuration declared in your repository, ensuring unintentional changes are quickly reversed.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6162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3915-772F-C7F4-8E3A-B8D0D056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What is </a:t>
            </a:r>
            <a:r>
              <a:rPr lang="en-IN" dirty="0" err="1">
                <a:latin typeface="Algerian" panose="04020705040A02060702" pitchFamily="82" charset="0"/>
              </a:rPr>
              <a:t>GitOps</a:t>
            </a:r>
            <a:r>
              <a:rPr lang="en-IN" dirty="0">
                <a:latin typeface="Algerian" panose="04020705040A02060702" pitchFamily="82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9277-5928-EE70-2757-2907B7CC0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GitOps</a:t>
            </a:r>
            <a:r>
              <a:rPr lang="en-US" dirty="0">
                <a:latin typeface="+mj-lt"/>
              </a:rPr>
              <a:t>, which uses Git as a foundational element for managing infrastructure and applications, offers a transformative approach by integrating version control and automation into the deployment pipeline. </a:t>
            </a:r>
          </a:p>
          <a:p>
            <a:r>
              <a:rPr lang="en-US" dirty="0">
                <a:latin typeface="+mj-lt"/>
              </a:rPr>
              <a:t>Single Source of Truth: Git repositories store the desired state of the system, ensuring that configurations and application states are consistent, transparent, and easily auditable. </a:t>
            </a:r>
          </a:p>
          <a:p>
            <a:r>
              <a:rPr lang="en-US" dirty="0">
                <a:latin typeface="+mj-lt"/>
              </a:rPr>
              <a:t>Automated deployment processes reduce the risk of human error, and the ability to revert to previous states quickly helps maintain stability.</a:t>
            </a: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5759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F3E-B0C9-819A-50E7-EB48C840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826A94-8DBE-F080-F494-170715D50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257" y="1845358"/>
            <a:ext cx="9361713" cy="4311872"/>
          </a:xfrm>
        </p:spPr>
      </p:pic>
    </p:spTree>
    <p:extLst>
      <p:ext uri="{BB962C8B-B14F-4D97-AF65-F5344CB8AC3E}">
        <p14:creationId xmlns:p14="http://schemas.microsoft.com/office/powerpoint/2010/main" val="107915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1862</Words>
  <Application>Microsoft Office PowerPoint</Application>
  <PresentationFormat>Widescreen</PresentationFormat>
  <Paragraphs>129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Algerian</vt:lpstr>
      <vt:lpstr>Arial</vt:lpstr>
      <vt:lpstr>Calibri</vt:lpstr>
      <vt:lpstr>Calibri Light</vt:lpstr>
      <vt:lpstr>source-serif-pro</vt:lpstr>
      <vt:lpstr>Office Theme</vt:lpstr>
      <vt:lpstr>Argo CD</vt:lpstr>
      <vt:lpstr>What is argo CD</vt:lpstr>
      <vt:lpstr>CICD (Continuous Delivery)</vt:lpstr>
      <vt:lpstr>Challenges</vt:lpstr>
      <vt:lpstr>How argo CD can solve the issue</vt:lpstr>
      <vt:lpstr>Introduction</vt:lpstr>
      <vt:lpstr>..</vt:lpstr>
      <vt:lpstr>What is GitOps?</vt:lpstr>
      <vt:lpstr>..</vt:lpstr>
      <vt:lpstr>Principles</vt:lpstr>
      <vt:lpstr>Benefits</vt:lpstr>
      <vt:lpstr>How argo CD works?</vt:lpstr>
      <vt:lpstr>..</vt:lpstr>
      <vt:lpstr>Architecture: Block Diagram</vt:lpstr>
      <vt:lpstr>UI layer</vt:lpstr>
      <vt:lpstr>Application Layer</vt:lpstr>
      <vt:lpstr>Core Layer</vt:lpstr>
      <vt:lpstr>Infra layer</vt:lpstr>
      <vt:lpstr>Core Components</vt:lpstr>
      <vt:lpstr>..</vt:lpstr>
      <vt:lpstr>..</vt:lpstr>
      <vt:lpstr>Core features</vt:lpstr>
      <vt:lpstr>CD Workflow using Argo CD</vt:lpstr>
      <vt:lpstr>..</vt:lpstr>
      <vt:lpstr>..</vt:lpstr>
      <vt:lpstr>Installation of Argo CD</vt:lpstr>
      <vt:lpstr>Installation</vt:lpstr>
      <vt:lpstr>..</vt:lpstr>
      <vt:lpstr>..</vt:lpstr>
      <vt:lpstr>ARGO UI</vt:lpstr>
      <vt:lpstr>Initial password</vt:lpstr>
      <vt:lpstr>..</vt:lpstr>
      <vt:lpstr>Workflow of ArgoCD</vt:lpstr>
      <vt:lpstr>..</vt:lpstr>
      <vt:lpstr>CRD: Kind</vt:lpstr>
      <vt:lpstr>explanation</vt:lpstr>
      <vt:lpstr>Source Field</vt:lpstr>
      <vt:lpstr>explanation</vt:lpstr>
      <vt:lpstr>Destination Field</vt:lpstr>
      <vt:lpstr>Sync Policy</vt:lpstr>
      <vt:lpstr>Self Heal</vt:lpstr>
      <vt:lpstr>..</vt:lpstr>
      <vt:lpstr>..</vt:lpstr>
      <vt:lpstr>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54</cp:revision>
  <dcterms:created xsi:type="dcterms:W3CDTF">2024-06-10T03:53:37Z</dcterms:created>
  <dcterms:modified xsi:type="dcterms:W3CDTF">2024-06-18T02:11:12Z</dcterms:modified>
</cp:coreProperties>
</file>