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56" r:id="rId2"/>
    <p:sldId id="257" r:id="rId3"/>
    <p:sldId id="291" r:id="rId4"/>
    <p:sldId id="277" r:id="rId5"/>
    <p:sldId id="278" r:id="rId6"/>
    <p:sldId id="279" r:id="rId7"/>
    <p:sldId id="262" r:id="rId8"/>
    <p:sldId id="268" r:id="rId9"/>
    <p:sldId id="292" r:id="rId10"/>
    <p:sldId id="290" r:id="rId11"/>
    <p:sldId id="283" r:id="rId12"/>
    <p:sldId id="269" r:id="rId13"/>
    <p:sldId id="282" r:id="rId14"/>
    <p:sldId id="270" r:id="rId15"/>
    <p:sldId id="271" r:id="rId16"/>
    <p:sldId id="272" r:id="rId17"/>
    <p:sldId id="260" r:id="rId18"/>
    <p:sldId id="284" r:id="rId19"/>
    <p:sldId id="289"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 initials="R" lastIdx="0" clrIdx="0">
    <p:extLst>
      <p:ext uri="{19B8F6BF-5375-455C-9EA6-DF929625EA0E}">
        <p15:presenceInfo xmlns:p15="http://schemas.microsoft.com/office/powerpoint/2012/main" userId="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95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21188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5497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801715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273631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19217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453680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72261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11632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83752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77891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35613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282065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36504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985236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351467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1054" y="822960"/>
            <a:ext cx="9601200" cy="3566161"/>
          </a:xfrm>
        </p:spPr>
        <p:txBody>
          <a:bodyPr anchor="b">
            <a:normAutofit/>
          </a:bodyPr>
          <a:lstStyle>
            <a:lvl1pPr algn="l">
              <a:defRPr sz="5760">
                <a:effectLst/>
              </a:defRPr>
            </a:lvl1pPr>
          </a:lstStyle>
          <a:p>
            <a:r>
              <a:rPr lang="en-US"/>
              <a:t>Click to edit Master title style</a:t>
            </a:r>
            <a:endParaRPr lang="en-US" dirty="0"/>
          </a:p>
        </p:txBody>
      </p:sp>
      <p:sp>
        <p:nvSpPr>
          <p:cNvPr id="3" name="Subtitle 2"/>
          <p:cNvSpPr>
            <a:spLocks noGrp="1"/>
          </p:cNvSpPr>
          <p:nvPr>
            <p:ph type="subTitle" idx="1"/>
          </p:nvPr>
        </p:nvSpPr>
        <p:spPr>
          <a:xfrm>
            <a:off x="821054" y="4612641"/>
            <a:ext cx="7680960" cy="2336800"/>
          </a:xfrm>
        </p:spPr>
        <p:txBody>
          <a:bodyPr anchor="t">
            <a:normAutofit/>
          </a:bodyPr>
          <a:lstStyle>
            <a:lvl1pPr marL="0" indent="0" algn="l">
              <a:buNone/>
              <a:defRPr sz="2520">
                <a:solidFill>
                  <a:schemeClr val="bg2">
                    <a:lumMod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9873614" y="10160"/>
            <a:ext cx="4572000" cy="4572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7329805" y="109855"/>
            <a:ext cx="7296786" cy="729678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8682990" y="274320"/>
            <a:ext cx="5943600" cy="59436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8803005" y="38734"/>
            <a:ext cx="5823587" cy="5823587"/>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9414512" y="731522"/>
            <a:ext cx="5212079" cy="521207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3743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822960" y="640080"/>
            <a:ext cx="12982574" cy="374904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16" name="Text Placeholder 9"/>
          <p:cNvSpPr>
            <a:spLocks noGrp="1"/>
          </p:cNvSpPr>
          <p:nvPr>
            <p:ph type="body" sz="quarter" idx="14"/>
          </p:nvPr>
        </p:nvSpPr>
        <p:spPr>
          <a:xfrm>
            <a:off x="1097282" y="4612640"/>
            <a:ext cx="9965052" cy="548640"/>
          </a:xfrm>
        </p:spPr>
        <p:txBody>
          <a:bodyPr anchor="t">
            <a:normAutofit/>
          </a:bodyPr>
          <a:lstStyle>
            <a:lvl1pPr marL="0" indent="0">
              <a:buFontTx/>
              <a:buNone/>
              <a:defRPr sz="192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71288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21056" y="822960"/>
            <a:ext cx="12070080" cy="3291840"/>
          </a:xfrm>
        </p:spPr>
        <p:txBody>
          <a:bodyPr anchor="ctr">
            <a:normAutofit/>
          </a:bodyPr>
          <a:lstStyle>
            <a:lvl1pPr algn="l">
              <a:defRPr sz="3840" b="0" cap="all"/>
            </a:lvl1pPr>
          </a:lstStyle>
          <a:p>
            <a:r>
              <a:rPr lang="en-US"/>
              <a:t>Click to edit Master title style</a:t>
            </a:r>
            <a:endParaRPr lang="en-US" dirty="0"/>
          </a:p>
        </p:txBody>
      </p:sp>
      <p:sp>
        <p:nvSpPr>
          <p:cNvPr id="3" name="Text Placeholder 2"/>
          <p:cNvSpPr>
            <a:spLocks noGrp="1"/>
          </p:cNvSpPr>
          <p:nvPr>
            <p:ph type="body" idx="1"/>
          </p:nvPr>
        </p:nvSpPr>
        <p:spPr>
          <a:xfrm>
            <a:off x="821054" y="4937760"/>
            <a:ext cx="10243186" cy="2255520"/>
          </a:xfrm>
        </p:spPr>
        <p:txBody>
          <a:bodyPr anchor="ctr">
            <a:normAutofit/>
          </a:bodyPr>
          <a:lstStyle>
            <a:lvl1pPr marL="0" indent="0" algn="l">
              <a:buNone/>
              <a:defRPr sz="240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31526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4" y="822960"/>
            <a:ext cx="10972801" cy="3291840"/>
          </a:xfrm>
        </p:spPr>
        <p:txBody>
          <a:bodyPr anchor="ctr">
            <a:normAutofit/>
          </a:bodyPr>
          <a:lstStyle>
            <a:lvl1pPr algn="l">
              <a:defRPr sz="384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35454" y="4114800"/>
            <a:ext cx="10241280" cy="457200"/>
          </a:xfrm>
        </p:spPr>
        <p:txBody>
          <a:bodyPr anchor="ctr"/>
          <a:lstStyle>
            <a:lvl1pPr marL="0" indent="0">
              <a:buFontTx/>
              <a:buNone/>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Edit Master text styles</a:t>
            </a:r>
          </a:p>
        </p:txBody>
      </p:sp>
      <p:sp>
        <p:nvSpPr>
          <p:cNvPr id="3" name="Text Placeholder 2"/>
          <p:cNvSpPr>
            <a:spLocks noGrp="1"/>
          </p:cNvSpPr>
          <p:nvPr>
            <p:ph type="body" idx="1"/>
          </p:nvPr>
        </p:nvSpPr>
        <p:spPr>
          <a:xfrm>
            <a:off x="821056" y="5161281"/>
            <a:ext cx="10241280" cy="2021838"/>
          </a:xfrm>
        </p:spPr>
        <p:txBody>
          <a:bodyPr anchor="ctr">
            <a:normAutofit/>
          </a:bodyPr>
          <a:lstStyle>
            <a:lvl1pPr marL="0" indent="0" algn="l">
              <a:buNone/>
              <a:defRPr sz="240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638174" y="974667"/>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5" name="TextBox 14"/>
          <p:cNvSpPr txBox="1"/>
          <p:nvPr/>
        </p:nvSpPr>
        <p:spPr>
          <a:xfrm>
            <a:off x="12342494" y="3322321"/>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spTree>
    <p:extLst>
      <p:ext uri="{BB962C8B-B14F-4D97-AF65-F5344CB8AC3E}">
        <p14:creationId xmlns:p14="http://schemas.microsoft.com/office/powerpoint/2010/main" val="3438731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21054" y="4114800"/>
            <a:ext cx="10241280" cy="2036880"/>
          </a:xfrm>
        </p:spPr>
        <p:txBody>
          <a:bodyPr anchor="b">
            <a:normAutofit/>
          </a:bodyPr>
          <a:lstStyle>
            <a:lvl1pPr algn="l">
              <a:defRPr sz="3840" b="0" cap="all"/>
            </a:lvl1pPr>
          </a:lstStyle>
          <a:p>
            <a:r>
              <a:rPr lang="en-US"/>
              <a:t>Click to edit Master title style</a:t>
            </a:r>
            <a:endParaRPr lang="en-US" dirty="0"/>
          </a:p>
        </p:txBody>
      </p:sp>
      <p:sp>
        <p:nvSpPr>
          <p:cNvPr id="3" name="Text Placeholder 2"/>
          <p:cNvSpPr>
            <a:spLocks noGrp="1"/>
          </p:cNvSpPr>
          <p:nvPr>
            <p:ph type="body" idx="1"/>
          </p:nvPr>
        </p:nvSpPr>
        <p:spPr>
          <a:xfrm>
            <a:off x="821053" y="6159577"/>
            <a:ext cx="10243188" cy="1032480"/>
          </a:xfrm>
        </p:spPr>
        <p:txBody>
          <a:bodyPr anchor="t">
            <a:normAutofit/>
          </a:bodyPr>
          <a:lstStyle>
            <a:lvl1pPr marL="0" indent="0" algn="l">
              <a:buNone/>
              <a:defRPr sz="240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0137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69696" y="822960"/>
            <a:ext cx="10972800" cy="3291840"/>
          </a:xfrm>
        </p:spPr>
        <p:txBody>
          <a:bodyPr anchor="ctr">
            <a:normAutofit/>
          </a:bodyPr>
          <a:lstStyle>
            <a:lvl1pPr algn="l">
              <a:defRPr sz="384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1055" y="4714241"/>
            <a:ext cx="10241281" cy="1259839"/>
          </a:xfrm>
        </p:spPr>
        <p:txBody>
          <a:bodyPr vert="horz" lIns="91440" tIns="45720" rIns="91440" bIns="45720" rtlCol="0" anchor="b">
            <a:normAutofit/>
          </a:bodyPr>
          <a:lstStyle>
            <a:lvl1pPr>
              <a:buNone/>
              <a:defRPr lang="en-US" sz="288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21054" y="5974080"/>
            <a:ext cx="10241281" cy="1219200"/>
          </a:xfrm>
        </p:spPr>
        <p:txBody>
          <a:bodyPr anchor="t">
            <a:normAutofit/>
          </a:bodyPr>
          <a:lstStyle>
            <a:lvl1pPr marL="0" indent="0" algn="l">
              <a:buNone/>
              <a:defRPr sz="216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638174" y="974667"/>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2" name="TextBox 11"/>
          <p:cNvSpPr txBox="1"/>
          <p:nvPr/>
        </p:nvSpPr>
        <p:spPr>
          <a:xfrm>
            <a:off x="12342494" y="3322321"/>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spTree>
    <p:extLst>
      <p:ext uri="{BB962C8B-B14F-4D97-AF65-F5344CB8AC3E}">
        <p14:creationId xmlns:p14="http://schemas.microsoft.com/office/powerpoint/2010/main" val="21984137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056" y="822960"/>
            <a:ext cx="12070080" cy="329184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21054" y="4714241"/>
            <a:ext cx="10241280" cy="1005840"/>
          </a:xfrm>
        </p:spPr>
        <p:txBody>
          <a:bodyPr vert="horz" lIns="91440" tIns="45720" rIns="91440" bIns="45720" rtlCol="0" anchor="b">
            <a:normAutofit/>
          </a:bodyPr>
          <a:lstStyle>
            <a:lvl1pPr>
              <a:buNone/>
              <a:defRPr lang="en-US" sz="288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21054" y="5720079"/>
            <a:ext cx="10241281" cy="1473200"/>
          </a:xfrm>
        </p:spPr>
        <p:txBody>
          <a:bodyPr anchor="t">
            <a:normAutofit/>
          </a:bodyPr>
          <a:lstStyle>
            <a:lvl1pPr marL="0" indent="0" algn="l">
              <a:buNone/>
              <a:defRPr sz="216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30150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375423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22254" y="822960"/>
            <a:ext cx="2468880"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22960" y="822960"/>
            <a:ext cx="9387840" cy="637032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973619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03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38846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1054" y="2407920"/>
            <a:ext cx="10241281" cy="2737920"/>
          </a:xfrm>
        </p:spPr>
        <p:txBody>
          <a:bodyPr anchor="b">
            <a:normAutofit/>
          </a:bodyPr>
          <a:lstStyle>
            <a:lvl1pPr algn="l">
              <a:defRPr sz="4320" b="0" cap="all"/>
            </a:lvl1pPr>
          </a:lstStyle>
          <a:p>
            <a:r>
              <a:rPr lang="en-US"/>
              <a:t>Click to edit Master title style</a:t>
            </a:r>
            <a:endParaRPr lang="en-US" dirty="0"/>
          </a:p>
        </p:txBody>
      </p:sp>
      <p:sp>
        <p:nvSpPr>
          <p:cNvPr id="3" name="Text Placeholder 2"/>
          <p:cNvSpPr>
            <a:spLocks noGrp="1"/>
          </p:cNvSpPr>
          <p:nvPr>
            <p:ph type="body" idx="1"/>
          </p:nvPr>
        </p:nvSpPr>
        <p:spPr>
          <a:xfrm>
            <a:off x="821056" y="5394960"/>
            <a:ext cx="10241280" cy="1798320"/>
          </a:xfrm>
        </p:spPr>
        <p:txBody>
          <a:bodyPr anchor="t">
            <a:normAutofit/>
          </a:bodyPr>
          <a:lstStyle>
            <a:lvl1pPr marL="0" indent="0" algn="l">
              <a:buNone/>
              <a:defRPr sz="216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86792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1054" y="822961"/>
            <a:ext cx="5925186" cy="433832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69760" y="822961"/>
            <a:ext cx="5921375" cy="433831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77865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66497" y="822960"/>
            <a:ext cx="5579744" cy="691514"/>
          </a:xfrm>
        </p:spPr>
        <p:txBody>
          <a:bodyPr anchor="b">
            <a:noAutofit/>
          </a:bodyPr>
          <a:lstStyle>
            <a:lvl1pPr marL="0" indent="0">
              <a:buNone/>
              <a:defRPr sz="336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4" name="Content Placeholder 3"/>
          <p:cNvSpPr>
            <a:spLocks noGrp="1"/>
          </p:cNvSpPr>
          <p:nvPr>
            <p:ph sz="half" idx="2"/>
          </p:nvPr>
        </p:nvSpPr>
        <p:spPr>
          <a:xfrm>
            <a:off x="821054" y="1524635"/>
            <a:ext cx="5925186" cy="3636646"/>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4879" y="822960"/>
            <a:ext cx="5598161" cy="691514"/>
          </a:xfrm>
        </p:spPr>
        <p:txBody>
          <a:bodyPr anchor="b">
            <a:noAutofit/>
          </a:bodyPr>
          <a:lstStyle>
            <a:lvl1pPr marL="0" indent="0">
              <a:buNone/>
              <a:defRPr sz="336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6" name="Content Placeholder 5"/>
          <p:cNvSpPr>
            <a:spLocks noGrp="1"/>
          </p:cNvSpPr>
          <p:nvPr>
            <p:ph sz="quarter" idx="4"/>
          </p:nvPr>
        </p:nvSpPr>
        <p:spPr>
          <a:xfrm>
            <a:off x="6967854" y="1514474"/>
            <a:ext cx="5915026" cy="3636646"/>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01516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71191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91138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2014" y="822960"/>
            <a:ext cx="4389120" cy="1645920"/>
          </a:xfrm>
        </p:spPr>
        <p:txBody>
          <a:bodyPr anchor="b">
            <a:normAutofit/>
          </a:bodyPr>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821055" y="822960"/>
            <a:ext cx="7132321" cy="637032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02014" y="2651760"/>
            <a:ext cx="4389120" cy="2509520"/>
          </a:xfrm>
        </p:spPr>
        <p:txBody>
          <a:bodyPr anchor="t">
            <a:normAutofit/>
          </a:bodyPr>
          <a:lstStyle>
            <a:lvl1pPr marL="0" indent="0">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35049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74" y="1737360"/>
            <a:ext cx="7223760" cy="1371600"/>
          </a:xfrm>
        </p:spPr>
        <p:txBody>
          <a:bodyPr anchor="b">
            <a:normAutofit/>
          </a:bodyPr>
          <a:lstStyle>
            <a:lvl1pPr algn="l">
              <a:defRPr sz="33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86814" y="1097280"/>
            <a:ext cx="3937169" cy="54864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5667374" y="3332480"/>
            <a:ext cx="7225666" cy="2458720"/>
          </a:xfrm>
        </p:spPr>
        <p:txBody>
          <a:bodyPr anchor="t">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61596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1048363" y="3556000"/>
            <a:ext cx="3578230" cy="385064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821054" y="5384799"/>
            <a:ext cx="10241280" cy="180848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21054" y="822961"/>
            <a:ext cx="10241280" cy="433832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885294" y="7406641"/>
            <a:ext cx="1920240" cy="438150"/>
          </a:xfrm>
          <a:prstGeom prst="rect">
            <a:avLst/>
          </a:prstGeom>
        </p:spPr>
        <p:txBody>
          <a:bodyPr vert="horz" lIns="91440" tIns="45720" rIns="91440" bIns="45720" rtlCol="0" anchor="t"/>
          <a:lstStyle>
            <a:lvl1pPr algn="r">
              <a:defRPr sz="1200" b="0" i="0">
                <a:solidFill>
                  <a:schemeClr val="bg2">
                    <a:lumMod val="50000"/>
                  </a:schemeClr>
                </a:solidFill>
                <a:effectLst/>
                <a:latin typeface="+mn-lt"/>
              </a:defRPr>
            </a:lvl1pPr>
          </a:lstStyle>
          <a:p>
            <a:fld id="{B61BEF0D-F0BB-DE4B-95CE-6DB70DBA9567}" type="datetimeFigureOut">
              <a:rPr lang="en-US" dirty="0"/>
              <a:pPr/>
              <a:t>06/09/2023</a:t>
            </a:fld>
            <a:endParaRPr lang="en-US" dirty="0"/>
          </a:p>
        </p:txBody>
      </p:sp>
      <p:sp>
        <p:nvSpPr>
          <p:cNvPr id="5" name="Footer Placeholder 4"/>
          <p:cNvSpPr>
            <a:spLocks noGrp="1"/>
          </p:cNvSpPr>
          <p:nvPr>
            <p:ph type="ftr" sz="quarter" idx="3"/>
          </p:nvPr>
        </p:nvSpPr>
        <p:spPr>
          <a:xfrm>
            <a:off x="821054" y="7406641"/>
            <a:ext cx="9052560" cy="438150"/>
          </a:xfrm>
          <a:prstGeom prst="rect">
            <a:avLst/>
          </a:prstGeom>
        </p:spPr>
        <p:txBody>
          <a:bodyPr vert="horz" lIns="91440" tIns="45720" rIns="91440" bIns="45720" rtlCol="0" anchor="t"/>
          <a:lstStyle>
            <a:lvl1pPr algn="l">
              <a:defRPr sz="12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2435841" y="6694171"/>
            <a:ext cx="1370694" cy="803910"/>
          </a:xfrm>
          <a:prstGeom prst="rect">
            <a:avLst/>
          </a:prstGeom>
        </p:spPr>
        <p:txBody>
          <a:bodyPr vert="horz" lIns="91440" tIns="45720" rIns="91440" bIns="45720" rtlCol="0" anchor="b"/>
          <a:lstStyle>
            <a:lvl1pPr algn="r">
              <a:defRPr sz="384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7446495"/>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hf sldNum="0" hdr="0" ftr="0" dt="0"/>
  <p:txStyles>
    <p:titleStyle>
      <a:lvl1pPr algn="l" defTabSz="548640" rtl="0" eaLnBrk="1" latinLnBrk="0" hangingPunct="1">
        <a:spcBef>
          <a:spcPct val="0"/>
        </a:spcBef>
        <a:buNone/>
        <a:defRPr sz="432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1pPr>
      <a:lvl2pPr marL="891540" indent="-342900" algn="l" defTabSz="548640" rtl="0" eaLnBrk="1" latinLnBrk="0" hangingPunct="1">
        <a:spcBef>
          <a:spcPct val="20000"/>
        </a:spcBef>
        <a:spcAft>
          <a:spcPts val="720"/>
        </a:spcAft>
        <a:buClr>
          <a:schemeClr val="tx1"/>
        </a:buClr>
        <a:buSzPct val="80000"/>
        <a:buFont typeface="Wingdings 3" panose="05040102010807070707" pitchFamily="18" charset="2"/>
        <a:buChar char=""/>
        <a:defRPr sz="2160" kern="1200" cap="none">
          <a:solidFill>
            <a:schemeClr val="bg2">
              <a:lumMod val="75000"/>
            </a:schemeClr>
          </a:solidFill>
          <a:effectLst/>
          <a:latin typeface="+mn-lt"/>
          <a:ea typeface="+mn-ea"/>
          <a:cs typeface="+mn-cs"/>
        </a:defRPr>
      </a:lvl2pPr>
      <a:lvl3pPr marL="1440180" indent="-342900" algn="l" defTabSz="548640" rtl="0" eaLnBrk="1" latinLnBrk="0" hangingPunct="1">
        <a:spcBef>
          <a:spcPct val="20000"/>
        </a:spcBef>
        <a:spcAft>
          <a:spcPts val="720"/>
        </a:spcAft>
        <a:buClr>
          <a:schemeClr val="tx1"/>
        </a:buClr>
        <a:buSzPct val="80000"/>
        <a:buFont typeface="Wingdings 3" panose="05040102010807070707" pitchFamily="18" charset="2"/>
        <a:buChar char=""/>
        <a:defRPr sz="1920" kern="1200" cap="none">
          <a:solidFill>
            <a:schemeClr val="bg2">
              <a:lumMod val="75000"/>
            </a:schemeClr>
          </a:solidFill>
          <a:effectLst/>
          <a:latin typeface="+mn-lt"/>
          <a:ea typeface="+mn-ea"/>
          <a:cs typeface="+mn-cs"/>
        </a:defRPr>
      </a:lvl3pPr>
      <a:lvl4pPr marL="1851660" indent="-20574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4pPr>
      <a:lvl5pPr marL="2400300" indent="-20574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5pPr>
      <a:lvl6pPr marL="3017520" indent="-27432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6pPr>
      <a:lvl7pPr marL="3566160" indent="-27432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7pPr>
      <a:lvl8pPr marL="4114800" indent="-27432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8pPr>
      <a:lvl9pPr marL="4663440" indent="-27432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4.jpg"/><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I9c4N54zwlHz0ZLQcXe_eX_q0NauuYgr/view?usp=drive_link"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25387" y="-11017"/>
            <a:ext cx="14630400" cy="8229600"/>
          </a:xfrm>
          <a:prstGeom prst="rect">
            <a:avLst/>
          </a:prstGeom>
          <a:solidFill>
            <a:schemeClr val="accent1">
              <a:lumMod val="40000"/>
              <a:lumOff val="60000"/>
            </a:schemeClr>
          </a:solidFill>
          <a:ln/>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4" name="Text 2"/>
          <p:cNvSpPr/>
          <p:nvPr/>
        </p:nvSpPr>
        <p:spPr>
          <a:xfrm>
            <a:off x="833199" y="489352"/>
            <a:ext cx="7477601" cy="3332798"/>
          </a:xfrm>
          <a:prstGeom prst="rect">
            <a:avLst/>
          </a:prstGeom>
          <a:noFill/>
          <a:ln/>
        </p:spPr>
        <p:txBody>
          <a:bodyPr wrap="square" rtlCol="0" anchor="t"/>
          <a:lstStyle/>
          <a:p>
            <a:pPr>
              <a:lnSpc>
                <a:spcPts val="6561"/>
              </a:lnSpc>
            </a:pPr>
            <a:r>
              <a:rPr lang="en-US" sz="3600">
                <a:latin typeface="Arial Black" panose="020B0A04020102020204" pitchFamily="34" charset="0"/>
              </a:rPr>
              <a:t>Twitter Under the Microscope: Unveiling Emotions with NLP Twitter Sentiments through Machine Learning and Visualization</a:t>
            </a:r>
            <a:endParaRPr lang="en-US" sz="3600" dirty="0">
              <a:latin typeface="Arial Black" panose="020B0A04020102020204" pitchFamily="34" charset="0"/>
            </a:endParaRPr>
          </a:p>
        </p:txBody>
      </p:sp>
      <p:sp>
        <p:nvSpPr>
          <p:cNvPr id="5" name="Text 3"/>
          <p:cNvSpPr/>
          <p:nvPr/>
        </p:nvSpPr>
        <p:spPr>
          <a:xfrm>
            <a:off x="833199" y="491216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Twitter sentiment analysis is a powerful tool that can provide valuable insights into people's opinions and attitudes. In this presentation, we will explore how sentiment analysis can be used in machine learning and how it can help businesses make informed decisions.</a:t>
            </a:r>
            <a:endParaRPr lang="en-US" sz="1750" dirty="0"/>
          </a:p>
        </p:txBody>
      </p:sp>
      <p:sp>
        <p:nvSpPr>
          <p:cNvPr id="8" name="Text 5"/>
          <p:cNvSpPr/>
          <p:nvPr/>
        </p:nvSpPr>
        <p:spPr>
          <a:xfrm>
            <a:off x="1299686" y="6589157"/>
            <a:ext cx="3193486" cy="388858"/>
          </a:xfrm>
          <a:prstGeom prst="rect">
            <a:avLst/>
          </a:prstGeom>
          <a:noFill/>
          <a:ln/>
        </p:spPr>
        <p:txBody>
          <a:bodyPr wrap="none" rtlCol="0" anchor="t"/>
          <a:lstStyle/>
          <a:p>
            <a:pPr>
              <a:lnSpc>
                <a:spcPts val="3062"/>
              </a:lnSpc>
            </a:pPr>
            <a:r>
              <a:rPr lang="en-US" sz="2187" b="1" kern="0" spc="-35" dirty="0" smtClean="0">
                <a:solidFill>
                  <a:srgbClr val="272525"/>
                </a:solidFill>
                <a:latin typeface="Inter" pitchFamily="34" charset="0"/>
                <a:ea typeface="Inter" pitchFamily="34" charset="-122"/>
              </a:rPr>
              <a:t> </a:t>
            </a:r>
            <a:r>
              <a:rPr lang="en-US" sz="2187" b="1" kern="0" spc="-35" dirty="0" err="1" smtClean="0">
                <a:solidFill>
                  <a:srgbClr val="272525"/>
                </a:solidFill>
                <a:latin typeface="Georgia" panose="02040502050405020303" pitchFamily="18" charset="0"/>
                <a:ea typeface="Inter" pitchFamily="34" charset="-122"/>
              </a:rPr>
              <a:t>Rutuja</a:t>
            </a:r>
            <a:r>
              <a:rPr lang="en-US" sz="2187" b="1" kern="0" spc="-35" dirty="0" smtClean="0">
                <a:solidFill>
                  <a:srgbClr val="272525"/>
                </a:solidFill>
                <a:latin typeface="Georgia" panose="02040502050405020303" pitchFamily="18" charset="0"/>
                <a:ea typeface="Inter" pitchFamily="34" charset="-122"/>
              </a:rPr>
              <a:t> </a:t>
            </a:r>
            <a:r>
              <a:rPr lang="en-US" sz="2187" b="1" kern="0" spc="-35" dirty="0" err="1" smtClean="0">
                <a:solidFill>
                  <a:srgbClr val="272525"/>
                </a:solidFill>
                <a:latin typeface="Georgia" panose="02040502050405020303" pitchFamily="18" charset="0"/>
                <a:ea typeface="Inter" pitchFamily="34" charset="-122"/>
              </a:rPr>
              <a:t>Pokharkar</a:t>
            </a:r>
            <a:r>
              <a:rPr lang="en-US" sz="2187" b="1" kern="0" spc="-35" dirty="0" smtClean="0">
                <a:solidFill>
                  <a:srgbClr val="272525"/>
                </a:solidFill>
                <a:latin typeface="Georgia" panose="02040502050405020303" pitchFamily="18" charset="0"/>
                <a:ea typeface="Inter" pitchFamily="34" charset="-122"/>
              </a:rPr>
              <a:t> </a:t>
            </a:r>
            <a:r>
              <a:rPr lang="en-US" sz="2187" b="1" kern="0" spc="-35" dirty="0" smtClean="0">
                <a:solidFill>
                  <a:srgbClr val="272525"/>
                </a:solidFill>
                <a:latin typeface="Inter" pitchFamily="34" charset="0"/>
                <a:ea typeface="Inter" pitchFamily="34" charset="-122"/>
              </a:rPr>
              <a:t>– 233532</a:t>
            </a:r>
          </a:p>
          <a:p>
            <a:pPr>
              <a:lnSpc>
                <a:spcPts val="3062"/>
              </a:lnSpc>
            </a:pPr>
            <a:r>
              <a:rPr lang="en-US" sz="2187" b="1" kern="0" spc="-35" dirty="0" err="1" smtClean="0">
                <a:solidFill>
                  <a:srgbClr val="272525"/>
                </a:solidFill>
                <a:latin typeface="Inter" pitchFamily="34" charset="0"/>
                <a:ea typeface="Inter" pitchFamily="34" charset="-122"/>
              </a:rPr>
              <a:t>Madhura</a:t>
            </a:r>
            <a:r>
              <a:rPr lang="en-US" sz="2187" b="1" kern="0" spc="-35" dirty="0" smtClean="0">
                <a:solidFill>
                  <a:srgbClr val="272525"/>
                </a:solidFill>
                <a:latin typeface="Inter" pitchFamily="34" charset="0"/>
                <a:ea typeface="Inter" pitchFamily="34" charset="-122"/>
              </a:rPr>
              <a:t> </a:t>
            </a:r>
            <a:r>
              <a:rPr lang="en-US" sz="2187" b="1" kern="0" spc="-35" dirty="0" err="1" smtClean="0">
                <a:solidFill>
                  <a:srgbClr val="272525"/>
                </a:solidFill>
                <a:latin typeface="Inter" pitchFamily="34" charset="0"/>
                <a:ea typeface="Inter" pitchFamily="34" charset="-122"/>
              </a:rPr>
              <a:t>Patil</a:t>
            </a:r>
            <a:r>
              <a:rPr lang="en-US" sz="2187" b="1" kern="0" spc="-35" dirty="0" smtClean="0">
                <a:solidFill>
                  <a:srgbClr val="272525"/>
                </a:solidFill>
                <a:latin typeface="Inter" pitchFamily="34" charset="0"/>
                <a:ea typeface="Inter" pitchFamily="34" charset="-122"/>
              </a:rPr>
              <a:t> --233522</a:t>
            </a:r>
            <a:endParaRPr lang="en-US" sz="2187"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799" y="1654550"/>
            <a:ext cx="5547091" cy="49346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7950" y="8923"/>
            <a:ext cx="3736428" cy="1399903"/>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8215"/>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6312633" y="660082"/>
            <a:ext cx="4457819" cy="694373"/>
          </a:xfrm>
          <a:prstGeom prst="rect">
            <a:avLst/>
          </a:prstGeom>
          <a:noFill/>
          <a:ln/>
        </p:spPr>
        <p:txBody>
          <a:bodyPr wrap="none" rtlCol="0" anchor="t"/>
          <a:lstStyle/>
          <a:p>
            <a:pPr marL="0" indent="0">
              <a:lnSpc>
                <a:spcPts val="5468"/>
              </a:lnSpc>
              <a:buNone/>
            </a:pPr>
            <a:r>
              <a:rPr lang="en-US" sz="4374" b="1" u="sng" kern="0" spc="-131" dirty="0">
                <a:solidFill>
                  <a:schemeClr val="bg2">
                    <a:lumMod val="60000"/>
                    <a:lumOff val="40000"/>
                  </a:schemeClr>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Results Achieved</a:t>
            </a:r>
            <a:endParaRPr lang="en-US" sz="4374" u="sng" dirty="0">
              <a:solidFill>
                <a:schemeClr val="bg2">
                  <a:lumMod val="60000"/>
                  <a:lumOff val="40000"/>
                </a:schemeClr>
              </a:solidFill>
              <a:effectLst>
                <a:outerShdw blurRad="38100" dist="38100" dir="2700000" algn="tl">
                  <a:srgbClr val="000000">
                    <a:alpha val="43137"/>
                  </a:srgbClr>
                </a:outerShdw>
              </a:effectLst>
              <a:latin typeface="Georgia" panose="02040502050405020303" pitchFamily="18" charset="0"/>
            </a:endParaRPr>
          </a:p>
        </p:txBody>
      </p:sp>
      <p:sp>
        <p:nvSpPr>
          <p:cNvPr id="5" name="Text 3"/>
          <p:cNvSpPr/>
          <p:nvPr/>
        </p:nvSpPr>
        <p:spPr>
          <a:xfrm>
            <a:off x="6319599" y="2208490"/>
            <a:ext cx="2221944" cy="347186"/>
          </a:xfrm>
          <a:prstGeom prst="rect">
            <a:avLst/>
          </a:prstGeom>
          <a:noFill/>
          <a:ln/>
        </p:spPr>
        <p:txBody>
          <a:bodyPr wrap="none" rtlCol="0" anchor="t"/>
          <a:lstStyle/>
          <a:p>
            <a:pPr marL="0" indent="0">
              <a:lnSpc>
                <a:spcPts val="2734"/>
              </a:lnSpc>
              <a:buNone/>
            </a:pPr>
            <a:r>
              <a:rPr lang="en-US" sz="2187" b="1" u="sng" kern="0" spc="-66"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Accurac</a:t>
            </a:r>
            <a:r>
              <a:rPr lang="en-US" sz="2187" b="1" kern="0" spc="-66" dirty="0">
                <a:solidFill>
                  <a:srgbClr val="000000"/>
                </a:solidFill>
                <a:latin typeface="Georgia" panose="02040502050405020303" pitchFamily="18" charset="0"/>
                <a:ea typeface="Inter" pitchFamily="34" charset="-122"/>
                <a:cs typeface="Inter" pitchFamily="34" charset="-120"/>
              </a:rPr>
              <a:t>y</a:t>
            </a:r>
            <a:endParaRPr lang="en-US" sz="2187" dirty="0">
              <a:latin typeface="Georgia" panose="02040502050405020303" pitchFamily="18" charset="0"/>
            </a:endParaRPr>
          </a:p>
        </p:txBody>
      </p:sp>
      <p:sp>
        <p:nvSpPr>
          <p:cNvPr id="6" name="Text 4"/>
          <p:cNvSpPr/>
          <p:nvPr/>
        </p:nvSpPr>
        <p:spPr>
          <a:xfrm>
            <a:off x="6215232" y="2795170"/>
            <a:ext cx="7686333"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Georgia" panose="02040502050405020303" pitchFamily="18" charset="0"/>
                <a:ea typeface="Inter" pitchFamily="34" charset="-122"/>
                <a:cs typeface="Inter" pitchFamily="34" charset="-120"/>
              </a:rPr>
              <a:t>We achieved high accuracy given by the model named Linear SVM of  97.40 % </a:t>
            </a:r>
            <a:endParaRPr lang="en-US" sz="2000" dirty="0">
              <a:latin typeface="Georgia" panose="02040502050405020303" pitchFamily="18" charset="0"/>
            </a:endParaRPr>
          </a:p>
        </p:txBody>
      </p:sp>
      <p:sp>
        <p:nvSpPr>
          <p:cNvPr id="7" name="Text 5"/>
          <p:cNvSpPr/>
          <p:nvPr/>
        </p:nvSpPr>
        <p:spPr>
          <a:xfrm>
            <a:off x="6319599" y="3932992"/>
            <a:ext cx="3083600" cy="347186"/>
          </a:xfrm>
          <a:prstGeom prst="rect">
            <a:avLst/>
          </a:prstGeom>
          <a:noFill/>
          <a:ln/>
        </p:spPr>
        <p:txBody>
          <a:bodyPr wrap="none" rtlCol="0" anchor="t"/>
          <a:lstStyle/>
          <a:p>
            <a:pPr marL="0" indent="0">
              <a:lnSpc>
                <a:spcPts val="2734"/>
              </a:lnSpc>
              <a:buNone/>
            </a:pPr>
            <a:r>
              <a:rPr lang="en-US" sz="2187" b="1" u="sng" kern="0" spc="-66"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Insightful Visualizations</a:t>
            </a:r>
            <a:endParaRPr lang="en-US" sz="2187" u="sng" dirty="0">
              <a:effectLst>
                <a:outerShdw blurRad="38100" dist="38100" dir="2700000" algn="tl">
                  <a:srgbClr val="000000">
                    <a:alpha val="43137"/>
                  </a:srgbClr>
                </a:outerShdw>
              </a:effectLst>
              <a:latin typeface="Georgia" panose="02040502050405020303" pitchFamily="18" charset="0"/>
            </a:endParaRPr>
          </a:p>
        </p:txBody>
      </p:sp>
      <p:sp>
        <p:nvSpPr>
          <p:cNvPr id="8" name="Text 6"/>
          <p:cNvSpPr/>
          <p:nvPr/>
        </p:nvSpPr>
        <p:spPr>
          <a:xfrm>
            <a:off x="6319599" y="4613434"/>
            <a:ext cx="7477601"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Georgia" panose="02040502050405020303" pitchFamily="18" charset="0"/>
                <a:ea typeface="Inter" pitchFamily="34" charset="-122"/>
                <a:cs typeface="Inter" pitchFamily="34" charset="-120"/>
              </a:rPr>
              <a:t>The visualizations generated gave insights into popular subjects </a:t>
            </a:r>
            <a:r>
              <a:rPr lang="en-US" sz="2000" kern="0" spc="-35">
                <a:solidFill>
                  <a:srgbClr val="272525"/>
                </a:solidFill>
                <a:latin typeface="Georgia" panose="02040502050405020303" pitchFamily="18" charset="0"/>
                <a:ea typeface="Inter" pitchFamily="34" charset="-122"/>
                <a:cs typeface="Inter" pitchFamily="34" charset="-120"/>
              </a:rPr>
              <a:t>including </a:t>
            </a:r>
            <a:r>
              <a:rPr lang="en-US" sz="2000" kern="0" spc="-35" smtClean="0">
                <a:solidFill>
                  <a:srgbClr val="272525"/>
                </a:solidFill>
                <a:latin typeface="Georgia" panose="02040502050405020303" pitchFamily="18" charset="0"/>
                <a:ea typeface="Inter" pitchFamily="34" charset="-122"/>
                <a:cs typeface="Inter" pitchFamily="34" charset="-120"/>
              </a:rPr>
              <a:t> sports </a:t>
            </a:r>
            <a:r>
              <a:rPr lang="en-US" sz="2000" kern="0" spc="-35" dirty="0">
                <a:solidFill>
                  <a:srgbClr val="272525"/>
                </a:solidFill>
                <a:latin typeface="Georgia" panose="02040502050405020303" pitchFamily="18" charset="0"/>
                <a:ea typeface="Inter" pitchFamily="34" charset="-122"/>
                <a:cs typeface="Inter" pitchFamily="34" charset="-120"/>
              </a:rPr>
              <a:t>and entertainment</a:t>
            </a:r>
            <a:r>
              <a:rPr lang="en-US" sz="1750" kern="0" spc="-35" dirty="0">
                <a:solidFill>
                  <a:srgbClr val="272525"/>
                </a:solidFill>
                <a:latin typeface="Georgia" panose="02040502050405020303" pitchFamily="18" charset="0"/>
                <a:ea typeface="Inter" pitchFamily="34" charset="-122"/>
                <a:cs typeface="Inter" pitchFamily="34" charset="-120"/>
              </a:rPr>
              <a:t>.</a:t>
            </a:r>
            <a:endParaRPr lang="en-US" sz="1750" dirty="0">
              <a:latin typeface="Georgia" panose="02040502050405020303" pitchFamily="18" charset="0"/>
            </a:endParaRPr>
          </a:p>
        </p:txBody>
      </p:sp>
      <p:sp>
        <p:nvSpPr>
          <p:cNvPr id="9" name="Text 7"/>
          <p:cNvSpPr/>
          <p:nvPr/>
        </p:nvSpPr>
        <p:spPr>
          <a:xfrm>
            <a:off x="6319599" y="5657493"/>
            <a:ext cx="2607826" cy="347186"/>
          </a:xfrm>
          <a:prstGeom prst="rect">
            <a:avLst/>
          </a:prstGeom>
          <a:noFill/>
          <a:ln/>
        </p:spPr>
        <p:txBody>
          <a:bodyPr wrap="none" rtlCol="0" anchor="t"/>
          <a:lstStyle/>
          <a:p>
            <a:pPr marL="0" indent="0">
              <a:lnSpc>
                <a:spcPts val="2734"/>
              </a:lnSpc>
              <a:buNone/>
            </a:pPr>
            <a:r>
              <a:rPr lang="en-US" sz="2400" b="1" u="sng" kern="0" spc="-66"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Continuous analysis</a:t>
            </a:r>
            <a:endParaRPr lang="en-US" sz="2400" u="sng" dirty="0">
              <a:effectLst>
                <a:outerShdw blurRad="38100" dist="38100" dir="2700000" algn="tl">
                  <a:srgbClr val="000000">
                    <a:alpha val="43137"/>
                  </a:srgbClr>
                </a:outerShdw>
              </a:effectLst>
              <a:latin typeface="Georgia" panose="02040502050405020303" pitchFamily="18" charset="0"/>
            </a:endParaRPr>
          </a:p>
        </p:txBody>
      </p:sp>
      <p:sp>
        <p:nvSpPr>
          <p:cNvPr id="10" name="Text 8"/>
          <p:cNvSpPr/>
          <p:nvPr/>
        </p:nvSpPr>
        <p:spPr>
          <a:xfrm>
            <a:off x="6319599" y="6337935"/>
            <a:ext cx="7477601"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Georgia" panose="02040502050405020303" pitchFamily="18" charset="0"/>
                <a:ea typeface="Inter" pitchFamily="34" charset="-122"/>
                <a:cs typeface="Inter" pitchFamily="34" charset="-120"/>
              </a:rPr>
              <a:t>Our program has been ensuring continuous analysis and charts of sentiments.</a:t>
            </a:r>
            <a:endParaRPr lang="en-US" sz="2000" dirty="0">
              <a:latin typeface="Georgia" panose="02040502050405020303" pitchFamily="18" charset="0"/>
            </a:endParaRPr>
          </a:p>
        </p:txBody>
      </p:sp>
      <p:pic>
        <p:nvPicPr>
          <p:cNvPr id="12" name="Picture 11">
            <a:extLst>
              <a:ext uri="{FF2B5EF4-FFF2-40B4-BE49-F238E27FC236}">
                <a16:creationId xmlns:a16="http://schemas.microsoft.com/office/drawing/2014/main" id="{C0420C42-011D-A49D-FDE0-762640C10DAF}"/>
              </a:ext>
            </a:extLst>
          </p:cNvPr>
          <p:cNvPicPr>
            <a:picLocks noChangeAspect="1"/>
          </p:cNvPicPr>
          <p:nvPr/>
        </p:nvPicPr>
        <p:blipFill>
          <a:blip r:embed="rId3"/>
          <a:stretch>
            <a:fillRect/>
          </a:stretch>
        </p:blipFill>
        <p:spPr>
          <a:xfrm>
            <a:off x="1092397" y="4148252"/>
            <a:ext cx="4653198" cy="3735547"/>
          </a:xfrm>
          <a:prstGeom prst="rect">
            <a:avLst/>
          </a:prstGeom>
        </p:spPr>
      </p:pic>
      <p:pic>
        <p:nvPicPr>
          <p:cNvPr id="14" name="Picture 13">
            <a:extLst>
              <a:ext uri="{FF2B5EF4-FFF2-40B4-BE49-F238E27FC236}">
                <a16:creationId xmlns:a16="http://schemas.microsoft.com/office/drawing/2014/main" id="{1F5DA9D7-AA58-5A8E-A661-5844F1532745}"/>
              </a:ext>
            </a:extLst>
          </p:cNvPr>
          <p:cNvPicPr>
            <a:picLocks noChangeAspect="1"/>
          </p:cNvPicPr>
          <p:nvPr/>
        </p:nvPicPr>
        <p:blipFill>
          <a:blip r:embed="rId4"/>
          <a:stretch>
            <a:fillRect/>
          </a:stretch>
        </p:blipFill>
        <p:spPr>
          <a:xfrm>
            <a:off x="1092398" y="345800"/>
            <a:ext cx="4653197" cy="3587192"/>
          </a:xfrm>
          <a:prstGeom prst="rect">
            <a:avLst/>
          </a:prstGeom>
        </p:spPr>
      </p:pic>
    </p:spTree>
    <p:extLst>
      <p:ext uri="{BB962C8B-B14F-4D97-AF65-F5344CB8AC3E}">
        <p14:creationId xmlns:p14="http://schemas.microsoft.com/office/powerpoint/2010/main" val="254073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557287"/>
            <a:ext cx="939617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Georgia" panose="02040502050405020303" pitchFamily="18" charset="0"/>
                <a:ea typeface="Inter" pitchFamily="34" charset="-122"/>
                <a:cs typeface="Inter" pitchFamily="34" charset="-120"/>
              </a:rPr>
              <a:t>Extracting Insights from Twitter Data</a:t>
            </a:r>
            <a:endParaRPr lang="en-US" sz="4374" dirty="0">
              <a:latin typeface="Georgia" panose="02040502050405020303" pitchFamily="18" charset="0"/>
            </a:endParaRPr>
          </a:p>
        </p:txBody>
      </p:sp>
      <p:sp>
        <p:nvSpPr>
          <p:cNvPr id="5" name="Shape 3"/>
          <p:cNvSpPr/>
          <p:nvPr/>
        </p:nvSpPr>
        <p:spPr>
          <a:xfrm>
            <a:off x="2037993" y="417064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6" name="Text 4"/>
          <p:cNvSpPr/>
          <p:nvPr/>
        </p:nvSpPr>
        <p:spPr>
          <a:xfrm>
            <a:off x="2206347" y="4212312"/>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760107" y="4246959"/>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Market Research</a:t>
            </a:r>
            <a:endParaRPr lang="en-US" sz="2187" dirty="0">
              <a:latin typeface="Georgia" panose="02040502050405020303" pitchFamily="18" charset="0"/>
            </a:endParaRPr>
          </a:p>
        </p:txBody>
      </p:sp>
      <p:sp>
        <p:nvSpPr>
          <p:cNvPr id="8" name="Text 6"/>
          <p:cNvSpPr/>
          <p:nvPr/>
        </p:nvSpPr>
        <p:spPr>
          <a:xfrm>
            <a:off x="2760107" y="4816316"/>
            <a:ext cx="2647950"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Understand customer needs and preferences to shape business strategy.</a:t>
            </a:r>
            <a:endParaRPr lang="en-US" sz="1750" dirty="0">
              <a:latin typeface="Georgia" panose="02040502050405020303" pitchFamily="18" charset="0"/>
            </a:endParaRPr>
          </a:p>
        </p:txBody>
      </p:sp>
      <p:sp>
        <p:nvSpPr>
          <p:cNvPr id="9" name="Shape 7"/>
          <p:cNvSpPr/>
          <p:nvPr/>
        </p:nvSpPr>
        <p:spPr>
          <a:xfrm>
            <a:off x="5630228" y="417064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0" name="Text 8"/>
          <p:cNvSpPr/>
          <p:nvPr/>
        </p:nvSpPr>
        <p:spPr>
          <a:xfrm>
            <a:off x="5779532" y="4212312"/>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6352342" y="4246959"/>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Trend Analysis</a:t>
            </a:r>
            <a:endParaRPr lang="en-US" sz="2187" dirty="0">
              <a:latin typeface="Georgia" panose="02040502050405020303" pitchFamily="18" charset="0"/>
            </a:endParaRPr>
          </a:p>
        </p:txBody>
      </p:sp>
      <p:sp>
        <p:nvSpPr>
          <p:cNvPr id="12" name="Text 10"/>
          <p:cNvSpPr/>
          <p:nvPr/>
        </p:nvSpPr>
        <p:spPr>
          <a:xfrm>
            <a:off x="6352342" y="4816316"/>
            <a:ext cx="264795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Track popular topics and industry trends in real-time, staying ahead of competitors.</a:t>
            </a:r>
            <a:endParaRPr lang="en-US" sz="1750" dirty="0">
              <a:latin typeface="Georgia" panose="02040502050405020303" pitchFamily="18" charset="0"/>
            </a:endParaRPr>
          </a:p>
        </p:txBody>
      </p:sp>
      <p:sp>
        <p:nvSpPr>
          <p:cNvPr id="13" name="Shape 11"/>
          <p:cNvSpPr/>
          <p:nvPr/>
        </p:nvSpPr>
        <p:spPr>
          <a:xfrm>
            <a:off x="9222462" y="417064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4" name="Text 12"/>
          <p:cNvSpPr/>
          <p:nvPr/>
        </p:nvSpPr>
        <p:spPr>
          <a:xfrm>
            <a:off x="9367957" y="4212312"/>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9944576" y="4246959"/>
            <a:ext cx="261544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Competitor Analysis</a:t>
            </a:r>
            <a:endParaRPr lang="en-US" sz="2187" dirty="0">
              <a:latin typeface="Georgia" panose="02040502050405020303" pitchFamily="18" charset="0"/>
            </a:endParaRPr>
          </a:p>
        </p:txBody>
      </p:sp>
      <p:sp>
        <p:nvSpPr>
          <p:cNvPr id="16" name="Text 14"/>
          <p:cNvSpPr/>
          <p:nvPr/>
        </p:nvSpPr>
        <p:spPr>
          <a:xfrm>
            <a:off x="9944576" y="4816316"/>
            <a:ext cx="264795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Examine sentiment towards competitors, uncovering strengths and weaknesses to enhance your own business.</a:t>
            </a:r>
            <a:endParaRPr lang="en-US" sz="1750" dirty="0">
              <a:latin typeface="Georgia" panose="02040502050405020303"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582" y="2035076"/>
            <a:ext cx="2619375" cy="1743075"/>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199" y="1718696"/>
            <a:ext cx="2868552" cy="221188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3289" y="1804838"/>
            <a:ext cx="3594538" cy="1888943"/>
          </a:xfrm>
          <a:prstGeom prst="rect">
            <a:avLst/>
          </a:prstGeom>
        </p:spPr>
      </p:pic>
    </p:spTree>
    <p:extLst>
      <p:ext uri="{BB962C8B-B14F-4D97-AF65-F5344CB8AC3E}">
        <p14:creationId xmlns:p14="http://schemas.microsoft.com/office/powerpoint/2010/main" val="1022803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654129"/>
            <a:ext cx="8188285" cy="694373"/>
          </a:xfrm>
          <a:prstGeom prst="rect">
            <a:avLst/>
          </a:prstGeom>
          <a:noFill/>
          <a:ln/>
        </p:spPr>
        <p:txBody>
          <a:bodyPr wrap="none" rtlCol="0" anchor="t"/>
          <a:lstStyle/>
          <a:p>
            <a:pPr marL="0" indent="0">
              <a:lnSpc>
                <a:spcPts val="5468"/>
              </a:lnSpc>
              <a:buNone/>
            </a:pPr>
            <a:r>
              <a:rPr lang="en-US" sz="4800" b="1" u="sng" kern="0" spc="-131" dirty="0">
                <a:solidFill>
                  <a:schemeClr val="bg2">
                    <a:lumMod val="60000"/>
                    <a:lumOff val="40000"/>
                  </a:schemeClr>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User-Based Sentiment Analysis</a:t>
            </a:r>
            <a:endParaRPr lang="en-US" sz="4800" u="sng" dirty="0">
              <a:solidFill>
                <a:schemeClr val="bg2">
                  <a:lumMod val="60000"/>
                  <a:lumOff val="40000"/>
                </a:schemeClr>
              </a:solidFill>
              <a:effectLst>
                <a:outerShdw blurRad="38100" dist="38100" dir="2700000" algn="tl">
                  <a:srgbClr val="000000">
                    <a:alpha val="43137"/>
                  </a:srgbClr>
                </a:outerShdw>
              </a:effectLst>
              <a:latin typeface="Georgia" panose="02040502050405020303" pitchFamily="18" charset="0"/>
            </a:endParaRPr>
          </a:p>
        </p:txBody>
      </p:sp>
      <p:pic>
        <p:nvPicPr>
          <p:cNvPr id="5" name="Image 0" descr="preencoded.png"/>
          <p:cNvPicPr>
            <a:picLocks noChangeAspect="1"/>
          </p:cNvPicPr>
          <p:nvPr/>
        </p:nvPicPr>
        <p:blipFill>
          <a:blip r:embed="rId3"/>
          <a:stretch>
            <a:fillRect/>
          </a:stretch>
        </p:blipFill>
        <p:spPr>
          <a:xfrm>
            <a:off x="1614246" y="1991902"/>
            <a:ext cx="5110520" cy="3362538"/>
          </a:xfrm>
          <a:prstGeom prst="rect">
            <a:avLst/>
          </a:prstGeom>
        </p:spPr>
      </p:pic>
      <p:sp>
        <p:nvSpPr>
          <p:cNvPr id="6" name="Text 3"/>
          <p:cNvSpPr/>
          <p:nvPr/>
        </p:nvSpPr>
        <p:spPr>
          <a:xfrm>
            <a:off x="2718217" y="5798463"/>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Georgia" panose="02040502050405020303" pitchFamily="18" charset="0"/>
                <a:ea typeface="Inter" pitchFamily="34" charset="-122"/>
                <a:cs typeface="Inter" pitchFamily="34" charset="-120"/>
              </a:rPr>
              <a:t>User Grouping</a:t>
            </a:r>
            <a:endParaRPr lang="en-US" sz="2187" dirty="0">
              <a:latin typeface="Georgia" panose="02040502050405020303" pitchFamily="18" charset="0"/>
            </a:endParaRPr>
          </a:p>
        </p:txBody>
      </p:sp>
      <p:sp>
        <p:nvSpPr>
          <p:cNvPr id="7" name="Text 4"/>
          <p:cNvSpPr/>
          <p:nvPr/>
        </p:nvSpPr>
        <p:spPr>
          <a:xfrm>
            <a:off x="1704677" y="6331446"/>
            <a:ext cx="5110520" cy="1066205"/>
          </a:xfrm>
          <a:prstGeom prst="rect">
            <a:avLst/>
          </a:prstGeom>
          <a:noFill/>
          <a:ln/>
        </p:spPr>
        <p:txBody>
          <a:bodyPr wrap="square" rtlCol="0" anchor="t"/>
          <a:lstStyle/>
          <a:p>
            <a:pPr marL="0" indent="0" algn="l">
              <a:lnSpc>
                <a:spcPts val="2799"/>
              </a:lnSpc>
              <a:buNone/>
            </a:pPr>
            <a:r>
              <a:rPr lang="en-US" kern="0" spc="-35" dirty="0">
                <a:solidFill>
                  <a:srgbClr val="272525"/>
                </a:solidFill>
                <a:latin typeface="Georgia" panose="02040502050405020303" pitchFamily="18" charset="0"/>
                <a:ea typeface="Inter" pitchFamily="34" charset="-122"/>
                <a:cs typeface="Inter" pitchFamily="34" charset="-120"/>
              </a:rPr>
              <a:t>Group users into categories (e.g. Technology Companies) and count their positive/negative tweets</a:t>
            </a:r>
            <a:r>
              <a:rPr lang="en-US" sz="1750" kern="0" spc="-35" dirty="0">
                <a:solidFill>
                  <a:srgbClr val="272525"/>
                </a:solidFill>
                <a:latin typeface="Georgia" panose="02040502050405020303" pitchFamily="18" charset="0"/>
                <a:ea typeface="Inter" pitchFamily="34" charset="-122"/>
                <a:cs typeface="Inter" pitchFamily="34" charset="-120"/>
              </a:rPr>
              <a:t>.</a:t>
            </a:r>
            <a:endParaRPr lang="en-US" sz="1750" dirty="0">
              <a:latin typeface="Georgia" panose="02040502050405020303" pitchFamily="18" charset="0"/>
            </a:endParaRPr>
          </a:p>
        </p:txBody>
      </p:sp>
      <p:sp>
        <p:nvSpPr>
          <p:cNvPr id="9" name="Text 5"/>
          <p:cNvSpPr/>
          <p:nvPr/>
        </p:nvSpPr>
        <p:spPr>
          <a:xfrm>
            <a:off x="7838607" y="5798463"/>
            <a:ext cx="3252668"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Georgia" panose="02040502050405020303" pitchFamily="18" charset="0"/>
                <a:ea typeface="Inter" pitchFamily="34" charset="-122"/>
                <a:cs typeface="Inter" pitchFamily="34" charset="-120"/>
              </a:rPr>
              <a:t>Word </a:t>
            </a:r>
            <a:r>
              <a:rPr lang="en-US" sz="2187" b="1" kern="0" spc="-66">
                <a:solidFill>
                  <a:srgbClr val="000000"/>
                </a:solidFill>
                <a:latin typeface="Georgia" panose="02040502050405020303" pitchFamily="18" charset="0"/>
                <a:ea typeface="Inter" pitchFamily="34" charset="-122"/>
                <a:cs typeface="Inter" pitchFamily="34" charset="-120"/>
              </a:rPr>
              <a:t>Frequency </a:t>
            </a:r>
            <a:r>
              <a:rPr lang="en-US" sz="2187" b="1" kern="0" spc="-66" smtClean="0">
                <a:solidFill>
                  <a:srgbClr val="000000"/>
                </a:solidFill>
                <a:latin typeface="Georgia" panose="02040502050405020303" pitchFamily="18" charset="0"/>
                <a:ea typeface="Inter" pitchFamily="34" charset="-122"/>
                <a:cs typeface="Inter" pitchFamily="34" charset="-120"/>
              </a:rPr>
              <a:t>Analysis </a:t>
            </a:r>
            <a:r>
              <a:rPr lang="en-US" sz="1400" b="1" kern="0" spc="-66" smtClean="0">
                <a:solidFill>
                  <a:srgbClr val="000000"/>
                </a:solidFill>
                <a:latin typeface="Georgia" panose="02040502050405020303" pitchFamily="18" charset="0"/>
                <a:ea typeface="Inter" pitchFamily="34" charset="-122"/>
                <a:cs typeface="Inter" pitchFamily="34" charset="-120"/>
              </a:rPr>
              <a:t>(tweet count vs user)</a:t>
            </a:r>
            <a:endParaRPr lang="en-US" sz="1400" dirty="0">
              <a:latin typeface="Georgia" panose="02040502050405020303" pitchFamily="18" charset="0"/>
            </a:endParaRPr>
          </a:p>
        </p:txBody>
      </p:sp>
      <p:sp>
        <p:nvSpPr>
          <p:cNvPr id="10" name="Text 6"/>
          <p:cNvSpPr/>
          <p:nvPr/>
        </p:nvSpPr>
        <p:spPr>
          <a:xfrm>
            <a:off x="7481768" y="6331446"/>
            <a:ext cx="5110639" cy="1066086"/>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Georgia" panose="02040502050405020303" pitchFamily="18" charset="0"/>
                <a:ea typeface="Inter" pitchFamily="34" charset="-122"/>
                <a:cs typeface="Inter" pitchFamily="34" charset="-120"/>
              </a:rPr>
              <a:t>Explaining  the importance of analyzing user-based sentiment and word frequencies.</a:t>
            </a:r>
            <a:endParaRPr lang="en-US" sz="2000" dirty="0">
              <a:latin typeface="Georgia" panose="02040502050405020303" pitchFamily="18" charset="0"/>
            </a:endParaRPr>
          </a:p>
        </p:txBody>
      </p:sp>
      <p:pic>
        <p:nvPicPr>
          <p:cNvPr id="11" name="Picture 10">
            <a:extLst>
              <a:ext uri="{FF2B5EF4-FFF2-40B4-BE49-F238E27FC236}">
                <a16:creationId xmlns:a16="http://schemas.microsoft.com/office/drawing/2014/main" id="{40DBF14C-E3A0-AF45-1D0C-DA49805C39DB}"/>
              </a:ext>
            </a:extLst>
          </p:cNvPr>
          <p:cNvPicPr>
            <a:picLocks noChangeAspect="1"/>
          </p:cNvPicPr>
          <p:nvPr/>
        </p:nvPicPr>
        <p:blipFill>
          <a:blip r:embed="rId4"/>
          <a:stretch>
            <a:fillRect/>
          </a:stretch>
        </p:blipFill>
        <p:spPr>
          <a:xfrm>
            <a:off x="7481768" y="1991902"/>
            <a:ext cx="5662151" cy="3362538"/>
          </a:xfrm>
          <a:prstGeom prst="rect">
            <a:avLst/>
          </a:prstGeom>
        </p:spPr>
      </p:pic>
    </p:spTree>
    <p:extLst>
      <p:ext uri="{BB962C8B-B14F-4D97-AF65-F5344CB8AC3E}">
        <p14:creationId xmlns:p14="http://schemas.microsoft.com/office/powerpoint/2010/main" val="2767342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223129"/>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Georgia" panose="02040502050405020303" pitchFamily="18" charset="0"/>
                <a:ea typeface="Inter" pitchFamily="34" charset="-122"/>
                <a:cs typeface="Inter" pitchFamily="34" charset="-120"/>
              </a:rPr>
              <a:t>Analyzing Twitter Data for a Company Brand</a:t>
            </a:r>
            <a:endParaRPr lang="en-US" sz="4374" dirty="0">
              <a:latin typeface="Georgia" panose="02040502050405020303" pitchFamily="18" charset="0"/>
            </a:endParaRPr>
          </a:p>
        </p:txBody>
      </p:sp>
      <p:pic>
        <p:nvPicPr>
          <p:cNvPr id="5" name="Image 0" descr="preencoded.png"/>
          <p:cNvPicPr>
            <a:picLocks noChangeAspect="1"/>
          </p:cNvPicPr>
          <p:nvPr/>
        </p:nvPicPr>
        <p:blipFill>
          <a:blip r:embed="rId3"/>
          <a:stretch>
            <a:fillRect/>
          </a:stretch>
        </p:blipFill>
        <p:spPr>
          <a:xfrm>
            <a:off x="2037993" y="3056215"/>
            <a:ext cx="3295888" cy="2036921"/>
          </a:xfrm>
          <a:prstGeom prst="rect">
            <a:avLst/>
          </a:prstGeom>
        </p:spPr>
      </p:pic>
      <p:sp>
        <p:nvSpPr>
          <p:cNvPr id="6" name="Text 3"/>
          <p:cNvSpPr/>
          <p:nvPr/>
        </p:nvSpPr>
        <p:spPr>
          <a:xfrm>
            <a:off x="2037993" y="5370790"/>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Georgia" panose="02040502050405020303" pitchFamily="18" charset="0"/>
                <a:ea typeface="Inter" pitchFamily="34" charset="-122"/>
                <a:cs typeface="Inter" pitchFamily="34" charset="-120"/>
              </a:rPr>
              <a:t>Brand Perception</a:t>
            </a:r>
            <a:endParaRPr lang="en-US" sz="2187" dirty="0">
              <a:latin typeface="Georgia" panose="02040502050405020303" pitchFamily="18" charset="0"/>
            </a:endParaRPr>
          </a:p>
        </p:txBody>
      </p:sp>
      <p:sp>
        <p:nvSpPr>
          <p:cNvPr id="7" name="Text 4"/>
          <p:cNvSpPr/>
          <p:nvPr/>
        </p:nvSpPr>
        <p:spPr>
          <a:xfrm>
            <a:off x="2037993" y="5940147"/>
            <a:ext cx="329588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Analyze brand customer perception and opinions on social media.</a:t>
            </a:r>
            <a:endParaRPr lang="en-US" sz="1750" dirty="0">
              <a:latin typeface="Georgia" panose="02040502050405020303" pitchFamily="18" charset="0"/>
            </a:endParaRPr>
          </a:p>
        </p:txBody>
      </p:sp>
      <p:sp>
        <p:nvSpPr>
          <p:cNvPr id="9" name="Text 5"/>
          <p:cNvSpPr/>
          <p:nvPr/>
        </p:nvSpPr>
        <p:spPr>
          <a:xfrm>
            <a:off x="5667137" y="5370909"/>
            <a:ext cx="2433280"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Georgia" panose="02040502050405020303" pitchFamily="18" charset="0"/>
                <a:ea typeface="Inter" pitchFamily="34" charset="-122"/>
                <a:cs typeface="Inter" pitchFamily="34" charset="-120"/>
              </a:rPr>
              <a:t>Marketing Strategy</a:t>
            </a:r>
            <a:endParaRPr lang="en-US" sz="2187" dirty="0">
              <a:latin typeface="Georgia" panose="02040502050405020303" pitchFamily="18" charset="0"/>
            </a:endParaRPr>
          </a:p>
        </p:txBody>
      </p:sp>
      <p:sp>
        <p:nvSpPr>
          <p:cNvPr id="10" name="Text 6"/>
          <p:cNvSpPr/>
          <p:nvPr/>
        </p:nvSpPr>
        <p:spPr>
          <a:xfrm>
            <a:off x="5667137" y="5940266"/>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Utilize sentiment data during planning stages to improve marketing campaigns.</a:t>
            </a:r>
            <a:endParaRPr lang="en-US" sz="1750" dirty="0">
              <a:latin typeface="Georgia" panose="02040502050405020303" pitchFamily="18" charset="0"/>
            </a:endParaRPr>
          </a:p>
        </p:txBody>
      </p:sp>
      <p:sp>
        <p:nvSpPr>
          <p:cNvPr id="12" name="Text 7"/>
          <p:cNvSpPr/>
          <p:nvPr/>
        </p:nvSpPr>
        <p:spPr>
          <a:xfrm>
            <a:off x="9296400" y="5370909"/>
            <a:ext cx="2282309"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Georgia" panose="02040502050405020303" pitchFamily="18" charset="0"/>
                <a:ea typeface="Inter" pitchFamily="34" charset="-122"/>
                <a:cs typeface="Inter" pitchFamily="34" charset="-120"/>
              </a:rPr>
              <a:t>Customer Service</a:t>
            </a:r>
            <a:endParaRPr lang="en-US" sz="2187" dirty="0">
              <a:latin typeface="Georgia" panose="02040502050405020303" pitchFamily="18" charset="0"/>
            </a:endParaRPr>
          </a:p>
        </p:txBody>
      </p:sp>
      <p:sp>
        <p:nvSpPr>
          <p:cNvPr id="13" name="Text 8"/>
          <p:cNvSpPr/>
          <p:nvPr/>
        </p:nvSpPr>
        <p:spPr>
          <a:xfrm>
            <a:off x="9296400" y="5940266"/>
            <a:ext cx="329600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Keep track of customer satisfaction through sentiment analysis.</a:t>
            </a:r>
            <a:endParaRPr lang="en-US" sz="1750" dirty="0">
              <a:latin typeface="Georgia" panose="02040502050405020303"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062" y="2834045"/>
            <a:ext cx="3371082" cy="225909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8474" y="3056215"/>
            <a:ext cx="3030921" cy="2063250"/>
          </a:xfrm>
          <a:prstGeom prst="rect">
            <a:avLst/>
          </a:prstGeom>
        </p:spPr>
      </p:pic>
    </p:spTree>
    <p:extLst>
      <p:ext uri="{BB962C8B-B14F-4D97-AF65-F5344CB8AC3E}">
        <p14:creationId xmlns:p14="http://schemas.microsoft.com/office/powerpoint/2010/main" val="713126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122663"/>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295819"/>
            <a:ext cx="7892534" cy="694373"/>
          </a:xfrm>
          <a:prstGeom prst="rect">
            <a:avLst/>
          </a:prstGeom>
          <a:noFill/>
          <a:ln/>
        </p:spPr>
        <p:txBody>
          <a:bodyPr wrap="none" rtlCol="0" anchor="t"/>
          <a:lstStyle/>
          <a:p>
            <a:pPr marL="0" indent="0">
              <a:lnSpc>
                <a:spcPts val="5468"/>
              </a:lnSpc>
              <a:buNone/>
            </a:pPr>
            <a:r>
              <a:rPr lang="en-US" sz="4800" b="1" u="sng" kern="0" spc="-131"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Most Frequent Words Analysis</a:t>
            </a:r>
            <a:endParaRPr lang="en-US" sz="4800" u="sng" dirty="0">
              <a:effectLst>
                <a:outerShdw blurRad="38100" dist="38100" dir="2700000" algn="tl">
                  <a:srgbClr val="000000">
                    <a:alpha val="43137"/>
                  </a:srgbClr>
                </a:outerShdw>
              </a:effectLst>
              <a:latin typeface="Georgia" panose="02040502050405020303" pitchFamily="18" charset="0"/>
            </a:endParaRPr>
          </a:p>
        </p:txBody>
      </p:sp>
      <p:sp>
        <p:nvSpPr>
          <p:cNvPr id="5" name="Shape 3"/>
          <p:cNvSpPr/>
          <p:nvPr/>
        </p:nvSpPr>
        <p:spPr>
          <a:xfrm>
            <a:off x="4245818" y="5801514"/>
            <a:ext cx="4898182" cy="1982038"/>
          </a:xfrm>
          <a:prstGeom prst="roundRect">
            <a:avLst>
              <a:gd name="adj" fmla="val 3558"/>
            </a:avLst>
          </a:prstGeom>
          <a:solidFill>
            <a:srgbClr val="DADBF1"/>
          </a:solidFill>
          <a:ln w="13811">
            <a:solidFill>
              <a:srgbClr val="B5B7E3"/>
            </a:solidFill>
            <a:prstDash val="solid"/>
          </a:ln>
        </p:spPr>
        <p:txBody>
          <a:bodyPr/>
          <a:lstStyle/>
          <a:p>
            <a:endParaRPr lang="en-IN" dirty="0"/>
          </a:p>
        </p:txBody>
      </p:sp>
      <p:sp>
        <p:nvSpPr>
          <p:cNvPr id="6" name="Text 4"/>
          <p:cNvSpPr/>
          <p:nvPr/>
        </p:nvSpPr>
        <p:spPr>
          <a:xfrm>
            <a:off x="5284865" y="5969546"/>
            <a:ext cx="2357795" cy="347186"/>
          </a:xfrm>
          <a:prstGeom prst="rect">
            <a:avLst/>
          </a:prstGeom>
          <a:noFill/>
          <a:ln/>
        </p:spPr>
        <p:txBody>
          <a:bodyPr wrap="none" rtlCol="0" anchor="t"/>
          <a:lstStyle/>
          <a:p>
            <a:pPr marL="0" indent="0">
              <a:lnSpc>
                <a:spcPts val="2734"/>
              </a:lnSpc>
              <a:buNone/>
            </a:pPr>
            <a:r>
              <a:rPr lang="en-US" sz="2400" b="1" kern="0" spc="-66" dirty="0">
                <a:solidFill>
                  <a:srgbClr val="272525"/>
                </a:solidFill>
                <a:latin typeface="Georgia" panose="02040502050405020303" pitchFamily="18" charset="0"/>
                <a:ea typeface="Inter" pitchFamily="34" charset="-122"/>
                <a:cs typeface="Inter" pitchFamily="34" charset="-120"/>
              </a:rPr>
              <a:t>Category Analysis</a:t>
            </a:r>
            <a:endParaRPr lang="en-US" sz="2400" dirty="0">
              <a:latin typeface="Georgia" panose="02040502050405020303" pitchFamily="18" charset="0"/>
            </a:endParaRPr>
          </a:p>
        </p:txBody>
      </p:sp>
      <p:sp>
        <p:nvSpPr>
          <p:cNvPr id="7" name="Text 5"/>
          <p:cNvSpPr/>
          <p:nvPr/>
        </p:nvSpPr>
        <p:spPr>
          <a:xfrm>
            <a:off x="4717782" y="6667563"/>
            <a:ext cx="4694158" cy="710803"/>
          </a:xfrm>
          <a:prstGeom prst="rect">
            <a:avLst/>
          </a:prstGeom>
          <a:noFill/>
          <a:ln/>
        </p:spPr>
        <p:txBody>
          <a:bodyPr wrap="square" rtlCol="0" anchor="t"/>
          <a:lstStyle/>
          <a:p>
            <a:pPr marL="0" indent="0">
              <a:lnSpc>
                <a:spcPts val="2799"/>
              </a:lnSpc>
              <a:buNone/>
            </a:pPr>
            <a:r>
              <a:rPr lang="en-US" kern="0" spc="-35" dirty="0">
                <a:solidFill>
                  <a:srgbClr val="272525"/>
                </a:solidFill>
                <a:latin typeface="Georgia" panose="02040502050405020303" pitchFamily="18" charset="0"/>
                <a:ea typeface="Inter" pitchFamily="34" charset="-122"/>
                <a:cs typeface="Inter" pitchFamily="34" charset="-120"/>
              </a:rPr>
              <a:t>Analyzing the most frequent words in a specific category (e.g. Amazon).</a:t>
            </a:r>
            <a:endParaRPr lang="en-US" dirty="0">
              <a:latin typeface="Georgia" panose="02040502050405020303" pitchFamily="18" charset="0"/>
            </a:endParaRPr>
          </a:p>
        </p:txBody>
      </p:sp>
      <p:pic>
        <p:nvPicPr>
          <p:cNvPr id="12" name="Picture 11">
            <a:extLst>
              <a:ext uri="{FF2B5EF4-FFF2-40B4-BE49-F238E27FC236}">
                <a16:creationId xmlns:a16="http://schemas.microsoft.com/office/drawing/2014/main" id="{49D79116-6282-F9C6-C198-6386F3D33A20}"/>
              </a:ext>
            </a:extLst>
          </p:cNvPr>
          <p:cNvPicPr>
            <a:picLocks noChangeAspect="1"/>
          </p:cNvPicPr>
          <p:nvPr/>
        </p:nvPicPr>
        <p:blipFill>
          <a:blip r:embed="rId3"/>
          <a:stretch>
            <a:fillRect/>
          </a:stretch>
        </p:blipFill>
        <p:spPr>
          <a:xfrm>
            <a:off x="2334706" y="1337531"/>
            <a:ext cx="8794211" cy="4200187"/>
          </a:xfrm>
          <a:prstGeom prst="rect">
            <a:avLst/>
          </a:prstGeom>
        </p:spPr>
      </p:pic>
    </p:spTree>
    <p:extLst>
      <p:ext uri="{BB962C8B-B14F-4D97-AF65-F5344CB8AC3E}">
        <p14:creationId xmlns:p14="http://schemas.microsoft.com/office/powerpoint/2010/main" val="2366206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505545"/>
            <a:ext cx="5927527" cy="694373"/>
          </a:xfrm>
          <a:prstGeom prst="rect">
            <a:avLst/>
          </a:prstGeom>
          <a:noFill/>
          <a:ln/>
        </p:spPr>
        <p:txBody>
          <a:bodyPr wrap="none" rtlCol="0" anchor="t"/>
          <a:lstStyle/>
          <a:p>
            <a:pPr marL="0" indent="0">
              <a:lnSpc>
                <a:spcPts val="5468"/>
              </a:lnSpc>
              <a:buNone/>
            </a:pPr>
            <a:r>
              <a:rPr lang="en-US" sz="4374" b="1" u="sng" kern="0" spc="-131"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Specific Word Analysis</a:t>
            </a:r>
            <a:endParaRPr lang="en-US" sz="4374" u="sng" dirty="0">
              <a:effectLst>
                <a:outerShdw blurRad="38100" dist="38100" dir="2700000" algn="tl">
                  <a:srgbClr val="000000">
                    <a:alpha val="43137"/>
                  </a:srgbClr>
                </a:outerShdw>
              </a:effectLst>
              <a:latin typeface="Georgia" panose="02040502050405020303" pitchFamily="18" charset="0"/>
            </a:endParaRPr>
          </a:p>
        </p:txBody>
      </p:sp>
      <p:sp>
        <p:nvSpPr>
          <p:cNvPr id="5" name="Shape 3"/>
          <p:cNvSpPr/>
          <p:nvPr/>
        </p:nvSpPr>
        <p:spPr>
          <a:xfrm>
            <a:off x="7293054" y="2644259"/>
            <a:ext cx="44410" cy="4079677"/>
          </a:xfrm>
          <a:prstGeom prst="rect">
            <a:avLst/>
          </a:prstGeom>
          <a:solidFill>
            <a:srgbClr val="B5B7E3"/>
          </a:solidFill>
          <a:ln/>
        </p:spPr>
        <p:txBody>
          <a:bodyPr/>
          <a:lstStyle/>
          <a:p>
            <a:endParaRPr lang="en-IN"/>
          </a:p>
        </p:txBody>
      </p:sp>
      <p:sp>
        <p:nvSpPr>
          <p:cNvPr id="6" name="Shape 4"/>
          <p:cNvSpPr/>
          <p:nvPr/>
        </p:nvSpPr>
        <p:spPr>
          <a:xfrm>
            <a:off x="7565172" y="3045559"/>
            <a:ext cx="777597" cy="44410"/>
          </a:xfrm>
          <a:prstGeom prst="rect">
            <a:avLst/>
          </a:prstGeom>
          <a:solidFill>
            <a:srgbClr val="B5B7E3"/>
          </a:solidFill>
          <a:ln/>
        </p:spPr>
        <p:txBody>
          <a:bodyPr/>
          <a:lstStyle/>
          <a:p>
            <a:endParaRPr lang="en-IN"/>
          </a:p>
        </p:txBody>
      </p:sp>
      <p:sp>
        <p:nvSpPr>
          <p:cNvPr id="7" name="Shape 5"/>
          <p:cNvSpPr/>
          <p:nvPr/>
        </p:nvSpPr>
        <p:spPr>
          <a:xfrm>
            <a:off x="7065228" y="2817852"/>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6"/>
          <p:cNvSpPr/>
          <p:nvPr/>
        </p:nvSpPr>
        <p:spPr>
          <a:xfrm>
            <a:off x="7233583" y="2859524"/>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866430"/>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Word Analysis</a:t>
            </a:r>
            <a:endParaRPr lang="en-US" sz="2187" dirty="0">
              <a:latin typeface="Georgia" panose="02040502050405020303" pitchFamily="18" charset="0"/>
            </a:endParaRPr>
          </a:p>
        </p:txBody>
      </p:sp>
      <p:sp>
        <p:nvSpPr>
          <p:cNvPr id="10" name="Text 8"/>
          <p:cNvSpPr/>
          <p:nvPr/>
        </p:nvSpPr>
        <p:spPr>
          <a:xfrm>
            <a:off x="8537258" y="3435787"/>
            <a:ext cx="4055150"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Analyzing the specific words (e.g., 'twitter', 'amazon', 'love') for positive and negative frequencies.</a:t>
            </a:r>
            <a:endParaRPr lang="en-US" sz="1750" dirty="0">
              <a:latin typeface="Georgia" panose="02040502050405020303" pitchFamily="18" charset="0"/>
            </a:endParaRPr>
          </a:p>
        </p:txBody>
      </p:sp>
      <p:sp>
        <p:nvSpPr>
          <p:cNvPr id="11" name="Shape 9"/>
          <p:cNvSpPr/>
          <p:nvPr/>
        </p:nvSpPr>
        <p:spPr>
          <a:xfrm>
            <a:off x="6287631" y="4156412"/>
            <a:ext cx="777597" cy="44410"/>
          </a:xfrm>
          <a:prstGeom prst="rect">
            <a:avLst/>
          </a:prstGeom>
          <a:solidFill>
            <a:srgbClr val="B5B7E3"/>
          </a:solidFill>
          <a:ln/>
        </p:spPr>
        <p:txBody>
          <a:bodyPr/>
          <a:lstStyle/>
          <a:p>
            <a:endParaRPr lang="en-IN"/>
          </a:p>
        </p:txBody>
      </p:sp>
      <p:sp>
        <p:nvSpPr>
          <p:cNvPr id="12" name="Shape 10"/>
          <p:cNvSpPr/>
          <p:nvPr/>
        </p:nvSpPr>
        <p:spPr>
          <a:xfrm>
            <a:off x="7065228" y="3928705"/>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3" name="Text 11"/>
          <p:cNvSpPr/>
          <p:nvPr/>
        </p:nvSpPr>
        <p:spPr>
          <a:xfrm>
            <a:off x="7214533" y="397037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341251" y="3977283"/>
            <a:ext cx="2751892" cy="347186"/>
          </a:xfrm>
          <a:prstGeom prst="rect">
            <a:avLst/>
          </a:prstGeom>
          <a:noFill/>
          <a:ln/>
        </p:spPr>
        <p:txBody>
          <a:bodyPr wrap="none" rtlCol="0" anchor="t"/>
          <a:lstStyle/>
          <a:p>
            <a:pPr marL="0" indent="0" algn="r">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Creating a DataFrame</a:t>
            </a:r>
            <a:endParaRPr lang="en-US" sz="2187" dirty="0">
              <a:latin typeface="Georgia" panose="02040502050405020303" pitchFamily="18" charset="0"/>
            </a:endParaRPr>
          </a:p>
        </p:txBody>
      </p:sp>
      <p:sp>
        <p:nvSpPr>
          <p:cNvPr id="15" name="Text 13"/>
          <p:cNvSpPr/>
          <p:nvPr/>
        </p:nvSpPr>
        <p:spPr>
          <a:xfrm>
            <a:off x="2796795" y="4521237"/>
            <a:ext cx="3296345" cy="710803"/>
          </a:xfrm>
          <a:prstGeom prst="rect">
            <a:avLst/>
          </a:prstGeom>
          <a:noFill/>
          <a:ln/>
        </p:spPr>
        <p:txBody>
          <a:bodyPr wrap="square" rtlCol="0" anchor="t"/>
          <a:lstStyle/>
          <a:p>
            <a:pPr marL="0" indent="0" algn="r">
              <a:lnSpc>
                <a:spcPts val="2799"/>
              </a:lnSpc>
              <a:buNone/>
            </a:pPr>
            <a:r>
              <a:rPr lang="en-US" sz="1750" kern="0" spc="-35" smtClean="0">
                <a:solidFill>
                  <a:srgbClr val="272525"/>
                </a:solidFill>
                <a:latin typeface="Georgia" panose="02040502050405020303" pitchFamily="18" charset="0"/>
                <a:ea typeface="Inter" pitchFamily="34" charset="-122"/>
                <a:cs typeface="Inter" pitchFamily="34" charset="-120"/>
              </a:rPr>
              <a:t>DataFrame </a:t>
            </a:r>
            <a:r>
              <a:rPr lang="en-US" sz="1750" kern="0" spc="-35" dirty="0">
                <a:solidFill>
                  <a:srgbClr val="272525"/>
                </a:solidFill>
                <a:latin typeface="Georgia" panose="02040502050405020303" pitchFamily="18" charset="0"/>
                <a:ea typeface="Inter" pitchFamily="34" charset="-122"/>
                <a:cs typeface="Inter" pitchFamily="34" charset="-120"/>
              </a:rPr>
              <a:t>to compare word frequencies.</a:t>
            </a:r>
            <a:endParaRPr lang="en-US" sz="1750" dirty="0">
              <a:latin typeface="Georgia" panose="02040502050405020303" pitchFamily="18" charset="0"/>
            </a:endParaRPr>
          </a:p>
        </p:txBody>
      </p:sp>
      <p:sp>
        <p:nvSpPr>
          <p:cNvPr id="16" name="Shape 14"/>
          <p:cNvSpPr/>
          <p:nvPr/>
        </p:nvSpPr>
        <p:spPr>
          <a:xfrm>
            <a:off x="7565172" y="5347633"/>
            <a:ext cx="777597" cy="44410"/>
          </a:xfrm>
          <a:prstGeom prst="rect">
            <a:avLst/>
          </a:prstGeom>
          <a:solidFill>
            <a:srgbClr val="B5B7E3"/>
          </a:solidFill>
          <a:ln/>
        </p:spPr>
        <p:txBody>
          <a:bodyPr/>
          <a:lstStyle/>
          <a:p>
            <a:endParaRPr lang="en-IN"/>
          </a:p>
        </p:txBody>
      </p:sp>
      <p:sp>
        <p:nvSpPr>
          <p:cNvPr id="17" name="Shape 15"/>
          <p:cNvSpPr/>
          <p:nvPr/>
        </p:nvSpPr>
        <p:spPr>
          <a:xfrm>
            <a:off x="7065228" y="5119926"/>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8" name="Text 16"/>
          <p:cNvSpPr/>
          <p:nvPr/>
        </p:nvSpPr>
        <p:spPr>
          <a:xfrm>
            <a:off x="7210723" y="5161598"/>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5168503"/>
            <a:ext cx="326719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Sentiment Trend Analysis</a:t>
            </a:r>
            <a:endParaRPr lang="en-US" sz="2187" dirty="0">
              <a:latin typeface="Georgia" panose="02040502050405020303" pitchFamily="18" charset="0"/>
            </a:endParaRPr>
          </a:p>
        </p:txBody>
      </p:sp>
      <p:sp>
        <p:nvSpPr>
          <p:cNvPr id="20" name="Text 18"/>
          <p:cNvSpPr/>
          <p:nvPr/>
        </p:nvSpPr>
        <p:spPr>
          <a:xfrm>
            <a:off x="8537258" y="5737860"/>
            <a:ext cx="4055150"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Significance of analyzing specific words for sentiment trends.</a:t>
            </a:r>
            <a:endParaRPr lang="en-US" sz="1750" dirty="0">
              <a:latin typeface="Georgia" panose="02040502050405020303" pitchFamily="18" charset="0"/>
            </a:endParaRPr>
          </a:p>
        </p:txBody>
      </p:sp>
    </p:spTree>
    <p:extLst>
      <p:ext uri="{BB962C8B-B14F-4D97-AF65-F5344CB8AC3E}">
        <p14:creationId xmlns:p14="http://schemas.microsoft.com/office/powerpoint/2010/main" val="3257149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009531"/>
            <a:ext cx="4443889" cy="694373"/>
          </a:xfrm>
          <a:prstGeom prst="rect">
            <a:avLst/>
          </a:prstGeom>
          <a:noFill/>
          <a:ln/>
        </p:spPr>
        <p:txBody>
          <a:bodyPr wrap="none" rtlCol="0" anchor="t"/>
          <a:lstStyle/>
          <a:p>
            <a:pPr marL="0" indent="0">
              <a:lnSpc>
                <a:spcPts val="5468"/>
              </a:lnSpc>
              <a:buNone/>
            </a:pPr>
            <a:r>
              <a:rPr lang="en-US" sz="4374" b="1" u="sng" kern="0" spc="-131"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Visualization</a:t>
            </a:r>
            <a:endParaRPr lang="en-US" sz="4374" u="sng" dirty="0">
              <a:effectLst>
                <a:outerShdw blurRad="38100" dist="38100" dir="2700000" algn="tl">
                  <a:srgbClr val="000000">
                    <a:alpha val="43137"/>
                  </a:srgbClr>
                </a:outerShdw>
              </a:effectLst>
              <a:latin typeface="Georgia" panose="02040502050405020303" pitchFamily="18" charset="0"/>
            </a:endParaRPr>
          </a:p>
        </p:txBody>
      </p:sp>
      <p:sp>
        <p:nvSpPr>
          <p:cNvPr id="6" name="Text 3"/>
          <p:cNvSpPr/>
          <p:nvPr/>
        </p:nvSpPr>
        <p:spPr>
          <a:xfrm>
            <a:off x="2037993" y="5584388"/>
            <a:ext cx="2221944" cy="347186"/>
          </a:xfrm>
          <a:prstGeom prst="rect">
            <a:avLst/>
          </a:prstGeom>
          <a:noFill/>
          <a:ln/>
        </p:spPr>
        <p:txBody>
          <a:bodyPr wrap="none" rtlCol="0" anchor="t"/>
          <a:lstStyle/>
          <a:p>
            <a:pPr marL="0" indent="0" algn="l">
              <a:lnSpc>
                <a:spcPts val="2734"/>
              </a:lnSpc>
              <a:buNone/>
            </a:pPr>
            <a:r>
              <a:rPr lang="en-US" sz="2187" b="1" u="sng" kern="0" spc="-66"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Pie Charts</a:t>
            </a:r>
            <a:endParaRPr lang="en-US" sz="2187" u="sng" dirty="0">
              <a:effectLst>
                <a:outerShdw blurRad="38100" dist="38100" dir="2700000" algn="tl">
                  <a:srgbClr val="000000">
                    <a:alpha val="43137"/>
                  </a:srgbClr>
                </a:outerShdw>
              </a:effectLst>
              <a:latin typeface="Georgia" panose="02040502050405020303" pitchFamily="18" charset="0"/>
            </a:endParaRPr>
          </a:p>
        </p:txBody>
      </p:sp>
      <p:sp>
        <p:nvSpPr>
          <p:cNvPr id="7" name="Text 4"/>
          <p:cNvSpPr/>
          <p:nvPr/>
        </p:nvSpPr>
        <p:spPr>
          <a:xfrm>
            <a:off x="2037993" y="6153745"/>
            <a:ext cx="5110520"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Use pie charts to visualize positive and negative word frequency for a specified category.</a:t>
            </a:r>
            <a:endParaRPr lang="en-US" sz="1750" dirty="0">
              <a:latin typeface="Georgia" panose="02040502050405020303" pitchFamily="18" charset="0"/>
            </a:endParaRPr>
          </a:p>
        </p:txBody>
      </p:sp>
      <p:sp>
        <p:nvSpPr>
          <p:cNvPr id="9" name="Text 5"/>
          <p:cNvSpPr/>
          <p:nvPr/>
        </p:nvSpPr>
        <p:spPr>
          <a:xfrm>
            <a:off x="7481768" y="5584507"/>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Georgia" panose="02040502050405020303" pitchFamily="18" charset="0"/>
                <a:ea typeface="Inter" pitchFamily="34" charset="-122"/>
                <a:cs typeface="Inter" pitchFamily="34" charset="-120"/>
              </a:rPr>
              <a:t>Bar Plots</a:t>
            </a:r>
            <a:endParaRPr lang="en-US" sz="2187" dirty="0">
              <a:latin typeface="Georgia" panose="02040502050405020303" pitchFamily="18" charset="0"/>
            </a:endParaRPr>
          </a:p>
        </p:txBody>
      </p:sp>
      <p:sp>
        <p:nvSpPr>
          <p:cNvPr id="10" name="Text 6"/>
          <p:cNvSpPr/>
          <p:nvPr/>
        </p:nvSpPr>
        <p:spPr>
          <a:xfrm>
            <a:off x="7481768" y="6153864"/>
            <a:ext cx="5110639"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Demonstrate the use of bar plots to visualize the frequency of specific words in a sentiment analysis.</a:t>
            </a:r>
            <a:endParaRPr lang="en-US" sz="1750" dirty="0">
              <a:latin typeface="Georgia" panose="02040502050405020303" pitchFamily="18" charset="0"/>
            </a:endParaRPr>
          </a:p>
        </p:txBody>
      </p:sp>
      <p:pic>
        <p:nvPicPr>
          <p:cNvPr id="8" name="Picture 7"/>
          <p:cNvPicPr>
            <a:picLocks noChangeAspect="1"/>
          </p:cNvPicPr>
          <p:nvPr/>
        </p:nvPicPr>
        <p:blipFill>
          <a:blip r:embed="rId3"/>
          <a:stretch>
            <a:fillRect/>
          </a:stretch>
        </p:blipFill>
        <p:spPr>
          <a:xfrm>
            <a:off x="441434" y="2065283"/>
            <a:ext cx="13495283" cy="6031865"/>
          </a:xfrm>
          <a:prstGeom prst="rect">
            <a:avLst/>
          </a:prstGeom>
        </p:spPr>
      </p:pic>
    </p:spTree>
    <p:extLst>
      <p:ext uri="{BB962C8B-B14F-4D97-AF65-F5344CB8AC3E}">
        <p14:creationId xmlns:p14="http://schemas.microsoft.com/office/powerpoint/2010/main" val="333185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425416"/>
            <a:ext cx="713339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Georgia" panose="02040502050405020303" pitchFamily="18" charset="0"/>
                <a:ea typeface="Inter" pitchFamily="34" charset="-122"/>
                <a:cs typeface="Inter" pitchFamily="34" charset="-120"/>
              </a:rPr>
              <a:t>Evaluating the Performance</a:t>
            </a:r>
            <a:endParaRPr lang="en-US" sz="4374" dirty="0">
              <a:latin typeface="Georgia" panose="02040502050405020303" pitchFamily="18" charset="0"/>
            </a:endParaRPr>
          </a:p>
        </p:txBody>
      </p:sp>
      <p:sp>
        <p:nvSpPr>
          <p:cNvPr id="5" name="Shape 3"/>
          <p:cNvSpPr/>
          <p:nvPr/>
        </p:nvSpPr>
        <p:spPr>
          <a:xfrm>
            <a:off x="2037993" y="2564130"/>
            <a:ext cx="3370064" cy="4239935"/>
          </a:xfrm>
          <a:prstGeom prst="roundRect">
            <a:avLst>
              <a:gd name="adj" fmla="val 2967"/>
            </a:avLst>
          </a:prstGeom>
          <a:solidFill>
            <a:srgbClr val="DADBF1"/>
          </a:solidFill>
          <a:ln w="13811">
            <a:solidFill>
              <a:srgbClr val="B5B7E3"/>
            </a:solidFill>
            <a:prstDash val="solid"/>
          </a:ln>
        </p:spPr>
        <p:txBody>
          <a:bodyPr/>
          <a:lstStyle/>
          <a:p>
            <a:endParaRPr lang="en-IN"/>
          </a:p>
        </p:txBody>
      </p:sp>
      <p:sp>
        <p:nvSpPr>
          <p:cNvPr id="6" name="Text 4"/>
          <p:cNvSpPr/>
          <p:nvPr/>
        </p:nvSpPr>
        <p:spPr>
          <a:xfrm>
            <a:off x="2273975" y="2800112"/>
            <a:ext cx="2228969"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Accuracy Metrics</a:t>
            </a:r>
            <a:endParaRPr lang="en-US" sz="2187" dirty="0">
              <a:latin typeface="Georgia" panose="02040502050405020303" pitchFamily="18" charset="0"/>
            </a:endParaRPr>
          </a:p>
        </p:txBody>
      </p:sp>
      <p:sp>
        <p:nvSpPr>
          <p:cNvPr id="7" name="Text 5"/>
          <p:cNvSpPr/>
          <p:nvPr/>
        </p:nvSpPr>
        <p:spPr>
          <a:xfrm>
            <a:off x="2273975" y="3369469"/>
            <a:ext cx="28981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Accuracy, precision, recall, and F1-score can be used as metrics to evaluate the performance of the sentiment analysis model.</a:t>
            </a:r>
            <a:endParaRPr lang="en-US" sz="1750" dirty="0">
              <a:latin typeface="Georgia" panose="02040502050405020303" pitchFamily="18" charset="0"/>
            </a:endParaRPr>
          </a:p>
        </p:txBody>
      </p:sp>
      <p:sp>
        <p:nvSpPr>
          <p:cNvPr id="8" name="Shape 6"/>
          <p:cNvSpPr/>
          <p:nvPr/>
        </p:nvSpPr>
        <p:spPr>
          <a:xfrm>
            <a:off x="5630228" y="2564130"/>
            <a:ext cx="3370064" cy="4239935"/>
          </a:xfrm>
          <a:prstGeom prst="roundRect">
            <a:avLst>
              <a:gd name="adj" fmla="val 2967"/>
            </a:avLst>
          </a:prstGeom>
          <a:solidFill>
            <a:srgbClr val="DADBF1"/>
          </a:solidFill>
          <a:ln w="13811">
            <a:solidFill>
              <a:srgbClr val="B5B7E3"/>
            </a:solidFill>
            <a:prstDash val="solid"/>
          </a:ln>
        </p:spPr>
        <p:txBody>
          <a:bodyPr/>
          <a:lstStyle/>
          <a:p>
            <a:endParaRPr lang="en-IN"/>
          </a:p>
        </p:txBody>
      </p:sp>
      <p:sp>
        <p:nvSpPr>
          <p:cNvPr id="9" name="Text 7"/>
          <p:cNvSpPr/>
          <p:nvPr/>
        </p:nvSpPr>
        <p:spPr>
          <a:xfrm>
            <a:off x="5866209" y="2800112"/>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Future Scope</a:t>
            </a:r>
            <a:endParaRPr lang="en-US" sz="2187" dirty="0">
              <a:latin typeface="Georgia" panose="02040502050405020303" pitchFamily="18" charset="0"/>
            </a:endParaRPr>
          </a:p>
        </p:txBody>
      </p:sp>
      <p:sp>
        <p:nvSpPr>
          <p:cNvPr id="10" name="Text 8"/>
          <p:cNvSpPr/>
          <p:nvPr/>
        </p:nvSpPr>
        <p:spPr>
          <a:xfrm>
            <a:off x="5866209" y="3369469"/>
            <a:ext cx="28981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The developed model can be further improved by using advanced techniques such as neural networks and deep learning. It can also be used for real-time sentiment analysis.</a:t>
            </a:r>
            <a:endParaRPr lang="en-US" sz="1750" dirty="0">
              <a:latin typeface="Georgia" panose="02040502050405020303" pitchFamily="18" charset="0"/>
            </a:endParaRPr>
          </a:p>
        </p:txBody>
      </p:sp>
      <p:sp>
        <p:nvSpPr>
          <p:cNvPr id="11" name="Shape 9"/>
          <p:cNvSpPr/>
          <p:nvPr/>
        </p:nvSpPr>
        <p:spPr>
          <a:xfrm>
            <a:off x="9222462" y="2564130"/>
            <a:ext cx="3370064" cy="4239935"/>
          </a:xfrm>
          <a:prstGeom prst="roundRect">
            <a:avLst>
              <a:gd name="adj" fmla="val 2967"/>
            </a:avLst>
          </a:prstGeom>
          <a:solidFill>
            <a:srgbClr val="DADBF1"/>
          </a:solidFill>
          <a:ln w="13811">
            <a:solidFill>
              <a:srgbClr val="B5B7E3"/>
            </a:solidFill>
            <a:prstDash val="solid"/>
          </a:ln>
        </p:spPr>
        <p:txBody>
          <a:bodyPr/>
          <a:lstStyle/>
          <a:p>
            <a:endParaRPr lang="en-IN"/>
          </a:p>
        </p:txBody>
      </p:sp>
      <p:sp>
        <p:nvSpPr>
          <p:cNvPr id="12" name="Text 10"/>
          <p:cNvSpPr/>
          <p:nvPr/>
        </p:nvSpPr>
        <p:spPr>
          <a:xfrm>
            <a:off x="9458444" y="2800112"/>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Conclusion</a:t>
            </a:r>
            <a:endParaRPr lang="en-US" sz="2187" dirty="0">
              <a:latin typeface="Georgia" panose="02040502050405020303" pitchFamily="18" charset="0"/>
            </a:endParaRPr>
          </a:p>
        </p:txBody>
      </p:sp>
      <p:sp>
        <p:nvSpPr>
          <p:cNvPr id="13" name="Text 11"/>
          <p:cNvSpPr/>
          <p:nvPr/>
        </p:nvSpPr>
        <p:spPr>
          <a:xfrm>
            <a:off x="9458444" y="3369469"/>
            <a:ext cx="2898100"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Sentiment analysis is a powerful tool that can unlock valuable insights for businesses. By leveraging machine learning algorithms such as Naive Bayes classifier, we can accurately predict public sentiment and make informed decisions.</a:t>
            </a:r>
            <a:endParaRPr lang="en-US" sz="1750" dirty="0">
              <a:latin typeface="Georgia" panose="02040502050405020303"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6905" y="-27473"/>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455129"/>
            <a:ext cx="9248061" cy="694373"/>
          </a:xfrm>
          <a:prstGeom prst="rect">
            <a:avLst/>
          </a:prstGeom>
          <a:noFill/>
          <a:ln/>
        </p:spPr>
        <p:txBody>
          <a:bodyPr wrap="none" rtlCol="0" anchor="t"/>
          <a:lstStyle/>
          <a:p>
            <a:pPr marL="0" indent="0">
              <a:lnSpc>
                <a:spcPts val="5468"/>
              </a:lnSpc>
              <a:buNone/>
            </a:pPr>
            <a:r>
              <a:rPr lang="en-US" sz="4374" b="1" u="sng" kern="0" spc="-131"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C</a:t>
            </a:r>
            <a:r>
              <a:rPr lang="en-US" sz="4800" b="1" u="sng" kern="0" spc="-131"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hallenges</a:t>
            </a:r>
            <a:r>
              <a:rPr lang="en-US" sz="4800" b="1" u="sng" kern="0" spc="-131" dirty="0">
                <a:solidFill>
                  <a:srgbClr val="000000"/>
                </a:solidFill>
                <a:effectLst>
                  <a:outerShdw blurRad="38100" dist="38100" dir="2700000" algn="tl">
                    <a:srgbClr val="000000">
                      <a:alpha val="43137"/>
                    </a:srgbClr>
                  </a:outerShdw>
                </a:effectLst>
                <a:latin typeface="Inter" pitchFamily="34" charset="0"/>
                <a:ea typeface="Inter" pitchFamily="34" charset="-122"/>
                <a:cs typeface="Inter" pitchFamily="34" charset="-120"/>
              </a:rPr>
              <a:t> with Sentiment Analysis</a:t>
            </a:r>
            <a:endParaRPr lang="en-US" sz="4800" u="sng" dirty="0">
              <a:effectLst>
                <a:outerShdw blurRad="38100" dist="38100" dir="2700000" algn="tl">
                  <a:srgbClr val="000000">
                    <a:alpha val="43137"/>
                  </a:srgbClr>
                </a:outerShdw>
              </a:effectLst>
            </a:endParaRPr>
          </a:p>
        </p:txBody>
      </p:sp>
      <p:sp>
        <p:nvSpPr>
          <p:cNvPr id="5" name="Text 3"/>
          <p:cNvSpPr/>
          <p:nvPr/>
        </p:nvSpPr>
        <p:spPr>
          <a:xfrm>
            <a:off x="682159" y="2073985"/>
            <a:ext cx="3156347" cy="694373"/>
          </a:xfrm>
          <a:prstGeom prst="rect">
            <a:avLst/>
          </a:prstGeom>
          <a:noFill/>
          <a:ln/>
        </p:spPr>
        <p:txBody>
          <a:bodyPr wrap="square" rtlCol="0" anchor="t"/>
          <a:lstStyle/>
          <a:p>
            <a:pPr marL="0" indent="0" algn="ctr">
              <a:lnSpc>
                <a:spcPts val="2734"/>
              </a:lnSpc>
              <a:buNone/>
            </a:pPr>
            <a:r>
              <a:rPr lang="en-US" sz="2187" b="1" kern="0" spc="-66" dirty="0">
                <a:solidFill>
                  <a:srgbClr val="000000"/>
                </a:solidFill>
                <a:latin typeface="Georgia" panose="02040502050405020303" pitchFamily="18" charset="0"/>
                <a:ea typeface="Inter" pitchFamily="34" charset="-122"/>
                <a:cs typeface="Inter" pitchFamily="34" charset="-120"/>
              </a:rPr>
              <a:t>Subjectivity and Sarcasm</a:t>
            </a:r>
            <a:endParaRPr lang="en-US" sz="2187" dirty="0">
              <a:latin typeface="Georgia" panose="02040502050405020303" pitchFamily="18" charset="0"/>
            </a:endParaRPr>
          </a:p>
        </p:txBody>
      </p:sp>
      <p:sp>
        <p:nvSpPr>
          <p:cNvPr id="6" name="Text 4"/>
          <p:cNvSpPr/>
          <p:nvPr/>
        </p:nvSpPr>
        <p:spPr>
          <a:xfrm>
            <a:off x="682158" y="3117808"/>
            <a:ext cx="3156347" cy="1421606"/>
          </a:xfrm>
          <a:prstGeom prst="rect">
            <a:avLst/>
          </a:prstGeom>
          <a:noFill/>
          <a:ln/>
        </p:spPr>
        <p:txBody>
          <a:bodyPr wrap="square" rtlCol="0" anchor="t"/>
          <a:lstStyle/>
          <a:p>
            <a:pPr marL="0" indent="0" algn="ctr">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Difficulties in measuring sentiment accurately with highly subjective language and sarcasm</a:t>
            </a: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
        <p:nvSpPr>
          <p:cNvPr id="7" name="Text 5"/>
          <p:cNvSpPr/>
          <p:nvPr/>
        </p:nvSpPr>
        <p:spPr>
          <a:xfrm>
            <a:off x="5743932" y="5756677"/>
            <a:ext cx="3156347" cy="694373"/>
          </a:xfrm>
          <a:prstGeom prst="rect">
            <a:avLst/>
          </a:prstGeom>
          <a:noFill/>
          <a:ln/>
        </p:spPr>
        <p:txBody>
          <a:bodyPr wrap="square" rtlCol="0" anchor="t"/>
          <a:lstStyle/>
          <a:p>
            <a:pPr marL="0" indent="0" algn="ctr">
              <a:lnSpc>
                <a:spcPts val="2734"/>
              </a:lnSpc>
              <a:buNone/>
            </a:pPr>
            <a:endParaRPr lang="en-US" sz="2187" dirty="0">
              <a:latin typeface="Georgia" panose="02040502050405020303" pitchFamily="18" charset="0"/>
            </a:endParaRPr>
          </a:p>
        </p:txBody>
      </p:sp>
      <p:sp>
        <p:nvSpPr>
          <p:cNvPr id="8" name="Text 6"/>
          <p:cNvSpPr/>
          <p:nvPr/>
        </p:nvSpPr>
        <p:spPr>
          <a:xfrm>
            <a:off x="5743932" y="6525131"/>
            <a:ext cx="3156347" cy="702587"/>
          </a:xfrm>
          <a:prstGeom prst="rect">
            <a:avLst/>
          </a:prstGeom>
          <a:noFill/>
          <a:ln/>
        </p:spPr>
        <p:txBody>
          <a:bodyPr wrap="square" rtlCol="0" anchor="t"/>
          <a:lstStyle/>
          <a:p>
            <a:pPr marL="0" indent="0" algn="ctr">
              <a:lnSpc>
                <a:spcPts val="2799"/>
              </a:lnSpc>
              <a:buNone/>
            </a:pPr>
            <a:r>
              <a:rPr lang="en-US" sz="1750" kern="0" spc="-35" dirty="0" smtClean="0">
                <a:solidFill>
                  <a:srgbClr val="272525"/>
                </a:solidFill>
                <a:latin typeface="Inter" pitchFamily="34" charset="0"/>
                <a:ea typeface="Inter" pitchFamily="34" charset="-122"/>
                <a:cs typeface="Inter" pitchFamily="34" charset="-120"/>
              </a:rPr>
              <a:t>.</a:t>
            </a:r>
            <a:endParaRPr lang="en-US" sz="1750" dirty="0"/>
          </a:p>
        </p:txBody>
      </p:sp>
      <p:sp>
        <p:nvSpPr>
          <p:cNvPr id="9" name="Text 7"/>
          <p:cNvSpPr/>
          <p:nvPr/>
        </p:nvSpPr>
        <p:spPr>
          <a:xfrm>
            <a:off x="11307842" y="1900392"/>
            <a:ext cx="2221944" cy="347186"/>
          </a:xfrm>
          <a:prstGeom prst="rect">
            <a:avLst/>
          </a:prstGeom>
          <a:noFill/>
          <a:ln/>
        </p:spPr>
        <p:txBody>
          <a:bodyPr wrap="none" rtlCol="0" anchor="t"/>
          <a:lstStyle/>
          <a:p>
            <a:pPr marL="0" indent="0" algn="ctr">
              <a:lnSpc>
                <a:spcPts val="2734"/>
              </a:lnSpc>
              <a:buNone/>
            </a:pPr>
            <a:r>
              <a:rPr lang="en-US" sz="2187" b="1" kern="0" spc="-66" dirty="0">
                <a:solidFill>
                  <a:srgbClr val="000000"/>
                </a:solidFill>
                <a:latin typeface="Georgia" panose="02040502050405020303" pitchFamily="18" charset="0"/>
                <a:ea typeface="Inter" pitchFamily="34" charset="-122"/>
                <a:cs typeface="Inter" pitchFamily="34" charset="-120"/>
              </a:rPr>
              <a:t>Lack of Context</a:t>
            </a:r>
            <a:endParaRPr lang="en-US" sz="2187" dirty="0">
              <a:latin typeface="Georgia" panose="02040502050405020303" pitchFamily="18" charset="0"/>
            </a:endParaRPr>
          </a:p>
        </p:txBody>
      </p:sp>
      <p:sp>
        <p:nvSpPr>
          <p:cNvPr id="10" name="Text 8"/>
          <p:cNvSpPr/>
          <p:nvPr/>
        </p:nvSpPr>
        <p:spPr>
          <a:xfrm>
            <a:off x="10837248" y="2451667"/>
            <a:ext cx="3156347" cy="1066205"/>
          </a:xfrm>
          <a:prstGeom prst="rect">
            <a:avLst/>
          </a:prstGeom>
          <a:noFill/>
          <a:ln/>
        </p:spPr>
        <p:txBody>
          <a:bodyPr wrap="square" rtlCol="0" anchor="t"/>
          <a:lstStyle/>
          <a:p>
            <a:pPr marL="0" indent="0" algn="ctr">
              <a:lnSpc>
                <a:spcPts val="2799"/>
              </a:lnSpc>
              <a:buNone/>
            </a:pPr>
            <a:r>
              <a:rPr lang="en-US" kern="0" spc="-35" dirty="0">
                <a:solidFill>
                  <a:srgbClr val="272525"/>
                </a:solidFill>
                <a:latin typeface="Georgia" panose="02040502050405020303" pitchFamily="18" charset="0"/>
                <a:ea typeface="Inter" pitchFamily="34" charset="-122"/>
                <a:cs typeface="Inter" pitchFamily="34" charset="-120"/>
              </a:rPr>
              <a:t>Sentiment analysis algorithms can often miss contextual cues, providing inaccurate analyses.</a:t>
            </a:r>
            <a:endParaRPr lang="en-US" dirty="0">
              <a:latin typeface="Georgia" panose="02040502050405020303"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3759" y="3512974"/>
            <a:ext cx="5222875" cy="3782204"/>
          </a:xfrm>
          <a:prstGeom prst="rect">
            <a:avLst/>
          </a:prstGeom>
        </p:spPr>
      </p:pic>
    </p:spTree>
    <p:extLst>
      <p:ext uri="{BB962C8B-B14F-4D97-AF65-F5344CB8AC3E}">
        <p14:creationId xmlns:p14="http://schemas.microsoft.com/office/powerpoint/2010/main" val="3383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692">
            <a:solidFill>
              <a:srgbClr val="E5E0DF"/>
            </a:solidFill>
            <a:prstDash val="solid"/>
          </a:ln>
        </p:spPr>
        <p:txBody>
          <a:bodyPr/>
          <a:lstStyle/>
          <a:p>
            <a:endParaRPr lang="en-IN"/>
          </a:p>
        </p:txBody>
      </p:sp>
      <p:sp>
        <p:nvSpPr>
          <p:cNvPr id="4" name="Text 2"/>
          <p:cNvSpPr/>
          <p:nvPr/>
        </p:nvSpPr>
        <p:spPr>
          <a:xfrm>
            <a:off x="2110264" y="602933"/>
            <a:ext cx="8966240" cy="684848"/>
          </a:xfrm>
          <a:prstGeom prst="rect">
            <a:avLst/>
          </a:prstGeom>
          <a:noFill/>
          <a:ln/>
        </p:spPr>
        <p:txBody>
          <a:bodyPr wrap="none" rtlCol="0" anchor="t"/>
          <a:lstStyle/>
          <a:p>
            <a:pPr marL="0" indent="0">
              <a:lnSpc>
                <a:spcPts val="5393"/>
              </a:lnSpc>
              <a:buNone/>
            </a:pPr>
            <a:r>
              <a:rPr lang="en-US" sz="4314" b="1" kern="0" spc="-129" dirty="0">
                <a:solidFill>
                  <a:srgbClr val="000000"/>
                </a:solidFill>
                <a:latin typeface="Georgia" panose="02040502050405020303" pitchFamily="18" charset="0"/>
                <a:ea typeface="Inter" pitchFamily="34" charset="-122"/>
                <a:cs typeface="Inter" pitchFamily="34" charset="-120"/>
              </a:rPr>
              <a:t>Conclusion and Future Applications</a:t>
            </a:r>
            <a:endParaRPr lang="en-US" sz="4314" dirty="0">
              <a:latin typeface="Georgia" panose="02040502050405020303" pitchFamily="18" charset="0"/>
            </a:endParaRPr>
          </a:p>
        </p:txBody>
      </p:sp>
      <p:sp>
        <p:nvSpPr>
          <p:cNvPr id="5" name="Shape 3"/>
          <p:cNvSpPr/>
          <p:nvPr/>
        </p:nvSpPr>
        <p:spPr>
          <a:xfrm>
            <a:off x="2110264" y="4325660"/>
            <a:ext cx="10409873" cy="43815"/>
          </a:xfrm>
          <a:prstGeom prst="rect">
            <a:avLst/>
          </a:prstGeom>
          <a:solidFill>
            <a:srgbClr val="B5B7E3"/>
          </a:solidFill>
          <a:ln/>
        </p:spPr>
        <p:txBody>
          <a:bodyPr/>
          <a:lstStyle/>
          <a:p>
            <a:endParaRPr lang="en-IN"/>
          </a:p>
        </p:txBody>
      </p:sp>
      <p:sp>
        <p:nvSpPr>
          <p:cNvPr id="6" name="Shape 4"/>
          <p:cNvSpPr/>
          <p:nvPr/>
        </p:nvSpPr>
        <p:spPr>
          <a:xfrm>
            <a:off x="4636056" y="4325660"/>
            <a:ext cx="43815" cy="767001"/>
          </a:xfrm>
          <a:prstGeom prst="rect">
            <a:avLst/>
          </a:prstGeom>
          <a:solidFill>
            <a:srgbClr val="B5B7E3"/>
          </a:solidFill>
          <a:ln/>
        </p:spPr>
        <p:txBody>
          <a:bodyPr/>
          <a:lstStyle/>
          <a:p>
            <a:endParaRPr lang="en-IN"/>
          </a:p>
        </p:txBody>
      </p:sp>
      <p:sp>
        <p:nvSpPr>
          <p:cNvPr id="7" name="Shape 5"/>
          <p:cNvSpPr/>
          <p:nvPr/>
        </p:nvSpPr>
        <p:spPr>
          <a:xfrm>
            <a:off x="4411504" y="4079200"/>
            <a:ext cx="493038" cy="493038"/>
          </a:xfrm>
          <a:prstGeom prst="roundRect">
            <a:avLst>
              <a:gd name="adj" fmla="val 20002"/>
            </a:avLst>
          </a:prstGeom>
          <a:solidFill>
            <a:srgbClr val="DADBF1"/>
          </a:solidFill>
          <a:ln w="13692">
            <a:solidFill>
              <a:srgbClr val="B5B7E3"/>
            </a:solidFill>
            <a:prstDash val="solid"/>
          </a:ln>
        </p:spPr>
        <p:txBody>
          <a:bodyPr/>
          <a:lstStyle/>
          <a:p>
            <a:endParaRPr lang="en-IN"/>
          </a:p>
        </p:txBody>
      </p:sp>
      <p:sp>
        <p:nvSpPr>
          <p:cNvPr id="8" name="Text 6"/>
          <p:cNvSpPr/>
          <p:nvPr/>
        </p:nvSpPr>
        <p:spPr>
          <a:xfrm>
            <a:off x="4576286" y="4120277"/>
            <a:ext cx="163354" cy="410885"/>
          </a:xfrm>
          <a:prstGeom prst="rect">
            <a:avLst/>
          </a:prstGeom>
          <a:noFill/>
          <a:ln/>
        </p:spPr>
        <p:txBody>
          <a:bodyPr wrap="none" rtlCol="0" anchor="t"/>
          <a:lstStyle/>
          <a:p>
            <a:pPr marL="0" indent="0" algn="ctr">
              <a:lnSpc>
                <a:spcPts val="3236"/>
              </a:lnSpc>
              <a:buNone/>
            </a:pPr>
            <a:r>
              <a:rPr lang="en-US" sz="2588" b="1" kern="0" spc="-35" dirty="0">
                <a:solidFill>
                  <a:srgbClr val="272525"/>
                </a:solidFill>
                <a:latin typeface="Inter" pitchFamily="34" charset="0"/>
                <a:ea typeface="Inter" pitchFamily="34" charset="-122"/>
                <a:cs typeface="Inter" pitchFamily="34" charset="-120"/>
              </a:rPr>
              <a:t>1</a:t>
            </a:r>
            <a:endParaRPr lang="en-US" sz="2588" dirty="0"/>
          </a:p>
        </p:txBody>
      </p:sp>
      <p:sp>
        <p:nvSpPr>
          <p:cNvPr id="9" name="Text 7"/>
          <p:cNvSpPr/>
          <p:nvPr/>
        </p:nvSpPr>
        <p:spPr>
          <a:xfrm>
            <a:off x="3562231" y="5311854"/>
            <a:ext cx="2191464" cy="342424"/>
          </a:xfrm>
          <a:prstGeom prst="rect">
            <a:avLst/>
          </a:prstGeom>
          <a:noFill/>
          <a:ln/>
        </p:spPr>
        <p:txBody>
          <a:bodyPr wrap="none" rtlCol="0" anchor="t"/>
          <a:lstStyle/>
          <a:p>
            <a:pPr marL="0" indent="0" algn="ctr">
              <a:lnSpc>
                <a:spcPts val="2696"/>
              </a:lnSpc>
              <a:buNone/>
            </a:pPr>
            <a:r>
              <a:rPr lang="en-US" sz="2157" b="1" kern="0" spc="-65" dirty="0">
                <a:solidFill>
                  <a:srgbClr val="272525"/>
                </a:solidFill>
                <a:latin typeface="Georgia" panose="02040502050405020303" pitchFamily="18" charset="0"/>
                <a:ea typeface="Inter" pitchFamily="34" charset="-122"/>
                <a:cs typeface="Inter" pitchFamily="34" charset="-120"/>
              </a:rPr>
              <a:t>Conclusion</a:t>
            </a:r>
            <a:endParaRPr lang="en-US" sz="2157" dirty="0">
              <a:latin typeface="Georgia" panose="02040502050405020303" pitchFamily="18" charset="0"/>
            </a:endParaRPr>
          </a:p>
        </p:txBody>
      </p:sp>
      <p:sp>
        <p:nvSpPr>
          <p:cNvPr id="10" name="Text 8"/>
          <p:cNvSpPr/>
          <p:nvPr/>
        </p:nvSpPr>
        <p:spPr>
          <a:xfrm>
            <a:off x="2329339" y="5873353"/>
            <a:ext cx="4657249" cy="1753195"/>
          </a:xfrm>
          <a:prstGeom prst="rect">
            <a:avLst/>
          </a:prstGeom>
          <a:noFill/>
          <a:ln/>
        </p:spPr>
        <p:txBody>
          <a:bodyPr wrap="square" rtlCol="0" anchor="t"/>
          <a:lstStyle/>
          <a:p>
            <a:pPr marL="0" indent="0" algn="ctr">
              <a:lnSpc>
                <a:spcPts val="2761"/>
              </a:lnSpc>
              <a:buNone/>
            </a:pPr>
            <a:r>
              <a:rPr lang="en-US" sz="1726" kern="0" spc="-35" dirty="0">
                <a:solidFill>
                  <a:srgbClr val="272525"/>
                </a:solidFill>
                <a:latin typeface="Georgia" panose="02040502050405020303" pitchFamily="18" charset="0"/>
                <a:ea typeface="Inter" pitchFamily="34" charset="-122"/>
                <a:cs typeface="Inter" pitchFamily="34" charset="-120"/>
              </a:rPr>
              <a:t>The approach we used in this </a:t>
            </a:r>
            <a:r>
              <a:rPr lang="en-US" sz="1726" kern="0" spc="-35" dirty="0" smtClean="0">
                <a:solidFill>
                  <a:srgbClr val="272525"/>
                </a:solidFill>
                <a:latin typeface="Georgia" panose="02040502050405020303" pitchFamily="18" charset="0"/>
                <a:ea typeface="Inter" pitchFamily="34" charset="-122"/>
                <a:cs typeface="Inter" pitchFamily="34" charset="-120"/>
              </a:rPr>
              <a:t>project are </a:t>
            </a:r>
            <a:r>
              <a:rPr lang="en-US" sz="1726" kern="0" spc="-35" dirty="0">
                <a:solidFill>
                  <a:srgbClr val="272525"/>
                </a:solidFill>
                <a:latin typeface="Georgia" panose="02040502050405020303" pitchFamily="18" charset="0"/>
                <a:ea typeface="Inter" pitchFamily="34" charset="-122"/>
                <a:cs typeface="Inter" pitchFamily="34" charset="-120"/>
              </a:rPr>
              <a:t>data preprocessing, machine learning, and data </a:t>
            </a:r>
            <a:r>
              <a:rPr lang="en-US" sz="2000" kern="0" spc="-35" dirty="0">
                <a:solidFill>
                  <a:srgbClr val="272525"/>
                </a:solidFill>
                <a:latin typeface="Georgia" panose="02040502050405020303" pitchFamily="18" charset="0"/>
                <a:ea typeface="Inter" pitchFamily="34" charset="-122"/>
                <a:cs typeface="Inter" pitchFamily="34" charset="-120"/>
              </a:rPr>
              <a:t>visualization</a:t>
            </a:r>
            <a:r>
              <a:rPr lang="en-US" sz="1726" kern="0" spc="-35" dirty="0">
                <a:solidFill>
                  <a:srgbClr val="272525"/>
                </a:solidFill>
                <a:latin typeface="Georgia" panose="02040502050405020303" pitchFamily="18" charset="0"/>
                <a:ea typeface="Inter" pitchFamily="34" charset="-122"/>
                <a:cs typeface="Inter" pitchFamily="34" charset="-120"/>
              </a:rPr>
              <a:t>, making it a useful application of computer science in public opinion analysis.</a:t>
            </a:r>
            <a:endParaRPr lang="en-US" sz="1726" dirty="0">
              <a:latin typeface="Georgia" panose="02040502050405020303" pitchFamily="18" charset="0"/>
            </a:endParaRPr>
          </a:p>
        </p:txBody>
      </p:sp>
      <p:sp>
        <p:nvSpPr>
          <p:cNvPr id="11" name="Shape 9"/>
          <p:cNvSpPr/>
          <p:nvPr/>
        </p:nvSpPr>
        <p:spPr>
          <a:xfrm>
            <a:off x="7293293" y="3558659"/>
            <a:ext cx="43815" cy="767001"/>
          </a:xfrm>
          <a:prstGeom prst="rect">
            <a:avLst/>
          </a:prstGeom>
          <a:solidFill>
            <a:srgbClr val="B5B7E3"/>
          </a:solidFill>
          <a:ln/>
        </p:spPr>
        <p:txBody>
          <a:bodyPr/>
          <a:lstStyle/>
          <a:p>
            <a:endParaRPr lang="en-IN"/>
          </a:p>
        </p:txBody>
      </p:sp>
      <p:sp>
        <p:nvSpPr>
          <p:cNvPr id="12" name="Shape 10"/>
          <p:cNvSpPr/>
          <p:nvPr/>
        </p:nvSpPr>
        <p:spPr>
          <a:xfrm>
            <a:off x="7068741" y="4079200"/>
            <a:ext cx="493038" cy="493038"/>
          </a:xfrm>
          <a:prstGeom prst="roundRect">
            <a:avLst>
              <a:gd name="adj" fmla="val 20002"/>
            </a:avLst>
          </a:prstGeom>
          <a:solidFill>
            <a:srgbClr val="DADBF1"/>
          </a:solidFill>
          <a:ln w="13692">
            <a:solidFill>
              <a:srgbClr val="B5B7E3"/>
            </a:solidFill>
            <a:prstDash val="solid"/>
          </a:ln>
        </p:spPr>
        <p:txBody>
          <a:bodyPr/>
          <a:lstStyle/>
          <a:p>
            <a:endParaRPr lang="en-IN"/>
          </a:p>
        </p:txBody>
      </p:sp>
      <p:sp>
        <p:nvSpPr>
          <p:cNvPr id="13" name="Text 11"/>
          <p:cNvSpPr/>
          <p:nvPr/>
        </p:nvSpPr>
        <p:spPr>
          <a:xfrm>
            <a:off x="7218283" y="4120277"/>
            <a:ext cx="193834" cy="410885"/>
          </a:xfrm>
          <a:prstGeom prst="rect">
            <a:avLst/>
          </a:prstGeom>
          <a:noFill/>
          <a:ln/>
        </p:spPr>
        <p:txBody>
          <a:bodyPr wrap="none" rtlCol="0" anchor="t"/>
          <a:lstStyle/>
          <a:p>
            <a:pPr marL="0" indent="0" algn="ctr">
              <a:lnSpc>
                <a:spcPts val="3236"/>
              </a:lnSpc>
              <a:buNone/>
            </a:pPr>
            <a:r>
              <a:rPr lang="en-US" sz="2588" b="1" kern="0" spc="-35" dirty="0">
                <a:solidFill>
                  <a:srgbClr val="272525"/>
                </a:solidFill>
                <a:latin typeface="Inter" pitchFamily="34" charset="0"/>
                <a:ea typeface="Inter" pitchFamily="34" charset="-122"/>
                <a:cs typeface="Inter" pitchFamily="34" charset="-120"/>
              </a:rPr>
              <a:t>2</a:t>
            </a:r>
            <a:endParaRPr lang="en-US" sz="2588" dirty="0"/>
          </a:p>
        </p:txBody>
      </p:sp>
      <p:sp>
        <p:nvSpPr>
          <p:cNvPr id="14" name="Text 12"/>
          <p:cNvSpPr/>
          <p:nvPr/>
        </p:nvSpPr>
        <p:spPr>
          <a:xfrm>
            <a:off x="6120646" y="1726049"/>
            <a:ext cx="2388989" cy="342424"/>
          </a:xfrm>
          <a:prstGeom prst="rect">
            <a:avLst/>
          </a:prstGeom>
          <a:noFill/>
          <a:ln/>
        </p:spPr>
        <p:txBody>
          <a:bodyPr wrap="none" rtlCol="0" anchor="t"/>
          <a:lstStyle/>
          <a:p>
            <a:pPr marL="0" indent="0" algn="ctr">
              <a:lnSpc>
                <a:spcPts val="2696"/>
              </a:lnSpc>
              <a:buNone/>
            </a:pPr>
            <a:r>
              <a:rPr lang="en-US" sz="2157" b="1" kern="0" spc="-65" dirty="0">
                <a:solidFill>
                  <a:srgbClr val="272525"/>
                </a:solidFill>
                <a:latin typeface="Georgia" panose="02040502050405020303" pitchFamily="18" charset="0"/>
                <a:ea typeface="Inter" pitchFamily="34" charset="-122"/>
                <a:cs typeface="Inter" pitchFamily="34" charset="-120"/>
              </a:rPr>
              <a:t>Future applications</a:t>
            </a:r>
            <a:endParaRPr lang="en-US" sz="2157" dirty="0">
              <a:latin typeface="Georgia" panose="02040502050405020303" pitchFamily="18" charset="0"/>
            </a:endParaRPr>
          </a:p>
        </p:txBody>
      </p:sp>
      <p:sp>
        <p:nvSpPr>
          <p:cNvPr id="15" name="Text 13"/>
          <p:cNvSpPr/>
          <p:nvPr/>
        </p:nvSpPr>
        <p:spPr>
          <a:xfrm>
            <a:off x="4986576" y="2287548"/>
            <a:ext cx="4657249" cy="1051917"/>
          </a:xfrm>
          <a:prstGeom prst="rect">
            <a:avLst/>
          </a:prstGeom>
          <a:noFill/>
          <a:ln/>
        </p:spPr>
        <p:txBody>
          <a:bodyPr wrap="square" rtlCol="0" anchor="t"/>
          <a:lstStyle/>
          <a:p>
            <a:pPr marL="0" indent="0" algn="ctr">
              <a:lnSpc>
                <a:spcPts val="2761"/>
              </a:lnSpc>
              <a:buNone/>
            </a:pPr>
            <a:r>
              <a:rPr lang="en-US" sz="1726" kern="0" spc="-35" dirty="0">
                <a:solidFill>
                  <a:srgbClr val="272525"/>
                </a:solidFill>
                <a:latin typeface="Georgia" panose="02040502050405020303" pitchFamily="18" charset="0"/>
                <a:ea typeface="Inter" pitchFamily="34" charset="-122"/>
                <a:cs typeface="Inter" pitchFamily="34" charset="-120"/>
              </a:rPr>
              <a:t>Our </a:t>
            </a:r>
            <a:r>
              <a:rPr lang="en-US" sz="2000" kern="0" spc="-35" dirty="0">
                <a:solidFill>
                  <a:srgbClr val="272525"/>
                </a:solidFill>
                <a:latin typeface="Georgia" panose="02040502050405020303" pitchFamily="18" charset="0"/>
                <a:ea typeface="Inter" pitchFamily="34" charset="-122"/>
                <a:cs typeface="Inter" pitchFamily="34" charset="-120"/>
              </a:rPr>
              <a:t>sentiment</a:t>
            </a:r>
            <a:r>
              <a:rPr lang="en-US" sz="1726" kern="0" spc="-35" dirty="0">
                <a:solidFill>
                  <a:srgbClr val="272525"/>
                </a:solidFill>
                <a:latin typeface="Georgia" panose="02040502050405020303" pitchFamily="18" charset="0"/>
                <a:ea typeface="Inter" pitchFamily="34" charset="-122"/>
                <a:cs typeface="Inter" pitchFamily="34" charset="-120"/>
              </a:rPr>
              <a:t> analysis program can be used to predict the public response on elections, political events, and social </a:t>
            </a:r>
            <a:r>
              <a:rPr lang="en-US" sz="1726" kern="0" spc="-35" dirty="0" smtClean="0">
                <a:solidFill>
                  <a:srgbClr val="272525"/>
                </a:solidFill>
                <a:latin typeface="Georgia" panose="02040502050405020303" pitchFamily="18" charset="0"/>
                <a:ea typeface="Inter" pitchFamily="34" charset="-122"/>
                <a:cs typeface="Inter" pitchFamily="34" charset="-120"/>
              </a:rPr>
              <a:t>movements and also for business market .</a:t>
            </a:r>
            <a:endParaRPr lang="en-US" sz="1726" dirty="0">
              <a:latin typeface="Georgia" panose="02040502050405020303" pitchFamily="18" charset="0"/>
            </a:endParaRPr>
          </a:p>
        </p:txBody>
      </p:sp>
      <p:sp>
        <p:nvSpPr>
          <p:cNvPr id="16" name="Shape 14"/>
          <p:cNvSpPr/>
          <p:nvPr/>
        </p:nvSpPr>
        <p:spPr>
          <a:xfrm>
            <a:off x="9950529" y="4325660"/>
            <a:ext cx="43815" cy="767001"/>
          </a:xfrm>
          <a:prstGeom prst="rect">
            <a:avLst/>
          </a:prstGeom>
          <a:solidFill>
            <a:srgbClr val="B5B7E3"/>
          </a:solidFill>
          <a:ln/>
        </p:spPr>
        <p:txBody>
          <a:bodyPr/>
          <a:lstStyle/>
          <a:p>
            <a:endParaRPr lang="en-IN"/>
          </a:p>
        </p:txBody>
      </p:sp>
      <p:sp>
        <p:nvSpPr>
          <p:cNvPr id="17" name="Shape 15"/>
          <p:cNvSpPr/>
          <p:nvPr/>
        </p:nvSpPr>
        <p:spPr>
          <a:xfrm>
            <a:off x="9725977" y="4079200"/>
            <a:ext cx="493038" cy="493038"/>
          </a:xfrm>
          <a:prstGeom prst="roundRect">
            <a:avLst>
              <a:gd name="adj" fmla="val 20002"/>
            </a:avLst>
          </a:prstGeom>
          <a:solidFill>
            <a:srgbClr val="DADBF1"/>
          </a:solidFill>
          <a:ln w="13692">
            <a:solidFill>
              <a:srgbClr val="B5B7E3"/>
            </a:solidFill>
            <a:prstDash val="solid"/>
          </a:ln>
        </p:spPr>
        <p:txBody>
          <a:bodyPr/>
          <a:lstStyle/>
          <a:p>
            <a:endParaRPr lang="en-IN"/>
          </a:p>
        </p:txBody>
      </p:sp>
      <p:sp>
        <p:nvSpPr>
          <p:cNvPr id="18" name="Text 16"/>
          <p:cNvSpPr/>
          <p:nvPr/>
        </p:nvSpPr>
        <p:spPr>
          <a:xfrm>
            <a:off x="9867900" y="4120277"/>
            <a:ext cx="209074" cy="410885"/>
          </a:xfrm>
          <a:prstGeom prst="rect">
            <a:avLst/>
          </a:prstGeom>
          <a:noFill/>
          <a:ln/>
        </p:spPr>
        <p:txBody>
          <a:bodyPr wrap="none" rtlCol="0" anchor="t"/>
          <a:lstStyle/>
          <a:p>
            <a:pPr marL="0" indent="0" algn="ctr">
              <a:lnSpc>
                <a:spcPts val="3236"/>
              </a:lnSpc>
              <a:buNone/>
            </a:pPr>
            <a:r>
              <a:rPr lang="en-US" sz="2588" b="1" kern="0" spc="-35" dirty="0">
                <a:solidFill>
                  <a:srgbClr val="272525"/>
                </a:solidFill>
                <a:latin typeface="Inter" pitchFamily="34" charset="0"/>
                <a:ea typeface="Inter" pitchFamily="34" charset="-122"/>
                <a:cs typeface="Inter" pitchFamily="34" charset="-120"/>
              </a:rPr>
              <a:t>3</a:t>
            </a:r>
            <a:endParaRPr lang="en-US" sz="2588" dirty="0"/>
          </a:p>
        </p:txBody>
      </p:sp>
      <p:sp>
        <p:nvSpPr>
          <p:cNvPr id="19" name="Text 17"/>
          <p:cNvSpPr/>
          <p:nvPr/>
        </p:nvSpPr>
        <p:spPr>
          <a:xfrm>
            <a:off x="8079819" y="5311854"/>
            <a:ext cx="3785116" cy="342424"/>
          </a:xfrm>
          <a:prstGeom prst="rect">
            <a:avLst/>
          </a:prstGeom>
          <a:noFill/>
          <a:ln/>
        </p:spPr>
        <p:txBody>
          <a:bodyPr wrap="none" rtlCol="0" anchor="t"/>
          <a:lstStyle/>
          <a:p>
            <a:pPr marL="0" indent="0" algn="ctr">
              <a:lnSpc>
                <a:spcPts val="2696"/>
              </a:lnSpc>
              <a:buNone/>
            </a:pPr>
            <a:r>
              <a:rPr lang="en-US" sz="2157" b="1" kern="0" spc="-65" dirty="0">
                <a:solidFill>
                  <a:srgbClr val="272525"/>
                </a:solidFill>
                <a:latin typeface="Georgia" panose="02040502050405020303" pitchFamily="18" charset="0"/>
                <a:ea typeface="Inter" pitchFamily="34" charset="-122"/>
                <a:cs typeface="Inter" pitchFamily="34" charset="-120"/>
              </a:rPr>
              <a:t>Ideas for Further Development</a:t>
            </a:r>
            <a:endParaRPr lang="en-US" sz="2157" dirty="0">
              <a:latin typeface="Georgia" panose="02040502050405020303" pitchFamily="18" charset="0"/>
            </a:endParaRPr>
          </a:p>
        </p:txBody>
      </p:sp>
      <p:sp>
        <p:nvSpPr>
          <p:cNvPr id="20" name="Text 18"/>
          <p:cNvSpPr/>
          <p:nvPr/>
        </p:nvSpPr>
        <p:spPr>
          <a:xfrm>
            <a:off x="7643813" y="5873353"/>
            <a:ext cx="4657249" cy="1051917"/>
          </a:xfrm>
          <a:prstGeom prst="rect">
            <a:avLst/>
          </a:prstGeom>
          <a:noFill/>
          <a:ln/>
        </p:spPr>
        <p:txBody>
          <a:bodyPr wrap="square" rtlCol="0" anchor="t"/>
          <a:lstStyle/>
          <a:p>
            <a:pPr marL="0" indent="0" algn="ctr">
              <a:lnSpc>
                <a:spcPts val="2761"/>
              </a:lnSpc>
              <a:buNone/>
            </a:pPr>
            <a:r>
              <a:rPr lang="en-US" sz="1726" kern="0" spc="-35" dirty="0">
                <a:solidFill>
                  <a:srgbClr val="272525"/>
                </a:solidFill>
                <a:latin typeface="Georgia" panose="02040502050405020303" pitchFamily="18" charset="0"/>
                <a:ea typeface="Inter" pitchFamily="34" charset="-122"/>
                <a:cs typeface="Inter" pitchFamily="34" charset="-120"/>
              </a:rPr>
              <a:t>Combining Twitter data with sources like news articles to expand the data pool in future </a:t>
            </a:r>
            <a:r>
              <a:rPr lang="en-US" sz="2000" kern="0" spc="-35" dirty="0">
                <a:solidFill>
                  <a:srgbClr val="272525"/>
                </a:solidFill>
                <a:latin typeface="Georgia" panose="02040502050405020303" pitchFamily="18" charset="0"/>
                <a:ea typeface="Inter" pitchFamily="34" charset="-122"/>
                <a:cs typeface="Inter" pitchFamily="34" charset="-120"/>
              </a:rPr>
              <a:t>versions</a:t>
            </a:r>
            <a:r>
              <a:rPr lang="en-US" sz="1726" kern="0" spc="-35" dirty="0">
                <a:solidFill>
                  <a:srgbClr val="272525"/>
                </a:solidFill>
                <a:latin typeface="Georgia" panose="02040502050405020303" pitchFamily="18" charset="0"/>
                <a:ea typeface="Inter" pitchFamily="34" charset="-122"/>
                <a:cs typeface="Inter" pitchFamily="34" charset="-120"/>
              </a:rPr>
              <a:t> of this project.</a:t>
            </a:r>
            <a:endParaRPr lang="en-US" sz="1726" dirty="0">
              <a:latin typeface="Georgia" panose="02040502050405020303" pitchFamily="18"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43" y="1287781"/>
            <a:ext cx="3926592" cy="27777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3363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331076" y="0"/>
            <a:ext cx="14961476" cy="8229600"/>
          </a:xfrm>
          <a:prstGeom prst="rect">
            <a:avLst/>
          </a:prstGeom>
          <a:solidFill>
            <a:srgbClr val="FFFFFF"/>
          </a:solidFill>
          <a:ln w="13692">
            <a:solidFill>
              <a:srgbClr val="E5E0DF"/>
            </a:solidFill>
            <a:prstDash val="solid"/>
          </a:ln>
        </p:spPr>
        <p:txBody>
          <a:bodyPr/>
          <a:lstStyle/>
          <a:p>
            <a:endParaRPr lang="en-IN"/>
          </a:p>
        </p:txBody>
      </p:sp>
      <p:sp>
        <p:nvSpPr>
          <p:cNvPr id="4" name="Text 2"/>
          <p:cNvSpPr/>
          <p:nvPr/>
        </p:nvSpPr>
        <p:spPr>
          <a:xfrm>
            <a:off x="1608598" y="604975"/>
            <a:ext cx="10467142" cy="1377077"/>
          </a:xfrm>
          <a:prstGeom prst="rect">
            <a:avLst/>
          </a:prstGeom>
          <a:noFill/>
          <a:ln/>
        </p:spPr>
        <p:txBody>
          <a:bodyPr wrap="square" rtlCol="0" anchor="t"/>
          <a:lstStyle/>
          <a:p>
            <a:pPr marL="0" indent="0">
              <a:lnSpc>
                <a:spcPts val="5422"/>
              </a:lnSpc>
              <a:buNone/>
            </a:pPr>
            <a:r>
              <a:rPr lang="en-US" sz="4338" b="1" u="sng" kern="0" spc="-130" dirty="0">
                <a:solidFill>
                  <a:srgbClr val="000000"/>
                </a:solidFill>
                <a:latin typeface="Inter" pitchFamily="34" charset="0"/>
                <a:ea typeface="Inter" pitchFamily="34" charset="-122"/>
                <a:cs typeface="Inter" pitchFamily="34" charset="-120"/>
              </a:rPr>
              <a:t>Understanding Twitter Sentiment-Analysis</a:t>
            </a:r>
            <a:endParaRPr lang="en-US" sz="4338" u="sng" dirty="0"/>
          </a:p>
        </p:txBody>
      </p:sp>
      <p:sp>
        <p:nvSpPr>
          <p:cNvPr id="5" name="Shape 3"/>
          <p:cNvSpPr/>
          <p:nvPr/>
        </p:nvSpPr>
        <p:spPr>
          <a:xfrm>
            <a:off x="2081570" y="3809047"/>
            <a:ext cx="495776" cy="495776"/>
          </a:xfrm>
          <a:prstGeom prst="roundRect">
            <a:avLst>
              <a:gd name="adj" fmla="val 20002"/>
            </a:avLst>
          </a:prstGeom>
          <a:solidFill>
            <a:srgbClr val="DADBF1"/>
          </a:solidFill>
          <a:ln w="13692">
            <a:solidFill>
              <a:srgbClr val="B5B7E3"/>
            </a:solidFill>
            <a:prstDash val="solid"/>
          </a:ln>
        </p:spPr>
        <p:txBody>
          <a:bodyPr/>
          <a:lstStyle/>
          <a:p>
            <a:endParaRPr lang="en-IN"/>
          </a:p>
        </p:txBody>
      </p:sp>
      <p:sp>
        <p:nvSpPr>
          <p:cNvPr id="6" name="Text 4"/>
          <p:cNvSpPr/>
          <p:nvPr/>
        </p:nvSpPr>
        <p:spPr>
          <a:xfrm>
            <a:off x="2247781" y="3850362"/>
            <a:ext cx="163235"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Inter" pitchFamily="34" charset="0"/>
                <a:ea typeface="Inter" pitchFamily="34" charset="-122"/>
                <a:cs typeface="Inter" pitchFamily="34" charset="-120"/>
              </a:rPr>
              <a:t>1</a:t>
            </a:r>
            <a:endParaRPr lang="en-US" sz="2603" dirty="0"/>
          </a:p>
        </p:txBody>
      </p:sp>
      <p:sp>
        <p:nvSpPr>
          <p:cNvPr id="7" name="Text 5"/>
          <p:cNvSpPr/>
          <p:nvPr/>
        </p:nvSpPr>
        <p:spPr>
          <a:xfrm>
            <a:off x="2797612" y="3884771"/>
            <a:ext cx="2626162" cy="688658"/>
          </a:xfrm>
          <a:prstGeom prst="rect">
            <a:avLst/>
          </a:prstGeom>
          <a:noFill/>
          <a:ln/>
        </p:spPr>
        <p:txBody>
          <a:bodyPr wrap="square" rtlCol="0" anchor="t"/>
          <a:lstStyle/>
          <a:p>
            <a:pPr marL="0" indent="0">
              <a:lnSpc>
                <a:spcPts val="2711"/>
              </a:lnSpc>
              <a:buNone/>
            </a:pPr>
            <a:r>
              <a:rPr lang="en-US" sz="2169" b="1" kern="0" spc="-65" dirty="0">
                <a:solidFill>
                  <a:srgbClr val="272525"/>
                </a:solidFill>
                <a:latin typeface="Inter" pitchFamily="34" charset="0"/>
                <a:ea typeface="Inter" pitchFamily="34" charset="-122"/>
                <a:cs typeface="Inter" pitchFamily="34" charset="-120"/>
              </a:rPr>
              <a:t>What is Sentiment Analysis?</a:t>
            </a:r>
            <a:endParaRPr lang="en-US" sz="2169" dirty="0"/>
          </a:p>
        </p:txBody>
      </p:sp>
      <p:sp>
        <p:nvSpPr>
          <p:cNvPr id="8" name="Text 6"/>
          <p:cNvSpPr/>
          <p:nvPr/>
        </p:nvSpPr>
        <p:spPr>
          <a:xfrm>
            <a:off x="2797612" y="4793694"/>
            <a:ext cx="2626162" cy="2115264"/>
          </a:xfrm>
          <a:prstGeom prst="rect">
            <a:avLst/>
          </a:prstGeom>
          <a:noFill/>
          <a:ln/>
        </p:spPr>
        <p:txBody>
          <a:bodyPr wrap="square" rtlCol="0" anchor="t"/>
          <a:lstStyle/>
          <a:p>
            <a:pPr marL="0" indent="0">
              <a:lnSpc>
                <a:spcPts val="2776"/>
              </a:lnSpc>
              <a:buNone/>
            </a:pPr>
            <a:r>
              <a:rPr lang="en-US" sz="1735" kern="0" spc="-35" dirty="0">
                <a:solidFill>
                  <a:srgbClr val="272525"/>
                </a:solidFill>
                <a:latin typeface="Inter" pitchFamily="34" charset="0"/>
                <a:ea typeface="Inter" pitchFamily="34" charset="-122"/>
                <a:cs typeface="Inter" pitchFamily="34" charset="-120"/>
              </a:rPr>
              <a:t>It is a process of understanding and analyzing people's opinions, attitudes, and emotions on a particular topic or subject.</a:t>
            </a:r>
            <a:endParaRPr lang="en-US" sz="1735" dirty="0"/>
          </a:p>
        </p:txBody>
      </p:sp>
      <p:sp>
        <p:nvSpPr>
          <p:cNvPr id="9" name="Shape 7"/>
          <p:cNvSpPr/>
          <p:nvPr/>
        </p:nvSpPr>
        <p:spPr>
          <a:xfrm>
            <a:off x="5644039" y="3809047"/>
            <a:ext cx="495776" cy="495776"/>
          </a:xfrm>
          <a:prstGeom prst="roundRect">
            <a:avLst>
              <a:gd name="adj" fmla="val 20002"/>
            </a:avLst>
          </a:prstGeom>
          <a:solidFill>
            <a:srgbClr val="DADBF1"/>
          </a:solidFill>
          <a:ln w="13692">
            <a:solidFill>
              <a:srgbClr val="B5B7E3"/>
            </a:solidFill>
            <a:prstDash val="solid"/>
          </a:ln>
        </p:spPr>
        <p:txBody>
          <a:bodyPr/>
          <a:lstStyle/>
          <a:p>
            <a:endParaRPr lang="en-IN"/>
          </a:p>
        </p:txBody>
      </p:sp>
      <p:sp>
        <p:nvSpPr>
          <p:cNvPr id="10" name="Text 8"/>
          <p:cNvSpPr/>
          <p:nvPr/>
        </p:nvSpPr>
        <p:spPr>
          <a:xfrm>
            <a:off x="5791200" y="3850362"/>
            <a:ext cx="201335"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Inter" pitchFamily="34" charset="0"/>
                <a:ea typeface="Inter" pitchFamily="34" charset="-122"/>
                <a:cs typeface="Inter" pitchFamily="34" charset="-120"/>
              </a:rPr>
              <a:t>2</a:t>
            </a:r>
            <a:endParaRPr lang="en-US" sz="2603" dirty="0"/>
          </a:p>
        </p:txBody>
      </p:sp>
      <p:sp>
        <p:nvSpPr>
          <p:cNvPr id="11" name="Text 9"/>
          <p:cNvSpPr/>
          <p:nvPr/>
        </p:nvSpPr>
        <p:spPr>
          <a:xfrm>
            <a:off x="6360081" y="3884771"/>
            <a:ext cx="2486501" cy="344329"/>
          </a:xfrm>
          <a:prstGeom prst="rect">
            <a:avLst/>
          </a:prstGeom>
          <a:noFill/>
          <a:ln/>
        </p:spPr>
        <p:txBody>
          <a:bodyPr wrap="none" rtlCol="0" anchor="t"/>
          <a:lstStyle/>
          <a:p>
            <a:pPr marL="0" indent="0">
              <a:lnSpc>
                <a:spcPts val="2711"/>
              </a:lnSpc>
              <a:buNone/>
            </a:pPr>
            <a:r>
              <a:rPr lang="en-US" sz="2169" b="1" kern="0" spc="-65" dirty="0">
                <a:solidFill>
                  <a:srgbClr val="272525"/>
                </a:solidFill>
                <a:latin typeface="Inter" pitchFamily="34" charset="0"/>
                <a:ea typeface="Inter" pitchFamily="34" charset="-122"/>
                <a:cs typeface="Inter" pitchFamily="34" charset="-120"/>
              </a:rPr>
              <a:t>Why is it Important?</a:t>
            </a:r>
            <a:endParaRPr lang="en-US" sz="2169" dirty="0"/>
          </a:p>
        </p:txBody>
      </p:sp>
      <p:sp>
        <p:nvSpPr>
          <p:cNvPr id="12" name="Text 10"/>
          <p:cNvSpPr/>
          <p:nvPr/>
        </p:nvSpPr>
        <p:spPr>
          <a:xfrm>
            <a:off x="6360081" y="4449366"/>
            <a:ext cx="2626162" cy="3172897"/>
          </a:xfrm>
          <a:prstGeom prst="rect">
            <a:avLst/>
          </a:prstGeom>
          <a:noFill/>
          <a:ln/>
        </p:spPr>
        <p:txBody>
          <a:bodyPr wrap="square" rtlCol="0" anchor="t"/>
          <a:lstStyle/>
          <a:p>
            <a:pPr marL="0" indent="0">
              <a:lnSpc>
                <a:spcPts val="2776"/>
              </a:lnSpc>
              <a:buNone/>
            </a:pPr>
            <a:r>
              <a:rPr lang="en-US" sz="1735" kern="0" spc="-35" dirty="0">
                <a:solidFill>
                  <a:srgbClr val="272525"/>
                </a:solidFill>
                <a:latin typeface="Inter" pitchFamily="34" charset="0"/>
                <a:ea typeface="Inter" pitchFamily="34" charset="-122"/>
                <a:cs typeface="Inter" pitchFamily="34" charset="-120"/>
              </a:rPr>
              <a:t>Sentiment analysis can help businesses understand public sentiment and make data-driven decisions, such as improving customer experience, marketing strategies and product development.</a:t>
            </a:r>
            <a:endParaRPr lang="en-US" sz="1735" dirty="0"/>
          </a:p>
        </p:txBody>
      </p:sp>
      <p:sp>
        <p:nvSpPr>
          <p:cNvPr id="13" name="Shape 11"/>
          <p:cNvSpPr/>
          <p:nvPr/>
        </p:nvSpPr>
        <p:spPr>
          <a:xfrm>
            <a:off x="9206508" y="3809047"/>
            <a:ext cx="495776" cy="495776"/>
          </a:xfrm>
          <a:prstGeom prst="roundRect">
            <a:avLst>
              <a:gd name="adj" fmla="val 20002"/>
            </a:avLst>
          </a:prstGeom>
          <a:solidFill>
            <a:srgbClr val="DADBF1"/>
          </a:solidFill>
          <a:ln w="13692">
            <a:solidFill>
              <a:srgbClr val="B5B7E3"/>
            </a:solidFill>
            <a:prstDash val="solid"/>
          </a:ln>
        </p:spPr>
        <p:txBody>
          <a:bodyPr/>
          <a:lstStyle/>
          <a:p>
            <a:endParaRPr lang="en-IN"/>
          </a:p>
        </p:txBody>
      </p:sp>
      <p:sp>
        <p:nvSpPr>
          <p:cNvPr id="14" name="Text 12"/>
          <p:cNvSpPr/>
          <p:nvPr/>
        </p:nvSpPr>
        <p:spPr>
          <a:xfrm>
            <a:off x="9349859" y="3850362"/>
            <a:ext cx="208955" cy="413147"/>
          </a:xfrm>
          <a:prstGeom prst="rect">
            <a:avLst/>
          </a:prstGeom>
          <a:noFill/>
          <a:ln/>
        </p:spPr>
        <p:txBody>
          <a:bodyPr wrap="none" rtlCol="0" anchor="t"/>
          <a:lstStyle/>
          <a:p>
            <a:pPr marL="0" indent="0" algn="ctr">
              <a:lnSpc>
                <a:spcPts val="3253"/>
              </a:lnSpc>
              <a:buNone/>
            </a:pPr>
            <a:r>
              <a:rPr lang="en-US" sz="2603" b="1" kern="0" spc="-35" dirty="0">
                <a:solidFill>
                  <a:srgbClr val="272525"/>
                </a:solidFill>
                <a:latin typeface="Inter" pitchFamily="34" charset="0"/>
                <a:ea typeface="Inter" pitchFamily="34" charset="-122"/>
                <a:cs typeface="Inter" pitchFamily="34" charset="-120"/>
              </a:rPr>
              <a:t>3</a:t>
            </a:r>
            <a:endParaRPr lang="en-US" sz="2603" dirty="0"/>
          </a:p>
        </p:txBody>
      </p:sp>
      <p:sp>
        <p:nvSpPr>
          <p:cNvPr id="15" name="Text 13"/>
          <p:cNvSpPr/>
          <p:nvPr/>
        </p:nvSpPr>
        <p:spPr>
          <a:xfrm>
            <a:off x="9922550" y="3884771"/>
            <a:ext cx="2366605" cy="344329"/>
          </a:xfrm>
          <a:prstGeom prst="rect">
            <a:avLst/>
          </a:prstGeom>
          <a:noFill/>
          <a:ln/>
        </p:spPr>
        <p:txBody>
          <a:bodyPr wrap="none" rtlCol="0" anchor="t"/>
          <a:lstStyle/>
          <a:p>
            <a:pPr marL="0" indent="0">
              <a:lnSpc>
                <a:spcPts val="2711"/>
              </a:lnSpc>
              <a:buNone/>
            </a:pPr>
            <a:r>
              <a:rPr lang="en-US" sz="2169" b="1" kern="0" spc="-65" dirty="0">
                <a:solidFill>
                  <a:srgbClr val="272525"/>
                </a:solidFill>
                <a:latin typeface="Inter" pitchFamily="34" charset="0"/>
                <a:ea typeface="Inter" pitchFamily="34" charset="-122"/>
                <a:cs typeface="Inter" pitchFamily="34" charset="-120"/>
              </a:rPr>
              <a:t>How Does it Work?</a:t>
            </a:r>
            <a:endParaRPr lang="en-US" sz="2169" dirty="0"/>
          </a:p>
        </p:txBody>
      </p:sp>
      <p:sp>
        <p:nvSpPr>
          <p:cNvPr id="16" name="Text 14"/>
          <p:cNvSpPr/>
          <p:nvPr/>
        </p:nvSpPr>
        <p:spPr>
          <a:xfrm>
            <a:off x="9922550" y="4449366"/>
            <a:ext cx="2626162" cy="2467808"/>
          </a:xfrm>
          <a:prstGeom prst="rect">
            <a:avLst/>
          </a:prstGeom>
          <a:noFill/>
          <a:ln/>
        </p:spPr>
        <p:txBody>
          <a:bodyPr wrap="square" rtlCol="0" anchor="t"/>
          <a:lstStyle/>
          <a:p>
            <a:pPr marL="0" indent="0">
              <a:lnSpc>
                <a:spcPts val="2776"/>
              </a:lnSpc>
              <a:buNone/>
            </a:pPr>
            <a:r>
              <a:rPr lang="en-US" sz="1735" kern="0" spc="-35" dirty="0">
                <a:solidFill>
                  <a:srgbClr val="272525"/>
                </a:solidFill>
                <a:latin typeface="Inter" pitchFamily="34" charset="0"/>
                <a:ea typeface="Inter" pitchFamily="34" charset="-122"/>
                <a:cs typeface="Inter" pitchFamily="34" charset="-120"/>
              </a:rPr>
              <a:t>Sentiment analysis works by analyzing text inputs, such as tweets, and categorizing them into positive, negative or neutral categories based on their context.</a:t>
            </a:r>
            <a:endParaRPr lang="en-US" sz="1735"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226" y="1360593"/>
            <a:ext cx="7162800" cy="2135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3804134" y="672519"/>
            <a:ext cx="7261503" cy="694373"/>
          </a:xfrm>
          <a:prstGeom prst="rect">
            <a:avLst/>
          </a:prstGeom>
          <a:noFill/>
          <a:ln/>
        </p:spPr>
        <p:txBody>
          <a:bodyPr wrap="none" rtlCol="0" anchor="t"/>
          <a:lstStyle/>
          <a:p>
            <a:pPr marL="0" indent="0">
              <a:lnSpc>
                <a:spcPts val="5468"/>
              </a:lnSpc>
              <a:buNone/>
            </a:pPr>
            <a:r>
              <a:rPr lang="en-US" sz="4374" b="1" u="sng" kern="0" spc="-131" dirty="0">
                <a:solidFill>
                  <a:schemeClr val="tx2">
                    <a:lumMod val="75000"/>
                  </a:schemeClr>
                </a:solidFill>
                <a:latin typeface="Georgia" panose="02040502050405020303" pitchFamily="18" charset="0"/>
                <a:ea typeface="Inter" pitchFamily="34" charset="-122"/>
                <a:cs typeface="Inter" pitchFamily="34" charset="-120"/>
              </a:rPr>
              <a:t>Project Objective and Scope</a:t>
            </a:r>
            <a:endParaRPr lang="en-US" sz="4374" u="sng" dirty="0">
              <a:solidFill>
                <a:schemeClr val="tx2">
                  <a:lumMod val="75000"/>
                </a:schemeClr>
              </a:solidFill>
              <a:latin typeface="Georgia" panose="02040502050405020303" pitchFamily="18" charset="0"/>
            </a:endParaRPr>
          </a:p>
        </p:txBody>
      </p:sp>
      <p:sp>
        <p:nvSpPr>
          <p:cNvPr id="5" name="Shape 3"/>
          <p:cNvSpPr/>
          <p:nvPr/>
        </p:nvSpPr>
        <p:spPr>
          <a:xfrm>
            <a:off x="630621" y="1907629"/>
            <a:ext cx="6100528" cy="2688528"/>
          </a:xfrm>
          <a:prstGeom prst="roundRect">
            <a:avLst>
              <a:gd name="adj" fmla="val 4060"/>
            </a:avLst>
          </a:prstGeom>
          <a:ln/>
        </p:spPr>
        <p:style>
          <a:lnRef idx="1">
            <a:schemeClr val="accent3"/>
          </a:lnRef>
          <a:fillRef idx="2">
            <a:schemeClr val="accent3"/>
          </a:fillRef>
          <a:effectRef idx="1">
            <a:schemeClr val="accent3"/>
          </a:effectRef>
          <a:fontRef idx="minor">
            <a:schemeClr val="dk1"/>
          </a:fontRef>
        </p:style>
        <p:txBody>
          <a:bodyPr/>
          <a:lstStyle/>
          <a:p>
            <a:endParaRPr lang="en-IN"/>
          </a:p>
        </p:txBody>
      </p:sp>
      <p:sp>
        <p:nvSpPr>
          <p:cNvPr id="6" name="Text 4"/>
          <p:cNvSpPr/>
          <p:nvPr/>
        </p:nvSpPr>
        <p:spPr>
          <a:xfrm>
            <a:off x="2809013" y="2288125"/>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Objective</a:t>
            </a:r>
            <a:endParaRPr lang="en-US" sz="2187" dirty="0">
              <a:latin typeface="Georgia" panose="02040502050405020303" pitchFamily="18" charset="0"/>
            </a:endParaRPr>
          </a:p>
        </p:txBody>
      </p:sp>
      <p:sp>
        <p:nvSpPr>
          <p:cNvPr id="7" name="Text 5"/>
          <p:cNvSpPr/>
          <p:nvPr/>
        </p:nvSpPr>
        <p:spPr>
          <a:xfrm>
            <a:off x="1210568" y="2901684"/>
            <a:ext cx="4694158" cy="1319485"/>
          </a:xfrm>
          <a:prstGeom prst="rect">
            <a:avLst/>
          </a:prstGeom>
          <a:noFill/>
          <a:ln/>
        </p:spPr>
        <p:txBody>
          <a:bodyPr wrap="square" rtlCol="0" anchor="t"/>
          <a:lstStyle/>
          <a:p>
            <a:pPr marL="0" indent="0">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To classify public Twitter sentiment as positive, negative, or neutral and generate insightful visualizations of sentiment trends.</a:t>
            </a:r>
            <a:endParaRPr lang="en-US" sz="1750" dirty="0">
              <a:latin typeface="Georgia" panose="02040502050405020303" pitchFamily="18" charset="0"/>
            </a:endParaRPr>
          </a:p>
        </p:txBody>
      </p:sp>
      <p:sp>
        <p:nvSpPr>
          <p:cNvPr id="8" name="Shape 6"/>
          <p:cNvSpPr/>
          <p:nvPr/>
        </p:nvSpPr>
        <p:spPr>
          <a:xfrm>
            <a:off x="7662266" y="5297214"/>
            <a:ext cx="6432105" cy="2758965"/>
          </a:xfrm>
          <a:prstGeom prst="roundRect">
            <a:avLst>
              <a:gd name="adj" fmla="val 4060"/>
            </a:avLst>
          </a:prstGeom>
          <a:ln/>
        </p:spPr>
        <p:style>
          <a:lnRef idx="1">
            <a:schemeClr val="accent3"/>
          </a:lnRef>
          <a:fillRef idx="2">
            <a:schemeClr val="accent3"/>
          </a:fillRef>
          <a:effectRef idx="1">
            <a:schemeClr val="accent3"/>
          </a:effectRef>
          <a:fontRef idx="minor">
            <a:schemeClr val="dk1"/>
          </a:fontRef>
        </p:style>
        <p:txBody>
          <a:bodyPr/>
          <a:lstStyle/>
          <a:p>
            <a:endParaRPr lang="en-IN"/>
          </a:p>
        </p:txBody>
      </p:sp>
      <p:sp>
        <p:nvSpPr>
          <p:cNvPr id="9" name="Text 7"/>
          <p:cNvSpPr/>
          <p:nvPr/>
        </p:nvSpPr>
        <p:spPr>
          <a:xfrm>
            <a:off x="10347815" y="5600698"/>
            <a:ext cx="2221944" cy="569357"/>
          </a:xfrm>
          <a:prstGeom prst="rect">
            <a:avLst/>
          </a:prstGeom>
          <a:noFill/>
          <a:ln/>
        </p:spPr>
        <p:txBody>
          <a:bodyPr wrap="none" rtlCol="0" anchor="t"/>
          <a:lstStyle/>
          <a:p>
            <a:pPr marL="0" indent="0">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Scope</a:t>
            </a:r>
            <a:endParaRPr lang="en-US" sz="2187" dirty="0">
              <a:latin typeface="Georgia" panose="02040502050405020303" pitchFamily="18" charset="0"/>
            </a:endParaRPr>
          </a:p>
        </p:txBody>
      </p:sp>
      <p:sp>
        <p:nvSpPr>
          <p:cNvPr id="10" name="Text 8"/>
          <p:cNvSpPr/>
          <p:nvPr/>
        </p:nvSpPr>
        <p:spPr>
          <a:xfrm>
            <a:off x="8718558" y="6170055"/>
            <a:ext cx="4694158" cy="310632"/>
          </a:xfrm>
          <a:prstGeom prst="rect">
            <a:avLst/>
          </a:prstGeom>
          <a:noFill/>
          <a:ln/>
        </p:spPr>
        <p:txBody>
          <a:bodyPr wrap="square" rtlCol="0" anchor="t"/>
          <a:lstStyle/>
          <a:p>
            <a:pPr marL="0" indent="0">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This project employed advanced Natural Language Processing techniques, machine learning models, and data visualization techniques to analyze Twitter data.</a:t>
            </a:r>
            <a:endParaRPr lang="en-US" sz="1750" dirty="0">
              <a:latin typeface="Georgia" panose="02040502050405020303"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461" y="3983157"/>
            <a:ext cx="2619375" cy="17430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73488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1231"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589789" y="702907"/>
            <a:ext cx="8700849" cy="694373"/>
          </a:xfrm>
          <a:prstGeom prst="rect">
            <a:avLst/>
          </a:prstGeom>
          <a:noFill/>
          <a:ln/>
        </p:spPr>
        <p:txBody>
          <a:bodyPr wrap="none" rtlCol="0" anchor="t"/>
          <a:lstStyle/>
          <a:p>
            <a:pPr marL="0" indent="0">
              <a:lnSpc>
                <a:spcPts val="5468"/>
              </a:lnSpc>
              <a:buNone/>
            </a:pPr>
            <a:r>
              <a:rPr lang="en-US" sz="4400" b="1" kern="0" spc="-131" dirty="0">
                <a:solidFill>
                  <a:srgbClr val="000000"/>
                </a:solidFill>
                <a:latin typeface="Georgia" panose="02040502050405020303" pitchFamily="18" charset="0"/>
                <a:ea typeface="Inter" pitchFamily="34" charset="-122"/>
                <a:cs typeface="Inter" pitchFamily="34" charset="-120"/>
              </a:rPr>
              <a:t>I</a:t>
            </a:r>
            <a:r>
              <a:rPr lang="en-US" sz="4400" b="1" u="sng" kern="0" spc="-131"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mport Libraries and Load Dataset</a:t>
            </a:r>
            <a:endParaRPr lang="en-US" sz="4400" u="sng" dirty="0">
              <a:effectLst>
                <a:outerShdw blurRad="38100" dist="38100" dir="2700000" algn="tl">
                  <a:srgbClr val="000000">
                    <a:alpha val="43137"/>
                  </a:srgbClr>
                </a:outerShdw>
              </a:effectLst>
              <a:latin typeface="Georgia" panose="02040502050405020303" pitchFamily="18" charset="0"/>
            </a:endParaRPr>
          </a:p>
        </p:txBody>
      </p:sp>
      <p:sp>
        <p:nvSpPr>
          <p:cNvPr id="9" name="Text 7"/>
          <p:cNvSpPr/>
          <p:nvPr/>
        </p:nvSpPr>
        <p:spPr>
          <a:xfrm>
            <a:off x="7662267" y="4221718"/>
            <a:ext cx="2221944"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7662267" y="4791075"/>
            <a:ext cx="4694158" cy="355402"/>
          </a:xfrm>
          <a:prstGeom prst="rect">
            <a:avLst/>
          </a:prstGeom>
          <a:noFill/>
          <a:ln/>
        </p:spPr>
        <p:txBody>
          <a:bodyPr wrap="none" rtlCol="0" anchor="t"/>
          <a:lstStyle/>
          <a:p>
            <a:pPr marL="0" indent="0">
              <a:lnSpc>
                <a:spcPts val="2799"/>
              </a:lnSpc>
              <a:buNone/>
            </a:pPr>
            <a:endParaRPr lang="en-US" sz="1750" dirty="0"/>
          </a:p>
        </p:txBody>
      </p:sp>
      <p:sp>
        <p:nvSpPr>
          <p:cNvPr id="12" name="Rectangle 11"/>
          <p:cNvSpPr/>
          <p:nvPr/>
        </p:nvSpPr>
        <p:spPr>
          <a:xfrm>
            <a:off x="756746" y="1907629"/>
            <a:ext cx="6433558" cy="174382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endParaRPr lang="en-US"/>
          </a:p>
          <a:p>
            <a:endParaRPr lang="en-US"/>
          </a:p>
          <a:p>
            <a:r>
              <a:rPr lang="en-US" b="1" kern="0" spc="-66">
                <a:solidFill>
                  <a:srgbClr val="272525"/>
                </a:solidFill>
                <a:latin typeface="Inter" pitchFamily="34" charset="0"/>
                <a:ea typeface="Inter" pitchFamily="34" charset="-122"/>
                <a:cs typeface="Inter" pitchFamily="34" charset="-120"/>
              </a:rPr>
              <a:t>Libraries</a:t>
            </a:r>
            <a:endParaRPr lang="en-US"/>
          </a:p>
          <a:p>
            <a:r>
              <a:rPr lang="en-US"/>
              <a:t>Pandas,numpy,matplotlib.pyplot ,seaborn,re string,nltk</a:t>
            </a:r>
          </a:p>
          <a:p>
            <a:r>
              <a:rPr lang="en-US"/>
              <a:t>TextBlob,WordCloud,Warnings,matplotlib inline</a:t>
            </a:r>
          </a:p>
          <a:p>
            <a:endParaRPr lang="en-US"/>
          </a:p>
          <a:p>
            <a:pPr algn="ctr"/>
            <a:endParaRPr lang="en-US"/>
          </a:p>
        </p:txBody>
      </p:sp>
      <p:sp>
        <p:nvSpPr>
          <p:cNvPr id="13" name="TextBox 12"/>
          <p:cNvSpPr txBox="1"/>
          <p:nvPr/>
        </p:nvSpPr>
        <p:spPr>
          <a:xfrm>
            <a:off x="7662267" y="5691352"/>
            <a:ext cx="5423112" cy="2031325"/>
          </a:xfrm>
          <a:prstGeom prst="rect">
            <a:avLst/>
          </a:prstGeom>
          <a:noFill/>
        </p:spPr>
        <p:txBody>
          <a:bodyPr wrap="square" rtlCol="0">
            <a:spAutoFit/>
          </a:bodyPr>
          <a:lstStyle/>
          <a:p>
            <a:r>
              <a:rPr lang="en-US" dirty="0"/>
              <a:t>/content/Twitter_tweets.csv/content/</a:t>
            </a:r>
            <a:r>
              <a:rPr lang="en-US" dirty="0" err="1"/>
              <a:t>Twitter_tweets.csvhttps</a:t>
            </a:r>
            <a:r>
              <a:rPr lang="en-US" dirty="0"/>
              <a:t>://drive.google.com/file/d/1I9c4N54zwlHz0ZLQcXe_eX_q0NauuYgr/</a:t>
            </a:r>
            <a:r>
              <a:rPr lang="en-US" dirty="0" err="1"/>
              <a:t>view?usp</a:t>
            </a:r>
            <a:r>
              <a:rPr lang="en-US" dirty="0"/>
              <a:t>=</a:t>
            </a:r>
            <a:r>
              <a:rPr lang="en-US" dirty="0" err="1"/>
              <a:t>drive_linkhttps</a:t>
            </a:r>
            <a:r>
              <a:rPr lang="en-US" dirty="0"/>
              <a:t>://drive.google.com/file/d/1I9c4N54zwlHz0ZLQcXe_eX_q0NauuYgr/</a:t>
            </a:r>
            <a:r>
              <a:rPr lang="en-US" dirty="0" err="1"/>
              <a:t>view?usp</a:t>
            </a:r>
            <a:r>
              <a:rPr lang="en-US" dirty="0"/>
              <a:t>=</a:t>
            </a:r>
            <a:r>
              <a:rPr lang="en-US" dirty="0" err="1"/>
              <a:t>drive_link</a:t>
            </a:r>
            <a:endParaRPr lang="en-US" dirty="0"/>
          </a:p>
          <a:p>
            <a:endParaRPr lang="en-US" dirty="0"/>
          </a:p>
        </p:txBody>
      </p:sp>
      <p:sp>
        <p:nvSpPr>
          <p:cNvPr id="14" name="Oval 13"/>
          <p:cNvSpPr/>
          <p:nvPr/>
        </p:nvSpPr>
        <p:spPr>
          <a:xfrm>
            <a:off x="7190303" y="3421117"/>
            <a:ext cx="6653049" cy="3153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hlinkClick r:id="rId3"/>
              </a:rPr>
              <a:t>https://</a:t>
            </a:r>
            <a:r>
              <a:rPr lang="en-US" dirty="0" smtClean="0">
                <a:hlinkClick r:id="rId3"/>
              </a:rPr>
              <a:t>drive.google.com/file/d/1I9c4N54zwlHz0ZLQcXe_eX_q0NauuYgr/view?usp=drive_link</a:t>
            </a:r>
            <a:endParaRPr lang="en-US" dirty="0" smtClean="0"/>
          </a:p>
          <a:p>
            <a:pPr algn="ctr"/>
            <a:endParaRPr lang="en-US" dirty="0"/>
          </a:p>
          <a:p>
            <a:pPr algn="ctr"/>
            <a:r>
              <a:rPr lang="en-US" u="sng" dirty="0"/>
              <a:t>[74682 rows x 4 columns]</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110" y="4534021"/>
            <a:ext cx="5971103" cy="3358480"/>
          </a:xfrm>
          <a:prstGeom prst="rect">
            <a:avLst/>
          </a:prstGeom>
        </p:spPr>
      </p:pic>
    </p:spTree>
    <p:extLst>
      <p:ext uri="{BB962C8B-B14F-4D97-AF65-F5344CB8AC3E}">
        <p14:creationId xmlns:p14="http://schemas.microsoft.com/office/powerpoint/2010/main" val="104844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30195"/>
          </a:xfrm>
          <a:prstGeom prst="rect">
            <a:avLst/>
          </a:prstGeom>
          <a:solidFill>
            <a:srgbClr val="FFFFFF"/>
          </a:solidFill>
          <a:ln w="11549">
            <a:solidFill>
              <a:srgbClr val="E5E0DF"/>
            </a:solidFill>
            <a:prstDash val="solid"/>
          </a:ln>
        </p:spPr>
        <p:txBody>
          <a:bodyPr/>
          <a:lstStyle/>
          <a:p>
            <a:endParaRPr lang="en-IN"/>
          </a:p>
        </p:txBody>
      </p:sp>
      <p:sp>
        <p:nvSpPr>
          <p:cNvPr id="4" name="Text 2"/>
          <p:cNvSpPr/>
          <p:nvPr/>
        </p:nvSpPr>
        <p:spPr>
          <a:xfrm>
            <a:off x="2819821" y="405961"/>
            <a:ext cx="8671058" cy="1380890"/>
          </a:xfrm>
          <a:prstGeom prst="rect">
            <a:avLst/>
          </a:prstGeom>
          <a:noFill/>
          <a:ln/>
        </p:spPr>
        <p:txBody>
          <a:bodyPr wrap="none" rtlCol="0" anchor="t"/>
          <a:lstStyle/>
          <a:p>
            <a:pPr marL="0" indent="0" algn="ctr">
              <a:lnSpc>
                <a:spcPts val="4553"/>
              </a:lnSpc>
              <a:buNone/>
            </a:pPr>
            <a:r>
              <a:rPr lang="en-US" sz="7200" b="1" u="sng" kern="0" spc="-109" smtClean="0">
                <a:solidFill>
                  <a:schemeClr val="bg2">
                    <a:lumMod val="60000"/>
                    <a:lumOff val="40000"/>
                  </a:schemeClr>
                </a:solidFill>
                <a:latin typeface="Colonna MT" panose="04020805060202030203" pitchFamily="82" charset="0"/>
                <a:ea typeface="Inter" pitchFamily="34" charset="-122"/>
                <a:cs typeface="Inter" pitchFamily="34" charset="-120"/>
              </a:rPr>
              <a:t>Preprocessing</a:t>
            </a:r>
            <a:endParaRPr lang="en-US" sz="7200" u="sng" dirty="0">
              <a:solidFill>
                <a:schemeClr val="bg2">
                  <a:lumMod val="60000"/>
                  <a:lumOff val="40000"/>
                </a:schemeClr>
              </a:solidFill>
              <a:latin typeface="Colonna MT" panose="04020805060202030203" pitchFamily="82" charset="0"/>
            </a:endParaRPr>
          </a:p>
        </p:txBody>
      </p:sp>
      <p:pic>
        <p:nvPicPr>
          <p:cNvPr id="5" name="Image 0" descr="preencoded.png"/>
          <p:cNvPicPr>
            <a:picLocks noChangeAspect="1"/>
          </p:cNvPicPr>
          <p:nvPr/>
        </p:nvPicPr>
        <p:blipFill>
          <a:blip r:embed="rId3"/>
          <a:stretch>
            <a:fillRect/>
          </a:stretch>
        </p:blipFill>
        <p:spPr>
          <a:xfrm>
            <a:off x="2585546" y="1456968"/>
            <a:ext cx="4035758" cy="1696164"/>
          </a:xfrm>
          <a:prstGeom prst="rect">
            <a:avLst/>
          </a:prstGeom>
        </p:spPr>
      </p:pic>
      <p:sp>
        <p:nvSpPr>
          <p:cNvPr id="6" name="Text 3"/>
          <p:cNvSpPr/>
          <p:nvPr/>
        </p:nvSpPr>
        <p:spPr>
          <a:xfrm>
            <a:off x="3746356" y="3384352"/>
            <a:ext cx="1850231" cy="289084"/>
          </a:xfrm>
          <a:prstGeom prst="rect">
            <a:avLst/>
          </a:prstGeom>
          <a:noFill/>
          <a:ln/>
        </p:spPr>
        <p:txBody>
          <a:bodyPr wrap="none" rtlCol="0" anchor="t"/>
          <a:lstStyle/>
          <a:p>
            <a:pPr marL="0" indent="0" algn="l">
              <a:lnSpc>
                <a:spcPts val="2276"/>
              </a:lnSpc>
              <a:buNone/>
            </a:pPr>
            <a:r>
              <a:rPr lang="en-US" sz="1821" b="1" kern="0" spc="-55" dirty="0">
                <a:solidFill>
                  <a:srgbClr val="000000"/>
                </a:solidFill>
                <a:latin typeface="Inter" pitchFamily="34" charset="0"/>
                <a:ea typeface="Inter" pitchFamily="34" charset="-122"/>
                <a:cs typeface="Inter" pitchFamily="34" charset="-120"/>
              </a:rPr>
              <a:t>Null Values</a:t>
            </a:r>
            <a:endParaRPr lang="en-US" sz="1821" dirty="0"/>
          </a:p>
        </p:txBody>
      </p:sp>
      <p:sp>
        <p:nvSpPr>
          <p:cNvPr id="7" name="Text 4"/>
          <p:cNvSpPr/>
          <p:nvPr/>
        </p:nvSpPr>
        <p:spPr>
          <a:xfrm>
            <a:off x="3283451" y="3858458"/>
            <a:ext cx="2744510" cy="295989"/>
          </a:xfrm>
          <a:prstGeom prst="rect">
            <a:avLst/>
          </a:prstGeom>
          <a:noFill/>
          <a:ln/>
        </p:spPr>
        <p:txBody>
          <a:bodyPr wrap="none" rtlCol="0" anchor="t"/>
          <a:lstStyle/>
          <a:p>
            <a:pPr>
              <a:lnSpc>
                <a:spcPts val="2331"/>
              </a:lnSpc>
            </a:pPr>
            <a:r>
              <a:rPr lang="en-US" sz="1600" kern="0" spc="-29" dirty="0">
                <a:solidFill>
                  <a:srgbClr val="272525"/>
                </a:solidFill>
                <a:latin typeface="Inter" pitchFamily="34" charset="0"/>
                <a:ea typeface="Inter" pitchFamily="34" charset="-122"/>
                <a:cs typeface="Inter" pitchFamily="34" charset="-120"/>
              </a:rPr>
              <a:t>En</a:t>
            </a:r>
            <a:r>
              <a:rPr lang="en-US" kern="0" spc="-29" dirty="0">
                <a:solidFill>
                  <a:srgbClr val="272525"/>
                </a:solidFill>
                <a:latin typeface="Georgia" panose="02040502050405020303" pitchFamily="18" charset="0"/>
                <a:ea typeface="Inter" pitchFamily="34" charset="-122"/>
                <a:cs typeface="Inter" pitchFamily="34" charset="-120"/>
              </a:rPr>
              <a:t>sure no null values exist</a:t>
            </a:r>
            <a:r>
              <a:rPr lang="en-US" kern="0" spc="-29" dirty="0" smtClean="0">
                <a:solidFill>
                  <a:srgbClr val="272525"/>
                </a:solidFill>
                <a:latin typeface="Georgia" panose="02040502050405020303" pitchFamily="18" charset="0"/>
                <a:ea typeface="Inter" pitchFamily="34" charset="-122"/>
                <a:cs typeface="Inter" pitchFamily="34" charset="-120"/>
              </a:rPr>
              <a:t>.(</a:t>
            </a:r>
            <a:r>
              <a:rPr lang="en-US" dirty="0"/>
              <a:t>(73996, 4)</a:t>
            </a:r>
            <a:r>
              <a:rPr lang="en-US" kern="0" spc="-29" dirty="0" smtClean="0">
                <a:solidFill>
                  <a:srgbClr val="272525"/>
                </a:solidFill>
                <a:latin typeface="Georgia" panose="02040502050405020303" pitchFamily="18" charset="0"/>
                <a:ea typeface="Inter" pitchFamily="34" charset="-122"/>
                <a:cs typeface="Inter" pitchFamily="34" charset="-120"/>
              </a:rPr>
              <a:t>)</a:t>
            </a:r>
          </a:p>
          <a:p>
            <a:pPr marL="0" indent="0" algn="l">
              <a:lnSpc>
                <a:spcPts val="2331"/>
              </a:lnSpc>
              <a:buNone/>
            </a:pPr>
            <a:endParaRPr lang="en-US" dirty="0">
              <a:latin typeface="Georgia" panose="02040502050405020303" pitchFamily="18" charset="0"/>
            </a:endParaRPr>
          </a:p>
        </p:txBody>
      </p:sp>
      <p:pic>
        <p:nvPicPr>
          <p:cNvPr id="8" name="Image 1" descr="preencoded.png"/>
          <p:cNvPicPr>
            <a:picLocks noChangeAspect="1"/>
          </p:cNvPicPr>
          <p:nvPr/>
        </p:nvPicPr>
        <p:blipFill>
          <a:blip r:embed="rId4"/>
          <a:stretch>
            <a:fillRect/>
          </a:stretch>
        </p:blipFill>
        <p:spPr>
          <a:xfrm>
            <a:off x="8308428" y="1456968"/>
            <a:ext cx="4167825" cy="1696164"/>
          </a:xfrm>
          <a:prstGeom prst="rect">
            <a:avLst/>
          </a:prstGeom>
        </p:spPr>
      </p:pic>
      <p:sp>
        <p:nvSpPr>
          <p:cNvPr id="9" name="Text 5"/>
          <p:cNvSpPr/>
          <p:nvPr/>
        </p:nvSpPr>
        <p:spPr>
          <a:xfrm>
            <a:off x="9640648" y="3397565"/>
            <a:ext cx="1850231" cy="289084"/>
          </a:xfrm>
          <a:prstGeom prst="rect">
            <a:avLst/>
          </a:prstGeom>
          <a:noFill/>
          <a:ln/>
        </p:spPr>
        <p:txBody>
          <a:bodyPr wrap="none" rtlCol="0" anchor="t"/>
          <a:lstStyle/>
          <a:p>
            <a:pPr marL="0" indent="0" algn="l">
              <a:lnSpc>
                <a:spcPts val="2276"/>
              </a:lnSpc>
              <a:buNone/>
            </a:pPr>
            <a:r>
              <a:rPr lang="en-US" sz="2000" b="1" kern="0" spc="-55" dirty="0">
                <a:solidFill>
                  <a:srgbClr val="000000"/>
                </a:solidFill>
                <a:latin typeface="Georgia" panose="02040502050405020303" pitchFamily="18" charset="0"/>
                <a:ea typeface="Inter" pitchFamily="34" charset="-122"/>
                <a:cs typeface="Inter" pitchFamily="34" charset="-120"/>
              </a:rPr>
              <a:t>Stop Words</a:t>
            </a:r>
            <a:endParaRPr lang="en-US" sz="2000" dirty="0">
              <a:latin typeface="Georgia" panose="02040502050405020303" pitchFamily="18" charset="0"/>
            </a:endParaRPr>
          </a:p>
        </p:txBody>
      </p:sp>
      <p:sp>
        <p:nvSpPr>
          <p:cNvPr id="10" name="Text 6"/>
          <p:cNvSpPr/>
          <p:nvPr/>
        </p:nvSpPr>
        <p:spPr>
          <a:xfrm>
            <a:off x="9079648" y="3966805"/>
            <a:ext cx="2744510" cy="295989"/>
          </a:xfrm>
          <a:prstGeom prst="rect">
            <a:avLst/>
          </a:prstGeom>
          <a:noFill/>
          <a:ln/>
        </p:spPr>
        <p:txBody>
          <a:bodyPr wrap="none" rtlCol="0" anchor="t"/>
          <a:lstStyle/>
          <a:p>
            <a:pPr marL="0" indent="0" algn="l">
              <a:lnSpc>
                <a:spcPts val="2331"/>
              </a:lnSpc>
              <a:buNone/>
            </a:pPr>
            <a:r>
              <a:rPr lang="en-US" sz="1457" kern="0" spc="-29" dirty="0">
                <a:solidFill>
                  <a:srgbClr val="272525"/>
                </a:solidFill>
                <a:latin typeface="Inter" pitchFamily="34" charset="0"/>
                <a:ea typeface="Inter" pitchFamily="34" charset="-122"/>
                <a:cs typeface="Inter" pitchFamily="34" charset="-120"/>
              </a:rPr>
              <a:t>R</a:t>
            </a:r>
            <a:r>
              <a:rPr lang="en-US" kern="0" spc="-29" smtClean="0">
                <a:solidFill>
                  <a:srgbClr val="272525"/>
                </a:solidFill>
                <a:latin typeface="Georgia" panose="02040502050405020303" pitchFamily="18" charset="0"/>
                <a:ea typeface="Inter" pitchFamily="34" charset="-122"/>
                <a:cs typeface="Inter" pitchFamily="34" charset="-120"/>
              </a:rPr>
              <a:t>emove </a:t>
            </a:r>
            <a:r>
              <a:rPr lang="en-US" kern="0" spc="-29" dirty="0">
                <a:solidFill>
                  <a:srgbClr val="272525"/>
                </a:solidFill>
                <a:latin typeface="Georgia" panose="02040502050405020303" pitchFamily="18" charset="0"/>
                <a:ea typeface="Inter" pitchFamily="34" charset="-122"/>
                <a:cs typeface="Inter" pitchFamily="34" charset="-120"/>
              </a:rPr>
              <a:t>stop words (a, an, the , </a:t>
            </a:r>
            <a:r>
              <a:rPr lang="en-US" kern="0" spc="-29" dirty="0" err="1">
                <a:solidFill>
                  <a:srgbClr val="272525"/>
                </a:solidFill>
                <a:latin typeface="Georgia" panose="02040502050405020303" pitchFamily="18" charset="0"/>
                <a:ea typeface="Inter" pitchFamily="34" charset="-122"/>
                <a:cs typeface="Inter" pitchFamily="34" charset="-120"/>
              </a:rPr>
              <a:t>etc</a:t>
            </a:r>
            <a:r>
              <a:rPr lang="en-US" kern="0" spc="-29" dirty="0">
                <a:solidFill>
                  <a:srgbClr val="272525"/>
                </a:solidFill>
                <a:latin typeface="Georgia" panose="02040502050405020303" pitchFamily="18" charset="0"/>
                <a:ea typeface="Inter" pitchFamily="34" charset="-122"/>
                <a:cs typeface="Inter" pitchFamily="34" charset="-120"/>
              </a:rPr>
              <a:t>).</a:t>
            </a:r>
            <a:endParaRPr lang="en-US" dirty="0">
              <a:latin typeface="Georgia" panose="02040502050405020303" pitchFamily="18" charset="0"/>
            </a:endParaRPr>
          </a:p>
        </p:txBody>
      </p:sp>
      <p:pic>
        <p:nvPicPr>
          <p:cNvPr id="11" name="Image 2" descr="preencoded.png"/>
          <p:cNvPicPr>
            <a:picLocks noChangeAspect="1"/>
          </p:cNvPicPr>
          <p:nvPr/>
        </p:nvPicPr>
        <p:blipFill>
          <a:blip r:embed="rId5"/>
          <a:stretch>
            <a:fillRect/>
          </a:stretch>
        </p:blipFill>
        <p:spPr>
          <a:xfrm>
            <a:off x="8586192" y="5114570"/>
            <a:ext cx="3621736" cy="1696164"/>
          </a:xfrm>
          <a:prstGeom prst="rect">
            <a:avLst/>
          </a:prstGeom>
        </p:spPr>
      </p:pic>
      <p:sp>
        <p:nvSpPr>
          <p:cNvPr id="12" name="Text 7"/>
          <p:cNvSpPr/>
          <p:nvPr/>
        </p:nvSpPr>
        <p:spPr>
          <a:xfrm>
            <a:off x="9406373" y="6773954"/>
            <a:ext cx="1850231" cy="289084"/>
          </a:xfrm>
          <a:prstGeom prst="rect">
            <a:avLst/>
          </a:prstGeom>
          <a:noFill/>
          <a:ln/>
        </p:spPr>
        <p:txBody>
          <a:bodyPr wrap="none" rtlCol="0" anchor="t"/>
          <a:lstStyle/>
          <a:p>
            <a:pPr marL="0" indent="0" algn="l">
              <a:lnSpc>
                <a:spcPts val="2276"/>
              </a:lnSpc>
              <a:buNone/>
            </a:pPr>
            <a:r>
              <a:rPr lang="en-US" sz="1821" b="1" kern="0" spc="-55" dirty="0">
                <a:solidFill>
                  <a:srgbClr val="000000"/>
                </a:solidFill>
                <a:latin typeface="Inter" pitchFamily="34" charset="0"/>
                <a:ea typeface="Inter" pitchFamily="34" charset="-122"/>
                <a:cs typeface="Inter" pitchFamily="34" charset="-120"/>
              </a:rPr>
              <a:t>Normalization</a:t>
            </a:r>
            <a:endParaRPr lang="en-US" sz="1821" dirty="0"/>
          </a:p>
        </p:txBody>
      </p:sp>
      <p:sp>
        <p:nvSpPr>
          <p:cNvPr id="13" name="Text 8"/>
          <p:cNvSpPr/>
          <p:nvPr/>
        </p:nvSpPr>
        <p:spPr>
          <a:xfrm>
            <a:off x="9185646" y="7137688"/>
            <a:ext cx="2744510" cy="591979"/>
          </a:xfrm>
          <a:prstGeom prst="rect">
            <a:avLst/>
          </a:prstGeom>
          <a:noFill/>
          <a:ln/>
        </p:spPr>
        <p:txBody>
          <a:bodyPr wrap="square" rtlCol="0" anchor="t"/>
          <a:lstStyle/>
          <a:p>
            <a:pPr marL="0" indent="0" algn="l">
              <a:lnSpc>
                <a:spcPts val="2331"/>
              </a:lnSpc>
              <a:buNone/>
            </a:pPr>
            <a:r>
              <a:rPr lang="en-US" kern="0" spc="-29" dirty="0">
                <a:solidFill>
                  <a:srgbClr val="272525"/>
                </a:solidFill>
                <a:latin typeface="Georgia" panose="02040502050405020303" pitchFamily="18" charset="0"/>
                <a:ea typeface="Inter" pitchFamily="34" charset="-122"/>
                <a:cs typeface="Inter" pitchFamily="34" charset="-120"/>
              </a:rPr>
              <a:t>Normalize text (lowercase, stemming</a:t>
            </a:r>
            <a:r>
              <a:rPr lang="en-US" sz="1600" kern="0" spc="-29" dirty="0">
                <a:solidFill>
                  <a:srgbClr val="272525"/>
                </a:solidFill>
                <a:latin typeface="Inter" pitchFamily="34" charset="0"/>
                <a:ea typeface="Inter" pitchFamily="34" charset="-122"/>
                <a:cs typeface="Inter" pitchFamily="34" charset="-120"/>
              </a:rPr>
              <a:t>).</a:t>
            </a:r>
            <a:endParaRPr lang="en-US" sz="1600" dirty="0"/>
          </a:p>
        </p:txBody>
      </p:sp>
      <p:pic>
        <p:nvPicPr>
          <p:cNvPr id="14" name="Image 3" descr="preencoded.png"/>
          <p:cNvPicPr>
            <a:picLocks noChangeAspect="1"/>
          </p:cNvPicPr>
          <p:nvPr/>
        </p:nvPicPr>
        <p:blipFill>
          <a:blip r:embed="rId6"/>
          <a:stretch>
            <a:fillRect/>
          </a:stretch>
        </p:blipFill>
        <p:spPr>
          <a:xfrm>
            <a:off x="2952372" y="5106349"/>
            <a:ext cx="3448427" cy="1742361"/>
          </a:xfrm>
          <a:prstGeom prst="rect">
            <a:avLst/>
          </a:prstGeom>
        </p:spPr>
      </p:pic>
      <p:sp>
        <p:nvSpPr>
          <p:cNvPr id="15" name="Text 9"/>
          <p:cNvSpPr/>
          <p:nvPr/>
        </p:nvSpPr>
        <p:spPr>
          <a:xfrm>
            <a:off x="3772179" y="6907608"/>
            <a:ext cx="1850231" cy="289084"/>
          </a:xfrm>
          <a:prstGeom prst="rect">
            <a:avLst/>
          </a:prstGeom>
          <a:noFill/>
          <a:ln/>
        </p:spPr>
        <p:txBody>
          <a:bodyPr wrap="none" rtlCol="0" anchor="t"/>
          <a:lstStyle/>
          <a:p>
            <a:pPr marL="0" indent="0" algn="l">
              <a:lnSpc>
                <a:spcPts val="2276"/>
              </a:lnSpc>
              <a:buNone/>
            </a:pPr>
            <a:r>
              <a:rPr lang="en-US" sz="1821" b="1" kern="0" spc="-55" dirty="0">
                <a:solidFill>
                  <a:srgbClr val="000000"/>
                </a:solidFill>
                <a:latin typeface="Inter" pitchFamily="34" charset="0"/>
                <a:ea typeface="Inter" pitchFamily="34" charset="-122"/>
                <a:cs typeface="Inter" pitchFamily="34" charset="-120"/>
              </a:rPr>
              <a:t>Contractions</a:t>
            </a:r>
            <a:endParaRPr lang="en-US" sz="1821" dirty="0"/>
          </a:p>
        </p:txBody>
      </p:sp>
      <p:sp>
        <p:nvSpPr>
          <p:cNvPr id="16" name="Text 10"/>
          <p:cNvSpPr/>
          <p:nvPr/>
        </p:nvSpPr>
        <p:spPr>
          <a:xfrm>
            <a:off x="3220389" y="7224059"/>
            <a:ext cx="3180410" cy="591979"/>
          </a:xfrm>
          <a:prstGeom prst="rect">
            <a:avLst/>
          </a:prstGeom>
          <a:noFill/>
          <a:ln/>
        </p:spPr>
        <p:txBody>
          <a:bodyPr wrap="square" rtlCol="0" anchor="t"/>
          <a:lstStyle/>
          <a:p>
            <a:pPr marL="0" indent="0" algn="l">
              <a:lnSpc>
                <a:spcPts val="2331"/>
              </a:lnSpc>
              <a:buNone/>
            </a:pPr>
            <a:r>
              <a:rPr lang="en-US" kern="0" spc="-29" dirty="0">
                <a:solidFill>
                  <a:srgbClr val="272525"/>
                </a:solidFill>
                <a:latin typeface="Georgia" panose="02040502050405020303" pitchFamily="18" charset="0"/>
                <a:ea typeface="Inter" pitchFamily="34" charset="-122"/>
                <a:cs typeface="Inter" pitchFamily="34" charset="-120"/>
              </a:rPr>
              <a:t>Handle contractions (convert "don't" to "do not").</a:t>
            </a:r>
            <a:endParaRPr lang="en-US" dirty="0">
              <a:latin typeface="Georgia" panose="02040502050405020303" pitchFamily="18" charset="0"/>
            </a:endParaRPr>
          </a:p>
        </p:txBody>
      </p:sp>
      <p:sp>
        <p:nvSpPr>
          <p:cNvPr id="17" name="TextBox 16"/>
          <p:cNvSpPr txBox="1"/>
          <p:nvPr/>
        </p:nvSpPr>
        <p:spPr>
          <a:xfrm>
            <a:off x="6027961" y="3858458"/>
            <a:ext cx="1145349" cy="369332"/>
          </a:xfrm>
          <a:prstGeom prst="rect">
            <a:avLst/>
          </a:prstGeom>
          <a:noFill/>
        </p:spPr>
        <p:txBody>
          <a:bodyPr wrap="square" rtlCol="0">
            <a:spAutoFit/>
          </a:bodyPr>
          <a:lstStyle/>
          <a:p>
            <a:r>
              <a:rPr lang="en-US" dirty="0"/>
              <a:t>(</a:t>
            </a:r>
            <a:r>
              <a:rPr lang="en-US" dirty="0" smtClean="0">
                <a:solidFill>
                  <a:srgbClr val="FF0000"/>
                </a:solidFill>
              </a:rPr>
              <a:t>73996</a:t>
            </a:r>
            <a:endParaRPr lang="en-US" dirty="0"/>
          </a:p>
        </p:txBody>
      </p:sp>
    </p:spTree>
    <p:extLst>
      <p:ext uri="{BB962C8B-B14F-4D97-AF65-F5344CB8AC3E}">
        <p14:creationId xmlns:p14="http://schemas.microsoft.com/office/powerpoint/2010/main" val="3104793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571705"/>
            <a:ext cx="10332006" cy="694373"/>
          </a:xfrm>
          <a:prstGeom prst="rect">
            <a:avLst/>
          </a:prstGeom>
          <a:noFill/>
          <a:ln/>
        </p:spPr>
        <p:txBody>
          <a:bodyPr wrap="none" rtlCol="0" anchor="t"/>
          <a:lstStyle/>
          <a:p>
            <a:pPr marL="0" indent="0">
              <a:lnSpc>
                <a:spcPts val="5468"/>
              </a:lnSpc>
              <a:buNone/>
            </a:pPr>
            <a:r>
              <a:rPr lang="en-US" sz="4374" b="1" u="sng" kern="0" spc="-131" dirty="0">
                <a:solidFill>
                  <a:schemeClr val="tx2">
                    <a:lumMod val="75000"/>
                  </a:schemeClr>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Text Processing and Sentiment Analysis</a:t>
            </a:r>
            <a:endParaRPr lang="en-US" sz="4374" u="sng" dirty="0">
              <a:solidFill>
                <a:schemeClr val="tx2">
                  <a:lumMod val="75000"/>
                </a:schemeClr>
              </a:solidFill>
              <a:effectLst>
                <a:outerShdw blurRad="38100" dist="38100" dir="2700000" algn="tl">
                  <a:srgbClr val="000000">
                    <a:alpha val="43137"/>
                  </a:srgbClr>
                </a:outerShdw>
              </a:effectLst>
              <a:latin typeface="Georgia" panose="02040502050405020303" pitchFamily="18" charset="0"/>
            </a:endParaRPr>
          </a:p>
        </p:txBody>
      </p:sp>
      <p:sp>
        <p:nvSpPr>
          <p:cNvPr id="5" name="Shape 3"/>
          <p:cNvSpPr/>
          <p:nvPr/>
        </p:nvSpPr>
        <p:spPr>
          <a:xfrm>
            <a:off x="2037993" y="4684157"/>
            <a:ext cx="10554414" cy="44410"/>
          </a:xfrm>
          <a:prstGeom prst="rect">
            <a:avLst/>
          </a:prstGeom>
          <a:solidFill>
            <a:srgbClr val="B5B7E3"/>
          </a:solidFill>
          <a:ln/>
        </p:spPr>
        <p:txBody>
          <a:bodyPr/>
          <a:lstStyle/>
          <a:p>
            <a:endParaRPr lang="en-IN"/>
          </a:p>
        </p:txBody>
      </p:sp>
      <p:sp>
        <p:nvSpPr>
          <p:cNvPr id="6" name="Shape 4"/>
          <p:cNvSpPr/>
          <p:nvPr/>
        </p:nvSpPr>
        <p:spPr>
          <a:xfrm>
            <a:off x="4598849" y="4684157"/>
            <a:ext cx="44410" cy="777597"/>
          </a:xfrm>
          <a:prstGeom prst="rect">
            <a:avLst/>
          </a:prstGeom>
          <a:solidFill>
            <a:srgbClr val="B5B7E3"/>
          </a:solidFill>
          <a:ln/>
        </p:spPr>
        <p:txBody>
          <a:bodyPr/>
          <a:lstStyle/>
          <a:p>
            <a:endParaRPr lang="en-IN"/>
          </a:p>
        </p:txBody>
      </p:sp>
      <p:sp>
        <p:nvSpPr>
          <p:cNvPr id="7" name="Shape 5"/>
          <p:cNvSpPr/>
          <p:nvPr/>
        </p:nvSpPr>
        <p:spPr>
          <a:xfrm>
            <a:off x="4371142"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6"/>
          <p:cNvSpPr/>
          <p:nvPr/>
        </p:nvSpPr>
        <p:spPr>
          <a:xfrm>
            <a:off x="4539496" y="4475917"/>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3510082" y="5684044"/>
            <a:ext cx="2221944" cy="347186"/>
          </a:xfrm>
          <a:prstGeom prst="rect">
            <a:avLst/>
          </a:prstGeom>
          <a:noFill/>
          <a:ln/>
        </p:spPr>
        <p:txBody>
          <a:bodyPr wrap="none" rtlCol="0" anchor="t"/>
          <a:lstStyle/>
          <a:p>
            <a:pPr marL="0" indent="0" algn="ctr">
              <a:lnSpc>
                <a:spcPts val="2734"/>
              </a:lnSpc>
              <a:buNone/>
            </a:pPr>
            <a:r>
              <a:rPr lang="en-US" sz="2187" b="1" kern="0" spc="-66">
                <a:solidFill>
                  <a:srgbClr val="272525"/>
                </a:solidFill>
                <a:latin typeface="Inter" pitchFamily="34" charset="0"/>
                <a:ea typeface="Inter" pitchFamily="34" charset="-122"/>
                <a:cs typeface="Inter" pitchFamily="34" charset="-120"/>
              </a:rPr>
              <a:t>Textblob </a:t>
            </a:r>
            <a:r>
              <a:rPr lang="en-US" sz="2187" b="1" kern="0" spc="-66" dirty="0">
                <a:solidFill>
                  <a:srgbClr val="272525"/>
                </a:solidFill>
                <a:latin typeface="Inter" pitchFamily="34" charset="0"/>
                <a:ea typeface="Inter" pitchFamily="34" charset="-122"/>
                <a:cs typeface="Inter" pitchFamily="34" charset="-120"/>
              </a:rPr>
              <a:t>Library</a:t>
            </a:r>
            <a:endParaRPr lang="en-US" sz="2187" dirty="0"/>
          </a:p>
        </p:txBody>
      </p:sp>
      <p:sp>
        <p:nvSpPr>
          <p:cNvPr id="10" name="Text 8"/>
          <p:cNvSpPr/>
          <p:nvPr/>
        </p:nvSpPr>
        <p:spPr>
          <a:xfrm>
            <a:off x="2260163" y="6253401"/>
            <a:ext cx="4721781" cy="710803"/>
          </a:xfrm>
          <a:prstGeom prst="rect">
            <a:avLst/>
          </a:prstGeom>
          <a:noFill/>
          <a:ln/>
        </p:spPr>
        <p:txBody>
          <a:bodyPr wrap="square" rtlCol="0" anchor="t"/>
          <a:lstStyle/>
          <a:p>
            <a:pPr marL="0" indent="0" algn="ctr">
              <a:lnSpc>
                <a:spcPts val="2799"/>
              </a:lnSpc>
              <a:buNone/>
            </a:pPr>
            <a:r>
              <a:rPr lang="en-US" kern="0" spc="-35" dirty="0">
                <a:solidFill>
                  <a:srgbClr val="272525"/>
                </a:solidFill>
                <a:latin typeface="Georgia" panose="02040502050405020303" pitchFamily="18" charset="0"/>
                <a:ea typeface="Inter" pitchFamily="34" charset="-122"/>
                <a:cs typeface="Inter" pitchFamily="34" charset="-120"/>
              </a:rPr>
              <a:t>TextBlob performs sentiment analysis and does processing.</a:t>
            </a:r>
            <a:endParaRPr lang="en-US" dirty="0">
              <a:latin typeface="Georgia" panose="02040502050405020303" pitchFamily="18" charset="0"/>
            </a:endParaRPr>
          </a:p>
        </p:txBody>
      </p:sp>
      <p:sp>
        <p:nvSpPr>
          <p:cNvPr id="11" name="Shape 9"/>
          <p:cNvSpPr/>
          <p:nvPr/>
        </p:nvSpPr>
        <p:spPr>
          <a:xfrm>
            <a:off x="7292995" y="3906560"/>
            <a:ext cx="44410" cy="777597"/>
          </a:xfrm>
          <a:prstGeom prst="rect">
            <a:avLst/>
          </a:prstGeom>
          <a:solidFill>
            <a:srgbClr val="B5B7E3"/>
          </a:solidFill>
          <a:ln/>
        </p:spPr>
        <p:txBody>
          <a:bodyPr/>
          <a:lstStyle/>
          <a:p>
            <a:endParaRPr lang="en-IN"/>
          </a:p>
        </p:txBody>
      </p:sp>
      <p:sp>
        <p:nvSpPr>
          <p:cNvPr id="12" name="Shape 10"/>
          <p:cNvSpPr/>
          <p:nvPr/>
        </p:nvSpPr>
        <p:spPr>
          <a:xfrm>
            <a:off x="7065288"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3" name="Text 11"/>
          <p:cNvSpPr/>
          <p:nvPr/>
        </p:nvSpPr>
        <p:spPr>
          <a:xfrm>
            <a:off x="7214592" y="447591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5936456" y="2104562"/>
            <a:ext cx="2757368" cy="347186"/>
          </a:xfrm>
          <a:prstGeom prst="rect">
            <a:avLst/>
          </a:prstGeom>
          <a:noFill/>
          <a:ln/>
        </p:spPr>
        <p:txBody>
          <a:bodyPr wrap="none" rtlCol="0" anchor="t"/>
          <a:lstStyle/>
          <a:p>
            <a:pPr marL="0" indent="0" algn="ctr">
              <a:lnSpc>
                <a:spcPts val="2734"/>
              </a:lnSpc>
              <a:buNone/>
            </a:pPr>
            <a:r>
              <a:rPr lang="en-US" sz="2400" b="1" kern="0" spc="-66" dirty="0">
                <a:solidFill>
                  <a:srgbClr val="272525"/>
                </a:solidFill>
                <a:latin typeface="Arial Black" panose="020B0A04020102020204" pitchFamily="34" charset="0"/>
                <a:ea typeface="Inter" pitchFamily="34" charset="-122"/>
                <a:cs typeface="Inter" pitchFamily="34" charset="-120"/>
              </a:rPr>
              <a:t>Polarity &amp; Subjectivity</a:t>
            </a:r>
            <a:endParaRPr lang="en-US" sz="2400" dirty="0">
              <a:latin typeface="Arial Black" panose="020B0A04020102020204" pitchFamily="34" charset="0"/>
            </a:endParaRPr>
          </a:p>
        </p:txBody>
      </p:sp>
      <p:sp>
        <p:nvSpPr>
          <p:cNvPr id="15" name="Text 13"/>
          <p:cNvSpPr/>
          <p:nvPr/>
        </p:nvSpPr>
        <p:spPr>
          <a:xfrm>
            <a:off x="4954310" y="2642387"/>
            <a:ext cx="4721781" cy="710803"/>
          </a:xfrm>
          <a:prstGeom prst="rect">
            <a:avLst/>
          </a:prstGeom>
          <a:noFill/>
          <a:ln/>
        </p:spPr>
        <p:txBody>
          <a:bodyPr wrap="square" rtlCol="0" anchor="t"/>
          <a:lstStyle/>
          <a:p>
            <a:pPr marL="0" indent="0" algn="ctr">
              <a:lnSpc>
                <a:spcPts val="2799"/>
              </a:lnSpc>
              <a:buNone/>
            </a:pPr>
            <a:r>
              <a:rPr lang="en-US" sz="2000" kern="0" spc="-35" dirty="0">
                <a:solidFill>
                  <a:srgbClr val="272525"/>
                </a:solidFill>
                <a:latin typeface="Gadugi" panose="020B0502040204020203" pitchFamily="34" charset="0"/>
                <a:ea typeface="Gadugi" panose="020B0502040204020203" pitchFamily="34" charset="0"/>
                <a:cs typeface="Inter" pitchFamily="34" charset="-120"/>
              </a:rPr>
              <a:t>Calculate polarity (positive/negative) and subjectivity (opinion/objective score).</a:t>
            </a:r>
            <a:endParaRPr lang="en-US" sz="2000" dirty="0">
              <a:latin typeface="Gadugi" panose="020B0502040204020203" pitchFamily="34" charset="0"/>
              <a:ea typeface="Gadugi" panose="020B0502040204020203" pitchFamily="34" charset="0"/>
            </a:endParaRPr>
          </a:p>
        </p:txBody>
      </p:sp>
      <p:sp>
        <p:nvSpPr>
          <p:cNvPr id="16" name="Shape 14"/>
          <p:cNvSpPr/>
          <p:nvPr/>
        </p:nvSpPr>
        <p:spPr>
          <a:xfrm>
            <a:off x="9987141" y="4684157"/>
            <a:ext cx="44410" cy="777597"/>
          </a:xfrm>
          <a:prstGeom prst="rect">
            <a:avLst/>
          </a:prstGeom>
          <a:solidFill>
            <a:srgbClr val="B5B7E3"/>
          </a:solidFill>
          <a:ln/>
        </p:spPr>
        <p:txBody>
          <a:bodyPr/>
          <a:lstStyle/>
          <a:p>
            <a:endParaRPr lang="en-IN"/>
          </a:p>
        </p:txBody>
      </p:sp>
      <p:sp>
        <p:nvSpPr>
          <p:cNvPr id="17" name="Shape 15"/>
          <p:cNvSpPr/>
          <p:nvPr/>
        </p:nvSpPr>
        <p:spPr>
          <a:xfrm>
            <a:off x="9759434"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8" name="Text 16"/>
          <p:cNvSpPr/>
          <p:nvPr/>
        </p:nvSpPr>
        <p:spPr>
          <a:xfrm>
            <a:off x="9904928" y="4475917"/>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898374" y="5684044"/>
            <a:ext cx="2221944"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Inter" pitchFamily="34" charset="0"/>
                <a:ea typeface="Inter" pitchFamily="34" charset="-122"/>
                <a:cs typeface="Inter" pitchFamily="34" charset="-120"/>
              </a:rPr>
              <a:t>Classification</a:t>
            </a:r>
            <a:endParaRPr lang="en-US" sz="2187" dirty="0"/>
          </a:p>
        </p:txBody>
      </p:sp>
      <p:sp>
        <p:nvSpPr>
          <p:cNvPr id="20" name="Text 18"/>
          <p:cNvSpPr/>
          <p:nvPr/>
        </p:nvSpPr>
        <p:spPr>
          <a:xfrm>
            <a:off x="7648456" y="6253401"/>
            <a:ext cx="4721781" cy="710803"/>
          </a:xfrm>
          <a:prstGeom prst="rect">
            <a:avLst/>
          </a:prstGeom>
          <a:noFill/>
          <a:ln/>
        </p:spPr>
        <p:txBody>
          <a:bodyPr wrap="square" rtlCol="0" anchor="t"/>
          <a:lstStyle/>
          <a:p>
            <a:pPr marL="0" indent="0" algn="ctr">
              <a:lnSpc>
                <a:spcPts val="2799"/>
              </a:lnSpc>
              <a:buNone/>
            </a:pPr>
            <a:r>
              <a:rPr lang="en-US" sz="2000" kern="0" spc="-35" dirty="0">
                <a:solidFill>
                  <a:srgbClr val="272525"/>
                </a:solidFill>
                <a:latin typeface="Georgia" panose="02040502050405020303" pitchFamily="18" charset="0"/>
                <a:ea typeface="Inter" pitchFamily="34" charset="-122"/>
                <a:cs typeface="Inter" pitchFamily="34" charset="-120"/>
              </a:rPr>
              <a:t>Classify tweets into positive, negative, and neutral sentiment categories</a:t>
            </a:r>
            <a:r>
              <a:rPr lang="en-US" sz="1750" kern="0" spc="-35" dirty="0">
                <a:solidFill>
                  <a:srgbClr val="272525"/>
                </a:solidFill>
                <a:latin typeface="Inter" pitchFamily="34" charset="0"/>
                <a:ea typeface="Inter" pitchFamily="34" charset="-122"/>
                <a:cs typeface="Inter" pitchFamily="34" charset="-120"/>
              </a:rPr>
              <a:t>.</a:t>
            </a:r>
            <a:endParaRPr lang="en-US" sz="1750" dirty="0"/>
          </a:p>
        </p:txBody>
      </p:sp>
    </p:spTree>
    <p:extLst>
      <p:ext uri="{BB962C8B-B14F-4D97-AF65-F5344CB8AC3E}">
        <p14:creationId xmlns:p14="http://schemas.microsoft.com/office/powerpoint/2010/main" val="2469676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36671"/>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195653" y="913034"/>
            <a:ext cx="10002917" cy="694373"/>
          </a:xfrm>
          <a:prstGeom prst="rect">
            <a:avLst/>
          </a:prstGeom>
          <a:noFill/>
          <a:ln/>
        </p:spPr>
        <p:txBody>
          <a:bodyPr wrap="none" rtlCol="0" anchor="t"/>
          <a:lstStyle/>
          <a:p>
            <a:pPr marL="0" indent="0" algn="ctr">
              <a:lnSpc>
                <a:spcPts val="5468"/>
              </a:lnSpc>
              <a:buNone/>
            </a:pPr>
            <a:r>
              <a:rPr lang="en-US" sz="5400" b="1" u="sng" kern="0" spc="-131" dirty="0">
                <a:solidFill>
                  <a:schemeClr val="bg2">
                    <a:lumMod val="60000"/>
                    <a:lumOff val="40000"/>
                  </a:schemeClr>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Data Splitting and TF-IDF Vectorization</a:t>
            </a:r>
            <a:endParaRPr lang="en-US" sz="5400" u="sng" dirty="0">
              <a:solidFill>
                <a:schemeClr val="bg2">
                  <a:lumMod val="60000"/>
                  <a:lumOff val="40000"/>
                </a:schemeClr>
              </a:solidFill>
              <a:effectLst>
                <a:outerShdw blurRad="38100" dist="38100" dir="2700000" algn="tl">
                  <a:srgbClr val="000000">
                    <a:alpha val="43137"/>
                  </a:srgbClr>
                </a:outerShdw>
              </a:effectLst>
              <a:latin typeface="Georgia" panose="02040502050405020303" pitchFamily="18" charset="0"/>
            </a:endParaRPr>
          </a:p>
        </p:txBody>
      </p:sp>
      <p:sp>
        <p:nvSpPr>
          <p:cNvPr id="5" name="Shape 3"/>
          <p:cNvSpPr/>
          <p:nvPr/>
        </p:nvSpPr>
        <p:spPr>
          <a:xfrm>
            <a:off x="7293054" y="2335530"/>
            <a:ext cx="44410" cy="4697254"/>
          </a:xfrm>
          <a:prstGeom prst="rect">
            <a:avLst/>
          </a:prstGeom>
          <a:solidFill>
            <a:srgbClr val="B5B7E3"/>
          </a:solidFill>
          <a:ln/>
        </p:spPr>
        <p:txBody>
          <a:bodyPr/>
          <a:lstStyle/>
          <a:p>
            <a:endParaRPr lang="en-IN"/>
          </a:p>
        </p:txBody>
      </p:sp>
      <p:sp>
        <p:nvSpPr>
          <p:cNvPr id="6" name="Shape 4"/>
          <p:cNvSpPr/>
          <p:nvPr/>
        </p:nvSpPr>
        <p:spPr>
          <a:xfrm>
            <a:off x="7565172" y="2736830"/>
            <a:ext cx="777597" cy="44410"/>
          </a:xfrm>
          <a:prstGeom prst="rect">
            <a:avLst/>
          </a:prstGeom>
          <a:solidFill>
            <a:srgbClr val="B5B7E3"/>
          </a:solidFill>
          <a:ln/>
        </p:spPr>
        <p:txBody>
          <a:bodyPr/>
          <a:lstStyle/>
          <a:p>
            <a:endParaRPr lang="en-IN"/>
          </a:p>
        </p:txBody>
      </p:sp>
      <p:sp>
        <p:nvSpPr>
          <p:cNvPr id="7" name="Shape 5"/>
          <p:cNvSpPr/>
          <p:nvPr/>
        </p:nvSpPr>
        <p:spPr>
          <a:xfrm>
            <a:off x="7065228" y="2509123"/>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6"/>
          <p:cNvSpPr/>
          <p:nvPr/>
        </p:nvSpPr>
        <p:spPr>
          <a:xfrm>
            <a:off x="7233583" y="2550795"/>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557701"/>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Data Splitting</a:t>
            </a:r>
            <a:endParaRPr lang="en-US" sz="2187" dirty="0">
              <a:latin typeface="Georgia" panose="02040502050405020303" pitchFamily="18" charset="0"/>
            </a:endParaRPr>
          </a:p>
        </p:txBody>
      </p:sp>
      <p:sp>
        <p:nvSpPr>
          <p:cNvPr id="10" name="Text 8"/>
          <p:cNvSpPr/>
          <p:nvPr/>
        </p:nvSpPr>
        <p:spPr>
          <a:xfrm>
            <a:off x="8537257" y="3127057"/>
            <a:ext cx="4364703" cy="131879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Using `train_test_split` from sklearn, split the data into training and testing sets </a:t>
            </a:r>
            <a:endParaRPr lang="en-US" sz="1750" dirty="0">
              <a:latin typeface="Georgia" panose="02040502050405020303" pitchFamily="18" charset="0"/>
            </a:endParaRPr>
          </a:p>
        </p:txBody>
      </p:sp>
      <p:sp>
        <p:nvSpPr>
          <p:cNvPr id="11" name="Shape 9"/>
          <p:cNvSpPr/>
          <p:nvPr/>
        </p:nvSpPr>
        <p:spPr>
          <a:xfrm>
            <a:off x="6287631" y="3847683"/>
            <a:ext cx="777597" cy="44410"/>
          </a:xfrm>
          <a:prstGeom prst="rect">
            <a:avLst/>
          </a:prstGeom>
          <a:solidFill>
            <a:srgbClr val="B5B7E3"/>
          </a:solidFill>
          <a:ln/>
        </p:spPr>
        <p:txBody>
          <a:bodyPr/>
          <a:lstStyle/>
          <a:p>
            <a:endParaRPr lang="en-IN"/>
          </a:p>
        </p:txBody>
      </p:sp>
      <p:sp>
        <p:nvSpPr>
          <p:cNvPr id="12" name="Shape 10"/>
          <p:cNvSpPr/>
          <p:nvPr/>
        </p:nvSpPr>
        <p:spPr>
          <a:xfrm>
            <a:off x="7065228" y="3619976"/>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3" name="Text 11"/>
          <p:cNvSpPr/>
          <p:nvPr/>
        </p:nvSpPr>
        <p:spPr>
          <a:xfrm>
            <a:off x="7214533" y="3661648"/>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470791" y="3668554"/>
            <a:ext cx="2622352" cy="347186"/>
          </a:xfrm>
          <a:prstGeom prst="rect">
            <a:avLst/>
          </a:prstGeom>
          <a:noFill/>
          <a:ln/>
        </p:spPr>
        <p:txBody>
          <a:bodyPr wrap="none" rtlCol="0" anchor="t"/>
          <a:lstStyle/>
          <a:p>
            <a:pPr marL="0" indent="0" algn="r">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TF-IDF Vectorization</a:t>
            </a:r>
            <a:endParaRPr lang="en-US" sz="2187" dirty="0">
              <a:latin typeface="Georgia" panose="02040502050405020303" pitchFamily="18" charset="0"/>
            </a:endParaRPr>
          </a:p>
        </p:txBody>
      </p:sp>
      <p:sp>
        <p:nvSpPr>
          <p:cNvPr id="16" name="Shape 14"/>
          <p:cNvSpPr/>
          <p:nvPr/>
        </p:nvSpPr>
        <p:spPr>
          <a:xfrm>
            <a:off x="7565172" y="5176421"/>
            <a:ext cx="777597" cy="44410"/>
          </a:xfrm>
          <a:prstGeom prst="rect">
            <a:avLst/>
          </a:prstGeom>
          <a:solidFill>
            <a:srgbClr val="B5B7E3"/>
          </a:solidFill>
          <a:ln/>
        </p:spPr>
        <p:txBody>
          <a:bodyPr/>
          <a:lstStyle/>
          <a:p>
            <a:endParaRPr lang="en-IN"/>
          </a:p>
        </p:txBody>
      </p:sp>
      <p:sp>
        <p:nvSpPr>
          <p:cNvPr id="17" name="Shape 15"/>
          <p:cNvSpPr/>
          <p:nvPr/>
        </p:nvSpPr>
        <p:spPr>
          <a:xfrm>
            <a:off x="7065228" y="4948714"/>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8" name="Text 16"/>
          <p:cNvSpPr/>
          <p:nvPr/>
        </p:nvSpPr>
        <p:spPr>
          <a:xfrm>
            <a:off x="7210723" y="4990386"/>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4997291"/>
            <a:ext cx="231136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Georgia" panose="02040502050405020303" pitchFamily="18" charset="0"/>
                <a:ea typeface="Inter" pitchFamily="34" charset="-122"/>
                <a:cs typeface="Inter" pitchFamily="34" charset="-120"/>
              </a:rPr>
              <a:t>Feature Extraction</a:t>
            </a:r>
            <a:endParaRPr lang="en-US" sz="2187" dirty="0">
              <a:latin typeface="Georgia" panose="02040502050405020303" pitchFamily="18" charset="0"/>
            </a:endParaRPr>
          </a:p>
        </p:txBody>
      </p:sp>
      <p:sp>
        <p:nvSpPr>
          <p:cNvPr id="20" name="Text 18"/>
          <p:cNvSpPr/>
          <p:nvPr/>
        </p:nvSpPr>
        <p:spPr>
          <a:xfrm>
            <a:off x="8537258" y="5566648"/>
            <a:ext cx="4055150"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 Feature extraction process for creating a numerical representation of text data.</a:t>
            </a:r>
            <a:endParaRPr lang="en-US" sz="1750" dirty="0">
              <a:latin typeface="Georgia" panose="02040502050405020303" pitchFamily="18" charset="0"/>
            </a:endParaRPr>
          </a:p>
        </p:txBody>
      </p:sp>
      <p:sp>
        <p:nvSpPr>
          <p:cNvPr id="21" name="Rectangle 20">
            <a:extLst>
              <a:ext uri="{FF2B5EF4-FFF2-40B4-BE49-F238E27FC236}">
                <a16:creationId xmlns:a16="http://schemas.microsoft.com/office/drawing/2014/main" id="{224CF80D-3038-2285-121C-A25E072B2BDA}"/>
              </a:ext>
            </a:extLst>
          </p:cNvPr>
          <p:cNvSpPr/>
          <p:nvPr/>
        </p:nvSpPr>
        <p:spPr>
          <a:xfrm>
            <a:off x="1779996" y="4333422"/>
            <a:ext cx="4944684" cy="22304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chemeClr val="bg1"/>
                </a:solidFill>
                <a:effectLst/>
                <a:latin typeface="Georgia" panose="02040502050405020303" pitchFamily="18" charset="0"/>
              </a:rPr>
              <a:t>TF-IDF is a technique in natural language processing (NLP) </a:t>
            </a:r>
            <a:r>
              <a:rPr lang="en-US" dirty="0">
                <a:solidFill>
                  <a:schemeClr val="bg1"/>
                </a:solidFill>
                <a:latin typeface="Georgia" panose="02040502050405020303" pitchFamily="18" charset="0"/>
              </a:rPr>
              <a:t>which </a:t>
            </a:r>
            <a:r>
              <a:rPr lang="en-US" b="0" i="0" dirty="0">
                <a:solidFill>
                  <a:schemeClr val="bg1"/>
                </a:solidFill>
                <a:effectLst/>
                <a:latin typeface="Georgia" panose="02040502050405020303" pitchFamily="18" charset="0"/>
              </a:rPr>
              <a:t>weighs the importance of words in a document relative to a collection of documents. </a:t>
            </a:r>
            <a:r>
              <a:rPr lang="en-US" dirty="0">
                <a:solidFill>
                  <a:schemeClr val="bg1"/>
                </a:solidFill>
                <a:latin typeface="Georgia" panose="02040502050405020303" pitchFamily="18" charset="0"/>
              </a:rPr>
              <a:t>U</a:t>
            </a:r>
            <a:r>
              <a:rPr lang="en-US" b="0" i="0" dirty="0">
                <a:solidFill>
                  <a:schemeClr val="bg1"/>
                </a:solidFill>
                <a:effectLst/>
                <a:latin typeface="Georgia" panose="02040502050405020303" pitchFamily="18" charset="0"/>
              </a:rPr>
              <a:t>seful for tasks like text classification, information retrieval, and text mining</a:t>
            </a:r>
            <a:r>
              <a:rPr lang="en-US" b="0" i="0" dirty="0">
                <a:solidFill>
                  <a:srgbClr val="D1D5DB"/>
                </a:solidFill>
                <a:effectLst/>
                <a:latin typeface="Georgia" panose="02040502050405020303" pitchFamily="18" charset="0"/>
              </a:rPr>
              <a:t>.</a:t>
            </a:r>
            <a:endParaRPr lang="en-IN" dirty="0">
              <a:latin typeface="Georgia" panose="02040502050405020303" pitchFamily="18" charset="0"/>
            </a:endParaRPr>
          </a:p>
        </p:txBody>
      </p:sp>
    </p:spTree>
    <p:extLst>
      <p:ext uri="{BB962C8B-B14F-4D97-AF65-F5344CB8AC3E}">
        <p14:creationId xmlns:p14="http://schemas.microsoft.com/office/powerpoint/2010/main" val="4095239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203608" y="852070"/>
            <a:ext cx="8057317" cy="694373"/>
          </a:xfrm>
          <a:prstGeom prst="rect">
            <a:avLst/>
          </a:prstGeom>
          <a:noFill/>
          <a:ln/>
        </p:spPr>
        <p:txBody>
          <a:bodyPr wrap="none" rtlCol="0" anchor="t"/>
          <a:lstStyle/>
          <a:p>
            <a:pPr marL="0" indent="0">
              <a:lnSpc>
                <a:spcPts val="5468"/>
              </a:lnSpc>
              <a:buNone/>
            </a:pPr>
            <a:r>
              <a:rPr lang="en-US" sz="5400" b="1" kern="0" spc="-131" dirty="0">
                <a:solidFill>
                  <a:schemeClr val="bg2">
                    <a:lumMod val="60000"/>
                    <a:lumOff val="40000"/>
                  </a:schemeClr>
                </a:solidFill>
                <a:latin typeface="Georgia" panose="02040502050405020303" pitchFamily="18" charset="0"/>
                <a:ea typeface="Inter" pitchFamily="34" charset="-122"/>
                <a:cs typeface="Inter" pitchFamily="34" charset="-120"/>
              </a:rPr>
              <a:t>Model Selection and Evaluation</a:t>
            </a:r>
            <a:endParaRPr lang="en-US" sz="5400" dirty="0">
              <a:solidFill>
                <a:schemeClr val="bg2">
                  <a:lumMod val="60000"/>
                  <a:lumOff val="40000"/>
                </a:schemeClr>
              </a:solidFill>
              <a:latin typeface="Georgia" panose="02040502050405020303" pitchFamily="18" charset="0"/>
            </a:endParaRPr>
          </a:p>
        </p:txBody>
      </p:sp>
      <p:sp>
        <p:nvSpPr>
          <p:cNvPr id="5" name="Text 3"/>
          <p:cNvSpPr/>
          <p:nvPr/>
        </p:nvSpPr>
        <p:spPr>
          <a:xfrm>
            <a:off x="4691983" y="1874675"/>
            <a:ext cx="3302913" cy="534989"/>
          </a:xfrm>
          <a:prstGeom prst="rect">
            <a:avLst/>
          </a:prstGeom>
          <a:noFill/>
          <a:ln/>
        </p:spPr>
        <p:txBody>
          <a:bodyPr wrap="none" rtlCol="0" anchor="t"/>
          <a:lstStyle/>
          <a:p>
            <a:pPr marL="0" indent="0">
              <a:lnSpc>
                <a:spcPts val="3281"/>
              </a:lnSpc>
              <a:buNone/>
            </a:pPr>
            <a:r>
              <a:rPr lang="en-US" sz="2800" b="1" u="sng" kern="0" spc="-79" dirty="0">
                <a:solidFill>
                  <a:srgbClr val="000000"/>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Classification Models</a:t>
            </a:r>
            <a:endParaRPr lang="en-US" sz="2800" u="sng" dirty="0">
              <a:effectLst>
                <a:outerShdw blurRad="38100" dist="38100" dir="2700000" algn="tl">
                  <a:srgbClr val="000000">
                    <a:alpha val="43137"/>
                  </a:srgbClr>
                </a:outerShdw>
              </a:effectLst>
              <a:latin typeface="Georgia" panose="02040502050405020303" pitchFamily="18" charset="0"/>
            </a:endParaRPr>
          </a:p>
        </p:txBody>
      </p:sp>
      <p:sp>
        <p:nvSpPr>
          <p:cNvPr id="6" name="Text 4"/>
          <p:cNvSpPr/>
          <p:nvPr/>
        </p:nvSpPr>
        <p:spPr>
          <a:xfrm>
            <a:off x="898914" y="2445420"/>
            <a:ext cx="12281827" cy="710803"/>
          </a:xfrm>
          <a:prstGeom prst="rect">
            <a:avLst/>
          </a:prstGeom>
          <a:noFill/>
          <a:ln/>
        </p:spPr>
        <p:txBody>
          <a:bodyPr wrap="square" rtlCol="0" anchor="t"/>
          <a:lstStyle/>
          <a:p>
            <a:pPr>
              <a:lnSpc>
                <a:spcPts val="2799"/>
              </a:lnSpc>
            </a:pPr>
            <a:r>
              <a:rPr lang="en-US" sz="2000" kern="0" spc="-35" dirty="0">
                <a:solidFill>
                  <a:srgbClr val="272525"/>
                </a:solidFill>
                <a:latin typeface="Georgia" panose="02040502050405020303" pitchFamily="18" charset="0"/>
                <a:ea typeface="Inter" pitchFamily="34" charset="-122"/>
                <a:cs typeface="Inter" pitchFamily="34" charset="-120"/>
              </a:rPr>
              <a:t>Use of different classification models: </a:t>
            </a:r>
            <a:r>
              <a:rPr lang="en-IN" sz="2000" b="0" dirty="0">
                <a:solidFill>
                  <a:schemeClr val="bg1"/>
                </a:solidFill>
                <a:effectLst/>
                <a:latin typeface="Georgia" panose="02040502050405020303" pitchFamily="18" charset="0"/>
              </a:rPr>
              <a:t>Bernoulli Naive Bayes model</a:t>
            </a:r>
            <a:r>
              <a:rPr lang="en-US" sz="2000" kern="0" spc="-35" dirty="0">
                <a:solidFill>
                  <a:srgbClr val="272525"/>
                </a:solidFill>
                <a:latin typeface="Georgia" panose="02040502050405020303" pitchFamily="18" charset="0"/>
                <a:ea typeface="Inter" pitchFamily="34" charset="-122"/>
                <a:cs typeface="Inter" pitchFamily="34" charset="-120"/>
              </a:rPr>
              <a:t>, Logistic Regression and  </a:t>
            </a:r>
            <a:r>
              <a:rPr lang="en-IN" sz="2000" b="0" i="0" dirty="0">
                <a:solidFill>
                  <a:srgbClr val="222222"/>
                </a:solidFill>
                <a:effectLst/>
                <a:latin typeface="Georgia" panose="02040502050405020303" pitchFamily="18" charset="0"/>
              </a:rPr>
              <a:t>SVM (Support Vector Machine)</a:t>
            </a:r>
          </a:p>
          <a:p>
            <a:pPr>
              <a:lnSpc>
                <a:spcPts val="2799"/>
              </a:lnSpc>
            </a:pPr>
            <a:endParaRPr lang="en-US" sz="1750" dirty="0">
              <a:latin typeface="Georgia" panose="02040502050405020303" pitchFamily="18" charset="0"/>
            </a:endParaRPr>
          </a:p>
        </p:txBody>
      </p:sp>
      <p:sp>
        <p:nvSpPr>
          <p:cNvPr id="7" name="Text 5"/>
          <p:cNvSpPr/>
          <p:nvPr/>
        </p:nvSpPr>
        <p:spPr>
          <a:xfrm>
            <a:off x="7593806" y="3787259"/>
            <a:ext cx="2667119" cy="416481"/>
          </a:xfrm>
          <a:prstGeom prst="rect">
            <a:avLst/>
          </a:prstGeom>
          <a:noFill/>
          <a:ln/>
        </p:spPr>
        <p:txBody>
          <a:bodyPr wrap="none" rtlCol="0" anchor="t"/>
          <a:lstStyle/>
          <a:p>
            <a:pPr marL="0" indent="0">
              <a:lnSpc>
                <a:spcPts val="3281"/>
              </a:lnSpc>
              <a:buNone/>
            </a:pPr>
            <a:endParaRPr lang="en-US" sz="2624" dirty="0">
              <a:latin typeface="Georgia" panose="02040502050405020303" pitchFamily="18" charset="0"/>
            </a:endParaRPr>
          </a:p>
        </p:txBody>
      </p:sp>
      <p:pic>
        <p:nvPicPr>
          <p:cNvPr id="10" name="Picture 9">
            <a:extLst>
              <a:ext uri="{FF2B5EF4-FFF2-40B4-BE49-F238E27FC236}">
                <a16:creationId xmlns:a16="http://schemas.microsoft.com/office/drawing/2014/main" id="{EA7D3442-8C70-65F0-4D32-75FFCC48AF54}"/>
              </a:ext>
            </a:extLst>
          </p:cNvPr>
          <p:cNvPicPr>
            <a:picLocks noChangeAspect="1"/>
          </p:cNvPicPr>
          <p:nvPr/>
        </p:nvPicPr>
        <p:blipFill>
          <a:blip r:embed="rId3"/>
          <a:stretch>
            <a:fillRect/>
          </a:stretch>
        </p:blipFill>
        <p:spPr>
          <a:xfrm>
            <a:off x="270083" y="3655456"/>
            <a:ext cx="4522262" cy="4064468"/>
          </a:xfrm>
          <a:prstGeom prst="rect">
            <a:avLst/>
          </a:prstGeom>
        </p:spPr>
      </p:pic>
      <p:pic>
        <p:nvPicPr>
          <p:cNvPr id="12" name="Picture 11">
            <a:extLst>
              <a:ext uri="{FF2B5EF4-FFF2-40B4-BE49-F238E27FC236}">
                <a16:creationId xmlns:a16="http://schemas.microsoft.com/office/drawing/2014/main" id="{92F5C30C-5384-FC7C-C53F-32DC4227DE13}"/>
              </a:ext>
            </a:extLst>
          </p:cNvPr>
          <p:cNvPicPr>
            <a:picLocks noChangeAspect="1"/>
          </p:cNvPicPr>
          <p:nvPr/>
        </p:nvPicPr>
        <p:blipFill>
          <a:blip r:embed="rId4"/>
          <a:stretch>
            <a:fillRect/>
          </a:stretch>
        </p:blipFill>
        <p:spPr>
          <a:xfrm>
            <a:off x="4921126" y="3655456"/>
            <a:ext cx="4522263" cy="4090080"/>
          </a:xfrm>
          <a:prstGeom prst="rect">
            <a:avLst/>
          </a:prstGeom>
        </p:spPr>
      </p:pic>
      <p:pic>
        <p:nvPicPr>
          <p:cNvPr id="14" name="Picture 13">
            <a:extLst>
              <a:ext uri="{FF2B5EF4-FFF2-40B4-BE49-F238E27FC236}">
                <a16:creationId xmlns:a16="http://schemas.microsoft.com/office/drawing/2014/main" id="{41AA3E13-A456-2D06-4C15-AB6C1157CD9B}"/>
              </a:ext>
            </a:extLst>
          </p:cNvPr>
          <p:cNvPicPr>
            <a:picLocks noChangeAspect="1"/>
          </p:cNvPicPr>
          <p:nvPr/>
        </p:nvPicPr>
        <p:blipFill>
          <a:blip r:embed="rId5"/>
          <a:stretch>
            <a:fillRect/>
          </a:stretch>
        </p:blipFill>
        <p:spPr>
          <a:xfrm>
            <a:off x="9534639" y="3659688"/>
            <a:ext cx="4522262" cy="4085848"/>
          </a:xfrm>
          <a:prstGeom prst="rect">
            <a:avLst/>
          </a:prstGeom>
        </p:spPr>
      </p:pic>
    </p:spTree>
    <p:extLst>
      <p:ext uri="{BB962C8B-B14F-4D97-AF65-F5344CB8AC3E}">
        <p14:creationId xmlns:p14="http://schemas.microsoft.com/office/powerpoint/2010/main" val="534490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F5EEB2-2843-60C8-39E6-566777F92B41}"/>
              </a:ext>
            </a:extLst>
          </p:cNvPr>
          <p:cNvSpPr/>
          <p:nvPr/>
        </p:nvSpPr>
        <p:spPr>
          <a:xfrm>
            <a:off x="0" y="-11151"/>
            <a:ext cx="14630400" cy="822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IN" b="0" dirty="0">
              <a:solidFill>
                <a:srgbClr val="D4D4D4"/>
              </a:solidFill>
              <a:effectLst/>
              <a:latin typeface="Courier New" panose="02070309020205020404" pitchFamily="49" charset="0"/>
            </a:endParaRPr>
          </a:p>
        </p:txBody>
      </p:sp>
      <p:sp>
        <p:nvSpPr>
          <p:cNvPr id="5" name="TextBox 4">
            <a:extLst>
              <a:ext uri="{FF2B5EF4-FFF2-40B4-BE49-F238E27FC236}">
                <a16:creationId xmlns:a16="http://schemas.microsoft.com/office/drawing/2014/main" id="{DC271DB1-9ECC-740A-1974-C3615E161BAE}"/>
              </a:ext>
            </a:extLst>
          </p:cNvPr>
          <p:cNvSpPr txBox="1"/>
          <p:nvPr/>
        </p:nvSpPr>
        <p:spPr>
          <a:xfrm>
            <a:off x="2853558" y="869795"/>
            <a:ext cx="8056179" cy="570092"/>
          </a:xfrm>
          <a:prstGeom prst="rect">
            <a:avLst/>
          </a:prstGeom>
          <a:noFill/>
        </p:spPr>
        <p:txBody>
          <a:bodyPr wrap="square" rtlCol="0">
            <a:spAutoFit/>
          </a:bodyPr>
          <a:lstStyle/>
          <a:p>
            <a:pPr marL="0" indent="0" algn="ctr">
              <a:lnSpc>
                <a:spcPts val="3281"/>
              </a:lnSpc>
              <a:buNone/>
            </a:pPr>
            <a:r>
              <a:rPr lang="en-US" sz="5400" b="1" u="sng" kern="0" spc="-79" dirty="0">
                <a:solidFill>
                  <a:schemeClr val="bg2">
                    <a:lumMod val="60000"/>
                    <a:lumOff val="40000"/>
                  </a:schemeClr>
                </a:solidFill>
                <a:effectLst>
                  <a:outerShdw blurRad="38100" dist="38100" dir="2700000" algn="tl">
                    <a:srgbClr val="000000">
                      <a:alpha val="43137"/>
                    </a:srgbClr>
                  </a:outerShdw>
                </a:effectLst>
                <a:latin typeface="Georgia" panose="02040502050405020303" pitchFamily="18" charset="0"/>
                <a:ea typeface="Inter" pitchFamily="34" charset="-122"/>
                <a:cs typeface="Inter" pitchFamily="34" charset="-120"/>
              </a:rPr>
              <a:t>Model Evaluation</a:t>
            </a:r>
            <a:endParaRPr lang="en-US" sz="5400" u="sng" dirty="0">
              <a:solidFill>
                <a:schemeClr val="bg2">
                  <a:lumMod val="60000"/>
                  <a:lumOff val="40000"/>
                </a:schemeClr>
              </a:solidFill>
              <a:effectLst>
                <a:outerShdw blurRad="38100" dist="38100" dir="2700000" algn="tl">
                  <a:srgbClr val="000000">
                    <a:alpha val="43137"/>
                  </a:srgbClr>
                </a:outerShdw>
              </a:effectLst>
              <a:latin typeface="Georgia" panose="02040502050405020303" pitchFamily="18" charset="0"/>
            </a:endParaRPr>
          </a:p>
        </p:txBody>
      </p:sp>
      <p:sp>
        <p:nvSpPr>
          <p:cNvPr id="6" name="Text 6">
            <a:extLst>
              <a:ext uri="{FF2B5EF4-FFF2-40B4-BE49-F238E27FC236}">
                <a16:creationId xmlns:a16="http://schemas.microsoft.com/office/drawing/2014/main" id="{A91975C3-F355-23C9-48C0-6E5FD34A9717}"/>
              </a:ext>
            </a:extLst>
          </p:cNvPr>
          <p:cNvSpPr/>
          <p:nvPr/>
        </p:nvSpPr>
        <p:spPr>
          <a:xfrm>
            <a:off x="1986455" y="1722013"/>
            <a:ext cx="10625959" cy="1444933"/>
          </a:xfrm>
          <a:prstGeom prst="rect">
            <a:avLst/>
          </a:prstGeom>
          <a:noFill/>
          <a:ln/>
        </p:spPr>
        <p:txBody>
          <a:bodyPr wrap="square" rtlCol="0" anchor="t"/>
          <a:lstStyle/>
          <a:p>
            <a:pPr marL="0" indent="0">
              <a:lnSpc>
                <a:spcPts val="2799"/>
              </a:lnSpc>
              <a:buNone/>
            </a:pPr>
            <a:r>
              <a:rPr lang="en-US" sz="1750" kern="0" spc="-35" dirty="0">
                <a:solidFill>
                  <a:srgbClr val="272525"/>
                </a:solidFill>
                <a:latin typeface="Georgia" panose="02040502050405020303" pitchFamily="18" charset="0"/>
                <a:ea typeface="Inter" pitchFamily="34" charset="-122"/>
                <a:cs typeface="Inter" pitchFamily="34" charset="-120"/>
              </a:rPr>
              <a:t>Evaluating  models using accuracy, confusion matrix, ROC curve, and AUC  of Bernoulli Naïve Bayes Classifier , Logistic Regression and Linear SVM respectively.</a:t>
            </a:r>
            <a:endParaRPr lang="en-US" sz="1750" dirty="0">
              <a:latin typeface="Georgia" panose="02040502050405020303" pitchFamily="18" charset="0"/>
            </a:endParaRPr>
          </a:p>
        </p:txBody>
      </p:sp>
      <p:pic>
        <p:nvPicPr>
          <p:cNvPr id="18" name="Picture 17">
            <a:extLst>
              <a:ext uri="{FF2B5EF4-FFF2-40B4-BE49-F238E27FC236}">
                <a16:creationId xmlns:a16="http://schemas.microsoft.com/office/drawing/2014/main" id="{A2F21465-6014-19F6-4D81-5511FE7B60C4}"/>
              </a:ext>
            </a:extLst>
          </p:cNvPr>
          <p:cNvPicPr>
            <a:picLocks noChangeAspect="1"/>
          </p:cNvPicPr>
          <p:nvPr/>
        </p:nvPicPr>
        <p:blipFill>
          <a:blip r:embed="rId2"/>
          <a:stretch>
            <a:fillRect/>
          </a:stretch>
        </p:blipFill>
        <p:spPr>
          <a:xfrm>
            <a:off x="9792215" y="3575162"/>
            <a:ext cx="4673646" cy="3722650"/>
          </a:xfrm>
          <a:prstGeom prst="rect">
            <a:avLst/>
          </a:prstGeom>
        </p:spPr>
      </p:pic>
      <p:pic>
        <p:nvPicPr>
          <p:cNvPr id="20" name="Picture 19">
            <a:extLst>
              <a:ext uri="{FF2B5EF4-FFF2-40B4-BE49-F238E27FC236}">
                <a16:creationId xmlns:a16="http://schemas.microsoft.com/office/drawing/2014/main" id="{187C5A13-217F-FEEA-B689-26664BF3F8D9}"/>
              </a:ext>
            </a:extLst>
          </p:cNvPr>
          <p:cNvPicPr>
            <a:picLocks noChangeAspect="1"/>
          </p:cNvPicPr>
          <p:nvPr/>
        </p:nvPicPr>
        <p:blipFill>
          <a:blip r:embed="rId3"/>
          <a:stretch>
            <a:fillRect/>
          </a:stretch>
        </p:blipFill>
        <p:spPr>
          <a:xfrm>
            <a:off x="4979509" y="3598154"/>
            <a:ext cx="4644369" cy="3678091"/>
          </a:xfrm>
          <a:prstGeom prst="rect">
            <a:avLst/>
          </a:prstGeom>
        </p:spPr>
      </p:pic>
      <p:pic>
        <p:nvPicPr>
          <p:cNvPr id="22" name="Picture 21">
            <a:extLst>
              <a:ext uri="{FF2B5EF4-FFF2-40B4-BE49-F238E27FC236}">
                <a16:creationId xmlns:a16="http://schemas.microsoft.com/office/drawing/2014/main" id="{65BC6C40-93B0-9819-A5DD-F250633A9228}"/>
              </a:ext>
            </a:extLst>
          </p:cNvPr>
          <p:cNvPicPr>
            <a:picLocks noChangeAspect="1"/>
          </p:cNvPicPr>
          <p:nvPr/>
        </p:nvPicPr>
        <p:blipFill>
          <a:blip r:embed="rId4"/>
          <a:stretch>
            <a:fillRect/>
          </a:stretch>
        </p:blipFill>
        <p:spPr>
          <a:xfrm>
            <a:off x="84489" y="3594171"/>
            <a:ext cx="4673646" cy="3682075"/>
          </a:xfrm>
          <a:prstGeom prst="rect">
            <a:avLst/>
          </a:prstGeom>
        </p:spPr>
      </p:pic>
    </p:spTree>
    <p:extLst>
      <p:ext uri="{BB962C8B-B14F-4D97-AF65-F5344CB8AC3E}">
        <p14:creationId xmlns:p14="http://schemas.microsoft.com/office/powerpoint/2010/main" val="3060107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2012</TotalTime>
  <Words>1003</Words>
  <Application>Microsoft Office PowerPoint</Application>
  <PresentationFormat>Custom</PresentationFormat>
  <Paragraphs>152</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 Black</vt:lpstr>
      <vt:lpstr>Calibri</vt:lpstr>
      <vt:lpstr>Century Gothic</vt:lpstr>
      <vt:lpstr>Colonna MT</vt:lpstr>
      <vt:lpstr>Courier New</vt:lpstr>
      <vt:lpstr>Gadugi</vt:lpstr>
      <vt:lpstr>Georgia</vt:lpstr>
      <vt:lpstr>Inter</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cp:lastModifiedBy>
  <cp:revision>27</cp:revision>
  <dcterms:created xsi:type="dcterms:W3CDTF">2023-08-27T18:34:42Z</dcterms:created>
  <dcterms:modified xsi:type="dcterms:W3CDTF">2023-09-06T15:38:11Z</dcterms:modified>
</cp:coreProperties>
</file>