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8" r:id="rId7"/>
    <p:sldId id="269" r:id="rId8"/>
    <p:sldId id="271" r:id="rId9"/>
    <p:sldId id="261" r:id="rId10"/>
    <p:sldId id="259" r:id="rId11"/>
    <p:sldId id="273" r:id="rId12"/>
    <p:sldId id="263" r:id="rId13"/>
    <p:sldId id="27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647" y="413195"/>
            <a:ext cx="9141619" cy="1676400"/>
          </a:xfrm>
        </p:spPr>
        <p:txBody>
          <a:bodyPr/>
          <a:lstStyle/>
          <a:p>
            <a:r>
              <a:rPr lang="en-US" dirty="0"/>
              <a:t>Food Image Detection and Calories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Rutuja Tambe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FA079-65BD-B73C-13F0-B662EE57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404664"/>
            <a:ext cx="4176464" cy="5157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0854D-6C8E-4094-6768-87B659E9A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404664"/>
            <a:ext cx="519215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highlight>
                  <a:srgbClr val="F5F5F5"/>
                </a:highlight>
                <a:latin typeface="Constantia" panose="02030602050306030303" pitchFamily="18" charset="0"/>
              </a:rPr>
              <a:t>Introduction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tantia" panose="02030602050306030303" pitchFamily="18" charset="0"/>
              </a:rPr>
              <a:t>​</a:t>
            </a:r>
            <a:endParaRPr lang="en-US" sz="40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Constantia" panose="02030602050306030303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highlight>
                  <a:srgbClr val="F5F5F5"/>
                </a:highlight>
                <a:latin typeface="Constantia" panose="02030602050306030303" pitchFamily="18" charset="0"/>
              </a:rPr>
              <a:t>Dataset Collection and preprocessing</a:t>
            </a:r>
            <a:endParaRPr lang="en-US" sz="40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Constantia" panose="02030602050306030303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04040"/>
                </a:solidFill>
                <a:effectLst/>
                <a:highlight>
                  <a:srgbClr val="F5F5F5"/>
                </a:highlight>
                <a:latin typeface="Constantia" panose="02030602050306030303" pitchFamily="18" charset="0"/>
              </a:rPr>
              <a:t>Model </a:t>
            </a:r>
            <a:r>
              <a:rPr lang="en-US" dirty="0">
                <a:solidFill>
                  <a:srgbClr val="404040"/>
                </a:solidFill>
                <a:highlight>
                  <a:srgbClr val="F5F5F5"/>
                </a:highlight>
                <a:latin typeface="Constantia" panose="02030602050306030303" pitchFamily="18" charset="0"/>
              </a:rPr>
              <a:t>Training</a:t>
            </a: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Constantia" panose="02030602050306030303" pitchFamily="18" charset="0"/>
            </a:endParaRPr>
          </a:p>
          <a:p>
            <a:pPr fontAlgn="base"/>
            <a:r>
              <a:rPr lang="en-US" dirty="0">
                <a:solidFill>
                  <a:srgbClr val="404040"/>
                </a:solidFill>
                <a:highlight>
                  <a:srgbClr val="F5F5F5"/>
                </a:highlight>
                <a:latin typeface="Constantia" panose="02030602050306030303" pitchFamily="18" charset="0"/>
              </a:rPr>
              <a:t>Model Evaluation</a:t>
            </a:r>
          </a:p>
          <a:p>
            <a:pPr fontAlgn="base"/>
            <a:r>
              <a:rPr lang="en-US" dirty="0">
                <a:solidFill>
                  <a:srgbClr val="404040"/>
                </a:solidFill>
                <a:highlight>
                  <a:srgbClr val="F5F5F5"/>
                </a:highlight>
                <a:latin typeface="Constantia" panose="02030602050306030303" pitchFamily="18" charset="0"/>
              </a:rPr>
              <a:t>Results</a:t>
            </a:r>
          </a:p>
          <a:p>
            <a:pPr marL="0" indent="0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Constantia" panose="02030602050306030303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Constantia" panose="02030602050306030303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Constantia" panose="02030602050306030303" pitchFamily="18" charset="0"/>
            </a:endParaRPr>
          </a:p>
          <a:p>
            <a:pPr marL="0" indent="0" algn="l" rtl="0" fontAlgn="base">
              <a:buNone/>
            </a:pPr>
            <a:r>
              <a:rPr lang="en-US" sz="1800" dirty="0">
                <a:solidFill>
                  <a:srgbClr val="404040"/>
                </a:solidFill>
                <a:highlight>
                  <a:srgbClr val="F5F5F5"/>
                </a:highlight>
                <a:latin typeface="Constantia" panose="02030602050306030303" pitchFamily="18" charset="0"/>
              </a:rPr>
              <a:t>       </a:t>
            </a:r>
            <a:r>
              <a:rPr lang="en-US" sz="1800" b="0" i="0" u="none" strike="noStrike" dirty="0">
                <a:solidFill>
                  <a:srgbClr val="404040"/>
                </a:solidFill>
                <a:effectLst/>
                <a:highlight>
                  <a:srgbClr val="F5F5F5"/>
                </a:highlight>
                <a:latin typeface="Constantia" panose="02030602050306030303" pitchFamily="18" charset="0"/>
              </a:rPr>
              <a:t> 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AA3B-40ED-800C-B0E8-EB4BD850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39890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Focus: Detecting food items from images and estimating their calorie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CNN model for training the food image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Essential for dietary monitoring and health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Objectives: Accurately identify food items and provide calorie information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13892" y="620688"/>
            <a:ext cx="9721080" cy="4572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Dataset Collection and Preprocessing</a:t>
            </a:r>
          </a:p>
          <a:p>
            <a:r>
              <a:rPr lang="en-US" dirty="0"/>
              <a:t>Source: Kaggle</a:t>
            </a:r>
          </a:p>
          <a:p>
            <a:r>
              <a:rPr lang="en-US" dirty="0"/>
              <a:t>The dataset I have taken is from Kaggle’s website by combining two different datasets.</a:t>
            </a:r>
          </a:p>
          <a:p>
            <a:r>
              <a:rPr lang="en-US" dirty="0"/>
              <a:t>The dataset contains various images of each food item.</a:t>
            </a:r>
          </a:p>
          <a:p>
            <a:r>
              <a:rPr lang="en-US" dirty="0"/>
              <a:t>I have taken total 26 classes to train the model for food image detection in this project.</a:t>
            </a:r>
          </a:p>
          <a:p>
            <a:r>
              <a:rPr lang="en-US" dirty="0"/>
              <a:t>Preprocessed the images dataset by resizing all the images in the dataset.</a:t>
            </a:r>
          </a:p>
          <a:p>
            <a:r>
              <a:rPr lang="en-US" dirty="0"/>
              <a:t>Extracted features from the images.</a:t>
            </a:r>
          </a:p>
          <a:p>
            <a:r>
              <a:rPr lang="en-US" dirty="0"/>
              <a:t>Split the dataset into test and train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548680"/>
            <a:ext cx="10929664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Model Training</a:t>
            </a:r>
          </a:p>
          <a:p>
            <a:r>
              <a:rPr lang="en-US" sz="2400" dirty="0"/>
              <a:t> CNN: used for training the dataset.</a:t>
            </a:r>
          </a:p>
          <a:p>
            <a:r>
              <a:rPr lang="en-US" sz="2400" dirty="0"/>
              <a:t> CNNs are a type of deep learning model to process structured grid data ,like images. </a:t>
            </a:r>
          </a:p>
          <a:p>
            <a:r>
              <a:rPr lang="en-US" sz="2400" dirty="0"/>
              <a:t>They are particularly effective for tasks involving image recognition and classification.</a:t>
            </a:r>
          </a:p>
          <a:p>
            <a:r>
              <a:rPr lang="en-US" sz="2400" dirty="0"/>
              <a:t> it has several types of layers, including convolutional layers, pooling layers, and fully connected layers.</a:t>
            </a:r>
          </a:p>
          <a:p>
            <a:r>
              <a:rPr lang="en-US" sz="2400" dirty="0"/>
              <a:t>In this CNN model combined the features extracted from the images .</a:t>
            </a:r>
          </a:p>
          <a:p>
            <a:r>
              <a:rPr lang="en-US" sz="2400" dirty="0"/>
              <a:t>Map the features with the images and train it on 100 epochs.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42C308-124E-C6C8-E643-D473951A071C}"/>
              </a:ext>
            </a:extLst>
          </p:cNvPr>
          <p:cNvSpPr txBox="1">
            <a:spLocks/>
          </p:cNvSpPr>
          <p:nvPr/>
        </p:nvSpPr>
        <p:spPr>
          <a:xfrm>
            <a:off x="981844" y="548680"/>
            <a:ext cx="11017224" cy="5184576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  Model Evaluation</a:t>
            </a:r>
          </a:p>
          <a:p>
            <a:pPr marL="0" indent="0">
              <a:buNone/>
            </a:pPr>
            <a:r>
              <a:rPr lang="en-US" sz="2400" dirty="0"/>
              <a:t>Accuracy: the Test accuracy for the model trained is 87%.</a:t>
            </a:r>
          </a:p>
          <a:p>
            <a:pPr marL="0" indent="0">
              <a:buNone/>
            </a:pPr>
            <a:r>
              <a:rPr lang="en-US" sz="2400" b="1" dirty="0"/>
              <a:t>Training Accuracy</a:t>
            </a:r>
            <a:r>
              <a:rPr lang="en-US" sz="2400" dirty="0"/>
              <a:t>: The training accuracy increases steadily and reaches around 0.8 (80%) towards the end of the training.</a:t>
            </a:r>
          </a:p>
          <a:p>
            <a:pPr marL="0" indent="0">
              <a:buNone/>
            </a:pPr>
            <a:r>
              <a:rPr lang="en-US" sz="2400" b="1" dirty="0"/>
              <a:t>Validation Accuracy</a:t>
            </a:r>
            <a:r>
              <a:rPr lang="en-US" sz="2400" dirty="0"/>
              <a:t>: The validation accuracy improves rapidly and stabilizes around 0.9 (90%) after about 30 epochs</a:t>
            </a:r>
          </a:p>
          <a:p>
            <a:pPr marL="0" indent="0">
              <a:buNone/>
            </a:pPr>
            <a:r>
              <a:rPr lang="en-US" sz="2400" b="1" dirty="0"/>
              <a:t>Training Loss</a:t>
            </a:r>
            <a:r>
              <a:rPr lang="en-US" sz="2400" dirty="0"/>
              <a:t>: The training loss decreases steadily and reaches a value close to 0.5 by the end of the training.</a:t>
            </a:r>
          </a:p>
          <a:p>
            <a:pPr marL="0" indent="0">
              <a:buNone/>
            </a:pPr>
            <a:r>
              <a:rPr lang="en-US" sz="2400" b="1" dirty="0"/>
              <a:t>Validation Loss</a:t>
            </a:r>
            <a:r>
              <a:rPr lang="en-US" sz="2400" dirty="0"/>
              <a:t>: The validation loss drops quickly and stabilizes around 0.5 after about 20 epochs.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190035-6045-F65E-7F78-B7A76678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07107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292369-CC10-85FD-4765-CAFAA105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908720"/>
            <a:ext cx="6315956" cy="53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8E218-1F4D-F3A8-67AB-6E9807CC9A1C}"/>
              </a:ext>
            </a:extLst>
          </p:cNvPr>
          <p:cNvSpPr txBox="1"/>
          <p:nvPr/>
        </p:nvSpPr>
        <p:spPr>
          <a:xfrm>
            <a:off x="1396526" y="260648"/>
            <a:ext cx="939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figure shows the confusion matrix of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12125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9003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r>
              <a:rPr lang="en-US" sz="2200" dirty="0"/>
              <a:t>The model is predicting the class and giving the </a:t>
            </a:r>
            <a:r>
              <a:rPr lang="en-US" sz="2200" dirty="0" err="1"/>
              <a:t>caloires</a:t>
            </a:r>
            <a:r>
              <a:rPr lang="en-US" sz="2200" dirty="0"/>
              <a:t> according to it.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22B79-706A-233F-A046-E90CF60E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484784"/>
            <a:ext cx="4896544" cy="4608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4AB1E-07DE-74FF-4155-09A6CFB8B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484784"/>
            <a:ext cx="446449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277</TotalTime>
  <Words>348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Cooking 16x9</vt:lpstr>
      <vt:lpstr>Food Image Detection and Calories Estimation</vt:lpstr>
      <vt:lpstr>Workflow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The model is predicting the class and giving the caloires according to it.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Tambe</dc:creator>
  <cp:lastModifiedBy>Rutuja Tambe</cp:lastModifiedBy>
  <cp:revision>5</cp:revision>
  <dcterms:created xsi:type="dcterms:W3CDTF">2024-07-01T08:01:41Z</dcterms:created>
  <dcterms:modified xsi:type="dcterms:W3CDTF">2024-07-04T14:38:16Z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