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9" r:id="rId1"/>
  </p:sldMasterIdLst>
  <p:sldIdLst>
    <p:sldId id="256" r:id="rId2"/>
    <p:sldId id="268" r:id="rId3"/>
    <p:sldId id="267" r:id="rId4"/>
    <p:sldId id="257" r:id="rId5"/>
    <p:sldId id="270" r:id="rId6"/>
    <p:sldId id="273" r:id="rId7"/>
    <p:sldId id="300" r:id="rId8"/>
    <p:sldId id="301" r:id="rId9"/>
    <p:sldId id="302" r:id="rId10"/>
    <p:sldId id="259" r:id="rId11"/>
    <p:sldId id="304" r:id="rId12"/>
    <p:sldId id="305" r:id="rId13"/>
    <p:sldId id="306" r:id="rId14"/>
    <p:sldId id="309" r:id="rId15"/>
    <p:sldId id="263" r:id="rId16"/>
    <p:sldId id="310" r:id="rId17"/>
    <p:sldId id="278" r:id="rId18"/>
    <p:sldId id="279" r:id="rId19"/>
    <p:sldId id="264" r:id="rId20"/>
    <p:sldId id="265" r:id="rId21"/>
    <p:sldId id="266" r:id="rId22"/>
    <p:sldId id="285" r:id="rId23"/>
    <p:sldId id="313" r:id="rId24"/>
    <p:sldId id="316" r:id="rId25"/>
    <p:sldId id="317" r:id="rId26"/>
    <p:sldId id="319" r:id="rId27"/>
    <p:sldId id="321" r:id="rId28"/>
    <p:sldId id="283" r:id="rId29"/>
    <p:sldId id="282" r:id="rId30"/>
    <p:sldId id="323" r:id="rId31"/>
    <p:sldId id="324" r:id="rId32"/>
    <p:sldId id="281" r:id="rId33"/>
    <p:sldId id="299" r:id="rId34"/>
    <p:sldId id="280" r:id="rId35"/>
    <p:sldId id="29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F42088-836D-4427-8642-8B7BC3F1B428}" v="2186" dt="2022-12-29T17:30:52.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97" autoAdjust="0"/>
    <p:restoredTop sz="94641" autoAdjust="0"/>
  </p:normalViewPr>
  <p:slideViewPr>
    <p:cSldViewPr snapToGrid="0">
      <p:cViewPr varScale="1">
        <p:scale>
          <a:sx n="78" d="100"/>
          <a:sy n="78" d="100"/>
        </p:scale>
        <p:origin x="682"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C62FB-9648-4319-9B9B-920E6EF63668}"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416826756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5" name="arrow.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C62FB-9648-4319-9B9B-920E6EF63668}"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3085934469"/>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5" name="arrow.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C62FB-9648-4319-9B9B-920E6EF63668}"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4248006434"/>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3" name="arrow.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C62FB-9648-4319-9B9B-920E6EF63668}"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42439963"/>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5" name="arrow.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EC62FB-9648-4319-9B9B-920E6EF63668}"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3970180607"/>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5" name="arrow.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EC62FB-9648-4319-9B9B-920E6EF63668}"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1392394213"/>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5" name="arrow.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EC62FB-9648-4319-9B9B-920E6EF63668}"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2341264335"/>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5" name="arrow.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EC62FB-9648-4319-9B9B-920E6EF63668}"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1526837809"/>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5" name="arrow.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C62FB-9648-4319-9B9B-920E6EF63668}"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39941159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4" name="arrow.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C62FB-9648-4319-9B9B-920E6EF63668}"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521997589"/>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5" name="arrow.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C62FB-9648-4319-9B9B-920E6EF63668}"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1421836771"/>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5" name="arrow.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21" Type="http://schemas.openxmlformats.org/officeDocument/2006/relationships/audio" Target="../media/audio1.wav"/><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C62FB-9648-4319-9B9B-920E6EF63668}" type="datetimeFigureOut">
              <a:rPr lang="en-US" smtClean="0"/>
              <a:t>1/17/2023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414AE-464F-402A-A4AE-86FABC039265}" type="slidenum">
              <a:rPr lang="en-US" smtClean="0"/>
              <a:t>‹#›</a:t>
            </a:fld>
            <a:endParaRPr lang="en-US"/>
          </a:p>
        </p:txBody>
      </p:sp>
    </p:spTree>
    <p:extLst>
      <p:ext uri="{BB962C8B-B14F-4D97-AF65-F5344CB8AC3E}">
        <p14:creationId xmlns:p14="http://schemas.microsoft.com/office/powerpoint/2010/main" val="3417831602"/>
      </p:ext>
    </p:extLst>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mc:AlternateContent xmlns:mc="http://schemas.openxmlformats.org/markup-compatibility/2006" xmlns:p14="http://schemas.microsoft.com/office/powerpoint/2010/main">
    <mc:Choice Requires="p14">
      <p:transition spd="slow" p14:dur="3400">
        <p14:reveal/>
        <p:sndAc>
          <p:stSnd>
            <p:snd r:embed="rId13" name="arrow.wav"/>
          </p:stSnd>
        </p:sndAc>
      </p:transition>
    </mc:Choice>
    <mc:Fallback xmlns="">
      <p:transition spd="slow" advClick="0" advTm="2000">
        <p:fade/>
        <p:sndAc>
          <p:stSnd>
            <p:snd r:embed="rId21" name="arrow.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 Id="rId10"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4.tmp"/></Relationships>
</file>

<file path=ppt/slides/_rels/slide11.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7.tmp"/></Relationships>
</file>

<file path=ppt/slides/_rels/slide1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9.tmp"/></Relationships>
</file>

<file path=ppt/slides/_rels/slide1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12.tmp"/></Relationships>
</file>

<file path=ppt/slides/_rels/slide1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4" Type="http://schemas.openxmlformats.org/officeDocument/2006/relationships/image" Target="../media/image14.tmp"/></Relationships>
</file>

<file path=ppt/slides/_rels/slide18.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17.tmp"/><Relationship Id="rId4" Type="http://schemas.openxmlformats.org/officeDocument/2006/relationships/image" Target="../media/image16.tmp"/></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audio" Target="../media/audio1.wav"/></Relationships>
</file>

<file path=ppt/slides/_rels/slide20.xml.rels><?xml version="1.0" encoding="UTF-8" standalone="yes"?>
<Relationships xmlns="http://schemas.openxmlformats.org/package/2006/relationships"><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s>
</file>

<file path=ppt/slides/_rels/slide22.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0.tmp"/></Relationships>
</file>

<file path=ppt/slides/_rels/slide2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2.tmp"/></Relationships>
</file>

<file path=ppt/slides/_rels/slide24.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4.tmp"/></Relationships>
</file>

<file path=ppt/slides/_rels/slide25.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6.tmp"/></Relationships>
</file>

<file path=ppt/slides/_rels/slide26.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8.tmp"/></Relationships>
</file>

<file path=ppt/slides/_rels/slide27.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30.tmp"/></Relationships>
</file>

<file path=ppt/slides/_rels/slide28.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4" Type="http://schemas.openxmlformats.org/officeDocument/2006/relationships/image" Target="../media/image32.tmp"/></Relationships>
</file>

<file path=ppt/slides/_rels/slide29.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audio" Target="../media/audio1.wav"/></Relationships>
</file>

<file path=ppt/slides/_rels/slide30.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4" Type="http://schemas.openxmlformats.org/officeDocument/2006/relationships/image" Target="../media/image32.tmp"/></Relationships>
</file>

<file path=ppt/slides/_rels/slide31.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s>
</file>

<file path=ppt/slides/_rels/slide32.xml.rels><?xml version="1.0" encoding="UTF-8" standalone="yes"?>
<Relationships xmlns="http://schemas.openxmlformats.org/package/2006/relationships"><Relationship Id="rId3" Type="http://schemas.openxmlformats.org/officeDocument/2006/relationships/image" Target="../media/image36.tmp"/><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37.tmp"/></Relationships>
</file>

<file path=ppt/slides/_rels/slide33.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6D78492-AB9F-6409-374E-83AC5F484076}"/>
              </a:ext>
            </a:extLst>
          </p:cNvPr>
          <p:cNvSpPr>
            <a:spLocks noGrp="1"/>
          </p:cNvSpPr>
          <p:nvPr>
            <p:ph type="title"/>
          </p:nvPr>
        </p:nvSpPr>
        <p:spPr>
          <a:xfrm>
            <a:off x="829597" y="2665436"/>
            <a:ext cx="11063748" cy="763564"/>
          </a:xfrm>
          <a:noFill/>
        </p:spPr>
        <p:txBody>
          <a:bodyPr>
            <a:normAutofit/>
          </a:bodyPr>
          <a:lstStyle/>
          <a:p>
            <a:pPr algn="ctr"/>
            <a:r>
              <a:rPr lang="en-IN" b="1" dirty="0">
                <a:latin typeface="Times New Roman" panose="02020603050405020304" pitchFamily="18" charset="0"/>
                <a:ea typeface="Calibri" panose="020F0502020204030204" pitchFamily="34" charset="0"/>
                <a:cs typeface="Times New Roman" panose="02020603050405020304" pitchFamily="18" charset="0"/>
              </a:rPr>
              <a:t>SPAM </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CLASSIFICATION</a:t>
            </a:r>
            <a:endParaRPr lang="en-US" sz="1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Content Placeholder 15">
            <a:extLst>
              <a:ext uri="{FF2B5EF4-FFF2-40B4-BE49-F238E27FC236}">
                <a16:creationId xmlns:a16="http://schemas.microsoft.com/office/drawing/2014/main" id="{DCD185F1-54CE-B0BC-1E11-6E5B2B9FBB14}"/>
              </a:ext>
            </a:extLst>
          </p:cNvPr>
          <p:cNvSpPr>
            <a:spLocks noGrp="1"/>
          </p:cNvSpPr>
          <p:nvPr>
            <p:ph sz="half" idx="1"/>
          </p:nvPr>
        </p:nvSpPr>
        <p:spPr>
          <a:xfrm>
            <a:off x="181859" y="5438701"/>
            <a:ext cx="11828281" cy="1081121"/>
          </a:xfrm>
          <a:ln>
            <a:noFill/>
          </a:ln>
        </p:spPr>
        <p:txBody>
          <a:bodyPr>
            <a:normAutofit/>
          </a:bodyPr>
          <a:lstStyle/>
          <a:p>
            <a:pPr marL="0" lvl="0" indent="0" algn="ctr">
              <a:buNone/>
            </a:pPr>
            <a:r>
              <a:rPr lang="en-US" sz="26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PRESENTED BY:</a:t>
            </a:r>
            <a:endParaRPr lang="en-US" sz="2600" b="1" dirty="0">
              <a:latin typeface="Times New Roman" panose="02020603050405020304" pitchFamily="18" charset="0"/>
              <a:cs typeface="Times New Roman" panose="02020603050405020304" pitchFamily="18" charset="0"/>
            </a:endParaRPr>
          </a:p>
          <a:p>
            <a:pPr marL="0" lvl="0" indent="0" algn="ctr">
              <a:buNone/>
            </a:pPr>
            <a:r>
              <a:rPr lang="en-US" sz="3200" b="1" dirty="0">
                <a:solidFill>
                  <a:schemeClr val="tx1"/>
                </a:solidFill>
                <a:latin typeface="Times New Roman" panose="02020603050405020304" pitchFamily="18" charset="0"/>
                <a:cs typeface="Times New Roman" panose="02020603050405020304" pitchFamily="18" charset="0"/>
              </a:rPr>
              <a:t>   RUTUJA PATIL</a:t>
            </a:r>
          </a:p>
        </p:txBody>
      </p:sp>
    </p:spTree>
    <p:extLst>
      <p:ext uri="{BB962C8B-B14F-4D97-AF65-F5344CB8AC3E}">
        <p14:creationId xmlns:p14="http://schemas.microsoft.com/office/powerpoint/2010/main" val="1935324883"/>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10" name="arrow.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2EC1-7499-4775-42E5-F6A5B5B80445}"/>
              </a:ext>
            </a:extLst>
          </p:cNvPr>
          <p:cNvSpPr>
            <a:spLocks noGrp="1"/>
          </p:cNvSpPr>
          <p:nvPr>
            <p:ph type="title" idx="4294967295"/>
          </p:nvPr>
        </p:nvSpPr>
        <p:spPr>
          <a:xfrm>
            <a:off x="2035277" y="371210"/>
            <a:ext cx="7864475" cy="625475"/>
          </a:xfrm>
          <a:solidFill>
            <a:schemeClr val="bg1"/>
          </a:solidFill>
          <a:ln>
            <a:noFill/>
          </a:ln>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FEW VISUALIZATION </a:t>
            </a:r>
          </a:p>
        </p:txBody>
      </p:sp>
      <p:pic>
        <p:nvPicPr>
          <p:cNvPr id="8" name="Picture 7">
            <a:extLst>
              <a:ext uri="{FF2B5EF4-FFF2-40B4-BE49-F238E27FC236}">
                <a16:creationId xmlns:a16="http://schemas.microsoft.com/office/drawing/2014/main" id="{4157AEA9-291D-1D0B-CF17-D4A1280AB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536" y="1186249"/>
            <a:ext cx="6372153" cy="26345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64F4EFBC-F920-CE59-0778-0E8F68129C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8050" y="4010410"/>
            <a:ext cx="8345761" cy="26345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65325126"/>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2EC1-7499-4775-42E5-F6A5B5B80445}"/>
              </a:ext>
            </a:extLst>
          </p:cNvPr>
          <p:cNvSpPr>
            <a:spLocks noGrp="1"/>
          </p:cNvSpPr>
          <p:nvPr>
            <p:ph type="title" idx="4294967295"/>
          </p:nvPr>
        </p:nvSpPr>
        <p:spPr>
          <a:xfrm>
            <a:off x="1956619" y="388067"/>
            <a:ext cx="7864475" cy="815975"/>
          </a:xfrm>
          <a:noFill/>
          <a:ln>
            <a:noFill/>
          </a:ln>
        </p:spPr>
        <p:txBody>
          <a:bodyPr>
            <a:normAutofit/>
          </a:bodyPr>
          <a:lstStyle/>
          <a:p>
            <a:pPr algn="ctr"/>
            <a:r>
              <a:rPr lang="en-US" sz="4000" b="1" dirty="0">
                <a:latin typeface="Times New Roman" panose="02020603050405020304" pitchFamily="18" charset="0"/>
                <a:cs typeface="Times New Roman" panose="02020603050405020304" pitchFamily="18" charset="0"/>
              </a:rPr>
              <a:t>FEW VISUALIZATION </a:t>
            </a:r>
          </a:p>
        </p:txBody>
      </p:sp>
      <p:pic>
        <p:nvPicPr>
          <p:cNvPr id="4" name="Picture 3">
            <a:extLst>
              <a:ext uri="{FF2B5EF4-FFF2-40B4-BE49-F238E27FC236}">
                <a16:creationId xmlns:a16="http://schemas.microsoft.com/office/drawing/2014/main" id="{152E2311-EA1E-F266-F37E-6235C93E7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683" y="2003077"/>
            <a:ext cx="9701959" cy="31620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57372885"/>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2EC1-7499-4775-42E5-F6A5B5B80445}"/>
              </a:ext>
            </a:extLst>
          </p:cNvPr>
          <p:cNvSpPr>
            <a:spLocks noGrp="1"/>
          </p:cNvSpPr>
          <p:nvPr>
            <p:ph type="title" idx="4294967295"/>
          </p:nvPr>
        </p:nvSpPr>
        <p:spPr>
          <a:xfrm>
            <a:off x="2438400" y="193195"/>
            <a:ext cx="7546975" cy="428625"/>
          </a:xfrm>
          <a:noFill/>
          <a:ln>
            <a:solidFill>
              <a:srgbClr val="000000">
                <a:alpha val="99000"/>
              </a:srgbClr>
            </a:solidFill>
          </a:ln>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FEW VISUALIZATION </a:t>
            </a:r>
          </a:p>
        </p:txBody>
      </p:sp>
      <p:pic>
        <p:nvPicPr>
          <p:cNvPr id="4" name="Picture 3">
            <a:extLst>
              <a:ext uri="{FF2B5EF4-FFF2-40B4-BE49-F238E27FC236}">
                <a16:creationId xmlns:a16="http://schemas.microsoft.com/office/drawing/2014/main" id="{4898CFC0-5710-4979-E270-43287D6FB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871" y="1703007"/>
            <a:ext cx="3687473" cy="45468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54F1DC10-EFD0-F03E-AD6E-7AB541C74D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7460" y="2062438"/>
            <a:ext cx="5301315" cy="33944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0994177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2EC1-7499-4775-42E5-F6A5B5B80445}"/>
              </a:ext>
            </a:extLst>
          </p:cNvPr>
          <p:cNvSpPr>
            <a:spLocks noGrp="1"/>
          </p:cNvSpPr>
          <p:nvPr>
            <p:ph type="title" idx="4294967295"/>
          </p:nvPr>
        </p:nvSpPr>
        <p:spPr>
          <a:xfrm>
            <a:off x="2110394" y="437642"/>
            <a:ext cx="7864475" cy="815975"/>
          </a:xfrm>
          <a:noFill/>
          <a:ln>
            <a:noFill/>
          </a:ln>
        </p:spPr>
        <p:txBody>
          <a:bodyPr>
            <a:normAutofit/>
          </a:bodyPr>
          <a:lstStyle/>
          <a:p>
            <a:pPr algn="ctr"/>
            <a:r>
              <a:rPr lang="en-US" sz="4000" b="1" dirty="0">
                <a:latin typeface="Times New Roman" panose="02020603050405020304" pitchFamily="18" charset="0"/>
                <a:cs typeface="Times New Roman" panose="02020603050405020304" pitchFamily="18" charset="0"/>
              </a:rPr>
              <a:t>FEW VISUALIZATION </a:t>
            </a:r>
          </a:p>
        </p:txBody>
      </p:sp>
      <p:pic>
        <p:nvPicPr>
          <p:cNvPr id="4" name="Picture 3">
            <a:extLst>
              <a:ext uri="{FF2B5EF4-FFF2-40B4-BE49-F238E27FC236}">
                <a16:creationId xmlns:a16="http://schemas.microsoft.com/office/drawing/2014/main" id="{7ADF5F77-8B1B-3AAA-E7BC-B3E1741FB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17" y="2297444"/>
            <a:ext cx="5331334" cy="29529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CDA3C8B4-F2D7-AD60-8171-1E932B4D63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5768" y="2297444"/>
            <a:ext cx="5203514" cy="29755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27531540"/>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2EC1-7499-4775-42E5-F6A5B5B80445}"/>
              </a:ext>
            </a:extLst>
          </p:cNvPr>
          <p:cNvSpPr>
            <a:spLocks noGrp="1"/>
          </p:cNvSpPr>
          <p:nvPr>
            <p:ph type="title" idx="4294967295"/>
          </p:nvPr>
        </p:nvSpPr>
        <p:spPr>
          <a:xfrm>
            <a:off x="1759975" y="285528"/>
            <a:ext cx="7864475" cy="606425"/>
          </a:xfrm>
          <a:noFill/>
          <a:ln>
            <a:noFill/>
          </a:ln>
        </p:spPr>
        <p:txBody>
          <a:bodyPr>
            <a:normAutofit fontScale="90000"/>
          </a:bodyPr>
          <a:lstStyle/>
          <a:p>
            <a:pPr algn="ctr"/>
            <a:r>
              <a:rPr lang="en-US" sz="4000" b="1" dirty="0">
                <a:solidFill>
                  <a:schemeClr val="bg1"/>
                </a:solidFill>
                <a:latin typeface="Bahnschrift SemiCondensed" panose="020B0502040204020203" pitchFamily="34" charset="0"/>
              </a:rPr>
              <a:t>FEW </a:t>
            </a:r>
            <a:r>
              <a:rPr lang="en-US" sz="4000" b="1" dirty="0">
                <a:latin typeface="Times New Roman" panose="02020603050405020304" pitchFamily="18" charset="0"/>
                <a:cs typeface="Times New Roman" panose="02020603050405020304" pitchFamily="18" charset="0"/>
              </a:rPr>
              <a:t>VISUALIZATION </a:t>
            </a:r>
          </a:p>
        </p:txBody>
      </p:sp>
      <p:pic>
        <p:nvPicPr>
          <p:cNvPr id="5" name="Picture 4">
            <a:extLst>
              <a:ext uri="{FF2B5EF4-FFF2-40B4-BE49-F238E27FC236}">
                <a16:creationId xmlns:a16="http://schemas.microsoft.com/office/drawing/2014/main" id="{C95CF5D4-77DD-85FC-A657-5B11256EA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486" y="1532017"/>
            <a:ext cx="9427027" cy="42898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8904144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DB82-4E2D-CDB6-317A-77F9D14F8579}"/>
              </a:ext>
            </a:extLst>
          </p:cNvPr>
          <p:cNvSpPr>
            <a:spLocks noGrp="1"/>
          </p:cNvSpPr>
          <p:nvPr>
            <p:ph type="title"/>
          </p:nvPr>
        </p:nvSpPr>
        <p:spPr>
          <a:xfrm>
            <a:off x="494248" y="335104"/>
            <a:ext cx="10185593" cy="890820"/>
          </a:xfrm>
          <a:noFill/>
        </p:spPr>
        <p:txBody>
          <a:bodyPr>
            <a:normAutofit/>
          </a:bodyPr>
          <a:lstStyle/>
          <a:p>
            <a:pPr algn="ctr"/>
            <a:r>
              <a:rPr lang="en-US" b="1" dirty="0">
                <a:latin typeface="Times New Roman" panose="02020603050405020304" pitchFamily="18" charset="0"/>
                <a:cs typeface="Times New Roman" panose="02020603050405020304" pitchFamily="18" charset="0"/>
              </a:rPr>
              <a:t>Observation:</a:t>
            </a:r>
          </a:p>
        </p:txBody>
      </p:sp>
      <p:sp>
        <p:nvSpPr>
          <p:cNvPr id="3" name="Content Placeholder 2">
            <a:extLst>
              <a:ext uri="{FF2B5EF4-FFF2-40B4-BE49-F238E27FC236}">
                <a16:creationId xmlns:a16="http://schemas.microsoft.com/office/drawing/2014/main" id="{7B315ACD-AEFB-9213-0B30-C512899D93C4}"/>
              </a:ext>
            </a:extLst>
          </p:cNvPr>
          <p:cNvSpPr>
            <a:spLocks noGrp="1"/>
          </p:cNvSpPr>
          <p:nvPr>
            <p:ph idx="1"/>
          </p:nvPr>
        </p:nvSpPr>
        <p:spPr>
          <a:xfrm>
            <a:off x="423172" y="1343196"/>
            <a:ext cx="10706944" cy="4575823"/>
          </a:xfrm>
          <a:solidFill>
            <a:schemeClr val="bg1"/>
          </a:solidFill>
        </p:spPr>
        <p:txBody>
          <a:bodyPr>
            <a:normAutofit/>
          </a:bodyPr>
          <a:lstStyle/>
          <a:p>
            <a:pPr marL="0" indent="0" algn="just">
              <a:buNone/>
            </a:pPr>
            <a:r>
              <a:rPr lang="en-US" sz="1800" dirty="0">
                <a:solidFill>
                  <a:schemeClr val="tx1"/>
                </a:solidFill>
                <a:latin typeface="Bahnschrift Light SemiCondensed" panose="020B0502040204020203" pitchFamily="34" charset="0"/>
              </a:rPr>
              <a:t>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Column  consist of 5572 rows and 5 columns, 2D data with 218kb size.</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Almost more than 90 percent data is missing in the 3 columns and those were dropped.</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Found 403 Duplicated Row, Hence dropped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Rude column shows 4516 HAM and 653 SPAM</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Length of Total Characters, Total Words, Total Sentences.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Total Characters shows maximum spam  between 140 to 180.</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Total Words shows Maximum  lies between 40 to 47 words.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Maximum spam sentences likes at 3.</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Total Words and Total Sentences are highly correlated with target  </a:t>
            </a:r>
          </a:p>
        </p:txBody>
      </p:sp>
    </p:spTree>
    <p:extLst>
      <p:ext uri="{BB962C8B-B14F-4D97-AF65-F5344CB8AC3E}">
        <p14:creationId xmlns:p14="http://schemas.microsoft.com/office/powerpoint/2010/main" val="2388984749"/>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2EC1-7499-4775-42E5-F6A5B5B80445}"/>
              </a:ext>
            </a:extLst>
          </p:cNvPr>
          <p:cNvSpPr>
            <a:spLocks noGrp="1"/>
          </p:cNvSpPr>
          <p:nvPr>
            <p:ph type="title" idx="4294967295"/>
          </p:nvPr>
        </p:nvSpPr>
        <p:spPr>
          <a:xfrm>
            <a:off x="1730477" y="120445"/>
            <a:ext cx="7864475" cy="576263"/>
          </a:xfrm>
          <a:noFill/>
          <a:ln>
            <a:noFill/>
          </a:ln>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FEW VISUALIZATION </a:t>
            </a:r>
          </a:p>
        </p:txBody>
      </p:sp>
      <p:pic>
        <p:nvPicPr>
          <p:cNvPr id="5" name="Picture 4">
            <a:extLst>
              <a:ext uri="{FF2B5EF4-FFF2-40B4-BE49-F238E27FC236}">
                <a16:creationId xmlns:a16="http://schemas.microsoft.com/office/drawing/2014/main" id="{B7BAFD08-F81C-3D89-939A-EB5602AD9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780" y="1455145"/>
            <a:ext cx="4994787" cy="36305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35A5BB38-D128-D2E4-A4AA-732DDF6D93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455145"/>
            <a:ext cx="4819539" cy="36783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40546749"/>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DB82-4E2D-CDB6-317A-77F9D14F8579}"/>
              </a:ext>
            </a:extLst>
          </p:cNvPr>
          <p:cNvSpPr>
            <a:spLocks noGrp="1"/>
          </p:cNvSpPr>
          <p:nvPr>
            <p:ph type="title"/>
          </p:nvPr>
        </p:nvSpPr>
        <p:spPr>
          <a:xfrm>
            <a:off x="1170039" y="583519"/>
            <a:ext cx="9537290" cy="527526"/>
          </a:xfrm>
          <a:solidFill>
            <a:schemeClr val="bg1"/>
          </a:solidFill>
        </p:spPr>
        <p:txBody>
          <a:bodyPr>
            <a:normAutofit fontScale="90000"/>
          </a:bodyPr>
          <a:lstStyle/>
          <a:p>
            <a:pPr algn="ctr"/>
            <a:r>
              <a:rPr lang="en-US" sz="4800" b="1" dirty="0">
                <a:solidFill>
                  <a:schemeClr val="tx1">
                    <a:lumMod val="95000"/>
                    <a:lumOff val="5000"/>
                  </a:schemeClr>
                </a:solidFill>
                <a:latin typeface="Times New Roman" panose="02020603050405020304" pitchFamily="18" charset="0"/>
                <a:cs typeface="Times New Roman" panose="02020603050405020304" pitchFamily="18" charset="0"/>
              </a:rPr>
              <a:t>Observation</a:t>
            </a:r>
          </a:p>
        </p:txBody>
      </p:sp>
      <p:pic>
        <p:nvPicPr>
          <p:cNvPr id="5" name="Picture 4">
            <a:extLst>
              <a:ext uri="{FF2B5EF4-FFF2-40B4-BE49-F238E27FC236}">
                <a16:creationId xmlns:a16="http://schemas.microsoft.com/office/drawing/2014/main" id="{1FB0BEBF-6D2A-8626-A5FC-666319A80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525" y="1980296"/>
            <a:ext cx="5086346" cy="30876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78B6FEE4-B97A-07D6-B9CF-8EA7F95AF8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6606" y="1980297"/>
            <a:ext cx="4941211" cy="30876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55658864"/>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6" name="arrow.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E44B4C2-0B22-DD4C-F73F-8033EF189B0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4396" y="1391677"/>
            <a:ext cx="4312269" cy="26493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a:extLst>
              <a:ext uri="{FF2B5EF4-FFF2-40B4-BE49-F238E27FC236}">
                <a16:creationId xmlns:a16="http://schemas.microsoft.com/office/drawing/2014/main" id="{9353E7B8-7E86-B1B9-ADDB-77D5CAD09FB5}"/>
              </a:ext>
            </a:extLst>
          </p:cNvPr>
          <p:cNvSpPr/>
          <p:nvPr/>
        </p:nvSpPr>
        <p:spPr>
          <a:xfrm>
            <a:off x="1466246" y="387971"/>
            <a:ext cx="8899797" cy="707886"/>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wrap="square" lIns="91440" tIns="45720" rIns="91440" bIns="45720">
            <a:spAutoFit/>
          </a:bodyPr>
          <a:lstStyle/>
          <a:p>
            <a:pPr algn="ctr"/>
            <a:r>
              <a:rPr lang="en-US" sz="4000" b="1" cap="none" spc="0"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HAM CORPUS</a:t>
            </a:r>
          </a:p>
        </p:txBody>
      </p:sp>
      <p:pic>
        <p:nvPicPr>
          <p:cNvPr id="8" name="Picture 7">
            <a:extLst>
              <a:ext uri="{FF2B5EF4-FFF2-40B4-BE49-F238E27FC236}">
                <a16:creationId xmlns:a16="http://schemas.microsoft.com/office/drawing/2014/main" id="{6CFD86AE-0AD1-B43D-8B86-FC37483BE3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4309" y="4366375"/>
            <a:ext cx="6194323" cy="23850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F67B9A2D-D869-6151-BDE4-9D57201AE1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5768" y="1391675"/>
            <a:ext cx="4424516" cy="27182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16369297"/>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6" name="arrow.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D6C77-E319-7A84-0705-FBC9039E061F}"/>
              </a:ext>
            </a:extLst>
          </p:cNvPr>
          <p:cNvSpPr>
            <a:spLocks noGrp="1"/>
          </p:cNvSpPr>
          <p:nvPr>
            <p:ph type="title"/>
          </p:nvPr>
        </p:nvSpPr>
        <p:spPr>
          <a:xfrm>
            <a:off x="3388857" y="364723"/>
            <a:ext cx="5095889" cy="881269"/>
          </a:xfrm>
        </p:spPr>
        <p:txBody>
          <a:bodyPr>
            <a:normAutofit/>
          </a:bodyPr>
          <a:lstStyle/>
          <a:p>
            <a:pPr algn="ctr"/>
            <a:r>
              <a:rPr lang="en" b="1" dirty="0">
                <a:latin typeface="Times New Roman" panose="02020603050405020304" pitchFamily="18" charset="0"/>
                <a:cs typeface="Times New Roman" panose="02020603050405020304" pitchFamily="18" charset="0"/>
              </a:rPr>
              <a:t>DATA ANALYSIS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BD7BFC-A08E-C1DC-D2FA-D0E9FADB8CC7}"/>
              </a:ext>
            </a:extLst>
          </p:cNvPr>
          <p:cNvSpPr>
            <a:spLocks noGrp="1"/>
          </p:cNvSpPr>
          <p:nvPr>
            <p:ph idx="1"/>
          </p:nvPr>
        </p:nvSpPr>
        <p:spPr>
          <a:xfrm>
            <a:off x="1145583" y="1564929"/>
            <a:ext cx="10485977" cy="4147613"/>
          </a:xfrm>
          <a:noFill/>
          <a:ln>
            <a:solidFill>
              <a:srgbClr val="000000"/>
            </a:solidFill>
          </a:ln>
        </p:spPr>
        <p:txBody>
          <a:bodyPr>
            <a:normAutofit fontScale="92500" lnSpcReduction="20000"/>
          </a:bodyPr>
          <a:lstStyle/>
          <a:p>
            <a:pPr marL="882650" indent="-285750" algn="just">
              <a:lnSpc>
                <a:spcPct val="107000"/>
              </a:lnSpc>
              <a:buSzPts val="1400"/>
            </a:pPr>
            <a:r>
              <a:rPr lang="en-US" sz="1800" dirty="0">
                <a:latin typeface="Times New Roman" panose="02020603050405020304" pitchFamily="18" charset="0"/>
                <a:ea typeface="Times New Roman"/>
                <a:cs typeface="Times New Roman" panose="02020603050405020304" pitchFamily="18" charset="0"/>
                <a:sym typeface="Times New Roman"/>
              </a:rPr>
              <a:t>I have used count plot , bar plot and cat plot to show the relationship between numerical variable.</a:t>
            </a:r>
          </a:p>
          <a:p>
            <a:pPr marL="882650" indent="-285750" algn="just">
              <a:lnSpc>
                <a:spcPct val="107000"/>
              </a:lnSpc>
              <a:buSzPts val="1400"/>
            </a:pPr>
            <a:r>
              <a:rPr lang="en-US" sz="1800" dirty="0">
                <a:latin typeface="Times New Roman" panose="02020603050405020304" pitchFamily="18" charset="0"/>
                <a:ea typeface="Times New Roman"/>
                <a:cs typeface="Times New Roman" panose="02020603050405020304" pitchFamily="18" charset="0"/>
                <a:sym typeface="Times New Roman"/>
              </a:rPr>
              <a:t>Other than these, I used Word Cloud to see the frequency of words. In each columns and found maximum contains of those words within. </a:t>
            </a:r>
          </a:p>
          <a:p>
            <a:pPr marL="882650" indent="-285750" algn="just">
              <a:lnSpc>
                <a:spcPct val="107000"/>
              </a:lnSpc>
              <a:buSzPts val="1400"/>
            </a:pPr>
            <a:r>
              <a:rPr lang="en-US" sz="1800" dirty="0">
                <a:latin typeface="Times New Roman" panose="02020603050405020304" pitchFamily="18" charset="0"/>
                <a:ea typeface="Times New Roman"/>
                <a:cs typeface="Times New Roman" panose="02020603050405020304" pitchFamily="18" charset="0"/>
                <a:sym typeface="Times New Roman"/>
              </a:rPr>
              <a:t>I have used NLTK library for Natural Language processing. The other than key was used while removing all the abnormal symbols from target variable. </a:t>
            </a:r>
          </a:p>
          <a:p>
            <a:pPr marL="882650" indent="-285750" algn="just">
              <a:lnSpc>
                <a:spcPct val="107000"/>
              </a:lnSpc>
              <a:spcBef>
                <a:spcPts val="1800"/>
              </a:spcBef>
              <a:buSzPts val="1400"/>
            </a:pPr>
            <a:r>
              <a:rPr lang="en-US" sz="1800" dirty="0">
                <a:latin typeface="Times New Roman" panose="02020603050405020304" pitchFamily="18" charset="0"/>
                <a:ea typeface="Times New Roman"/>
                <a:cs typeface="Times New Roman" panose="02020603050405020304" pitchFamily="18" charset="0"/>
                <a:sym typeface="Times New Roman"/>
              </a:rPr>
              <a:t>I found the contains of distribution with the help of Pie chart. An Extra bar graph was also drawn to show the distribution. </a:t>
            </a:r>
          </a:p>
          <a:p>
            <a:pPr marL="882650" indent="-285750" algn="just">
              <a:lnSpc>
                <a:spcPct val="107000"/>
              </a:lnSpc>
              <a:spcBef>
                <a:spcPts val="1800"/>
              </a:spcBef>
              <a:buSzPts val="1400"/>
            </a:pPr>
            <a:r>
              <a:rPr lang="en-US" sz="1800" dirty="0">
                <a:latin typeface="Times New Roman" panose="02020603050405020304" pitchFamily="18" charset="0"/>
                <a:ea typeface="Times New Roman"/>
                <a:cs typeface="Times New Roman" panose="02020603050405020304" pitchFamily="18" charset="0"/>
                <a:sym typeface="Times New Roman"/>
              </a:rPr>
              <a:t>We have focused on the length of words, sentences and characters while working with data set</a:t>
            </a:r>
          </a:p>
          <a:p>
            <a:pPr marL="882650" indent="-285750" algn="just">
              <a:lnSpc>
                <a:spcPct val="107000"/>
              </a:lnSpc>
              <a:spcBef>
                <a:spcPts val="1800"/>
              </a:spcBef>
              <a:buSzPts val="1400"/>
            </a:pPr>
            <a:r>
              <a:rPr lang="en-US" sz="1800" dirty="0">
                <a:latin typeface="Times New Roman" panose="02020603050405020304" pitchFamily="18" charset="0"/>
                <a:ea typeface="Times New Roman"/>
                <a:cs typeface="Times New Roman" panose="02020603050405020304" pitchFamily="18" charset="0"/>
                <a:sym typeface="Times New Roman"/>
              </a:rPr>
              <a:t>Stop words was also used with string punctuation words to make the system more ready for classification.</a:t>
            </a:r>
          </a:p>
          <a:p>
            <a:pPr marL="882650" indent="-285750" algn="just">
              <a:lnSpc>
                <a:spcPct val="107000"/>
              </a:lnSpc>
              <a:spcBef>
                <a:spcPts val="1800"/>
              </a:spcBef>
              <a:buSzPts val="1400"/>
            </a:pPr>
            <a:r>
              <a:rPr lang="en-US" sz="1800" dirty="0">
                <a:latin typeface="Times New Roman" panose="02020603050405020304" pitchFamily="18" charset="0"/>
                <a:ea typeface="Times New Roman"/>
                <a:cs typeface="Times New Roman" panose="02020603050405020304" pitchFamily="18" charset="0"/>
                <a:sym typeface="Times New Roman"/>
              </a:rPr>
              <a:t>We have used Stemming for SMS classification as that help model to work in more better way.  </a:t>
            </a:r>
          </a:p>
          <a:p>
            <a:pPr marL="882650" indent="-285750" algn="just">
              <a:lnSpc>
                <a:spcPct val="107000"/>
              </a:lnSpc>
              <a:spcBef>
                <a:spcPts val="1800"/>
              </a:spcBef>
              <a:buSzPts val="1400"/>
            </a:pPr>
            <a:r>
              <a:rPr lang="en-US" sz="1800" dirty="0">
                <a:latin typeface="Times New Roman" panose="02020603050405020304" pitchFamily="18" charset="0"/>
                <a:ea typeface="Times New Roman"/>
                <a:cs typeface="Times New Roman" panose="02020603050405020304" pitchFamily="18" charset="0"/>
                <a:sym typeface="Times New Roman"/>
              </a:rPr>
              <a:t>We used (bag of words) count vectorizer was used for vectorization. </a:t>
            </a:r>
          </a:p>
        </p:txBody>
      </p:sp>
    </p:spTree>
    <p:extLst>
      <p:ext uri="{BB962C8B-B14F-4D97-AF65-F5344CB8AC3E}">
        <p14:creationId xmlns:p14="http://schemas.microsoft.com/office/powerpoint/2010/main" val="4096484546"/>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52A677-1762-324C-C90C-F52EBB9E2BBF}"/>
              </a:ext>
            </a:extLst>
          </p:cNvPr>
          <p:cNvSpPr>
            <a:spLocks noGrp="1"/>
          </p:cNvSpPr>
          <p:nvPr>
            <p:ph type="title"/>
          </p:nvPr>
        </p:nvSpPr>
        <p:spPr>
          <a:xfrm>
            <a:off x="98323" y="475290"/>
            <a:ext cx="11700387" cy="728480"/>
          </a:xfrm>
          <a:noFill/>
          <a:ln>
            <a:noFill/>
          </a:ln>
        </p:spPr>
        <p:txBody>
          <a:bodyPr>
            <a:normAutofit/>
          </a:bodyPr>
          <a:lstStyle/>
          <a:p>
            <a:pPr algn="ctr"/>
            <a:r>
              <a:rPr lang="en-US" sz="4400" b="1" dirty="0">
                <a:latin typeface="Times New Roman" panose="02020603050405020304" pitchFamily="18" charset="0"/>
                <a:cs typeface="Times New Roman" panose="02020603050405020304" pitchFamily="18" charset="0"/>
              </a:rPr>
              <a:t>INDEX</a:t>
            </a:r>
          </a:p>
        </p:txBody>
      </p:sp>
      <p:sp>
        <p:nvSpPr>
          <p:cNvPr id="10" name="Content Placeholder 9">
            <a:extLst>
              <a:ext uri="{FF2B5EF4-FFF2-40B4-BE49-F238E27FC236}">
                <a16:creationId xmlns:a16="http://schemas.microsoft.com/office/drawing/2014/main" id="{11CDB097-43CB-CC8D-7F1C-9B20C9A78A91}"/>
              </a:ext>
            </a:extLst>
          </p:cNvPr>
          <p:cNvSpPr>
            <a:spLocks noGrp="1"/>
          </p:cNvSpPr>
          <p:nvPr>
            <p:ph sz="half" idx="1"/>
          </p:nvPr>
        </p:nvSpPr>
        <p:spPr>
          <a:xfrm>
            <a:off x="589936" y="1665886"/>
            <a:ext cx="11208774" cy="4518603"/>
          </a:xfrm>
          <a:noFill/>
          <a:ln w="76200">
            <a:noFill/>
          </a:ln>
        </p:spPr>
        <p:txBody>
          <a:bodyPr>
            <a:normAutofit/>
          </a:bodyPr>
          <a:lstStyle/>
          <a:p>
            <a:pPr marL="914400" lvl="0" indent="-317500" rtl="0">
              <a:spcBef>
                <a:spcPts val="0"/>
              </a:spcBef>
              <a:spcAft>
                <a:spcPts val="0"/>
              </a:spcAft>
              <a:buClr>
                <a:schemeClr val="dk1"/>
              </a:buClr>
              <a:buSzPts val="1400"/>
              <a:buFont typeface="Wingdings" panose="05000000000000000000" pitchFamily="2" charset="2"/>
              <a:buChar char="q"/>
            </a:pPr>
            <a:endParaRPr lang="en-US" sz="1800" dirty="0">
              <a:latin typeface="Calibri" panose="020F0502020204030204" pitchFamily="34" charset="0"/>
              <a:ea typeface="Calibri" panose="020F0502020204030204" pitchFamily="34" charset="0"/>
              <a:cs typeface="Calibri" panose="020F0502020204030204" pitchFamily="34" charset="0"/>
              <a:sym typeface="Times New Roman"/>
            </a:endParaRPr>
          </a:p>
          <a:p>
            <a:pPr marL="914400" lvl="0" indent="-317500" rtl="0">
              <a:spcBef>
                <a:spcPts val="0"/>
              </a:spcBef>
              <a:spcAft>
                <a:spcPts val="0"/>
              </a:spcAft>
              <a:buClr>
                <a:schemeClr val="dk1"/>
              </a:buClr>
              <a:buSzPts val="1400"/>
              <a:buFont typeface="Wingdings" panose="05000000000000000000" pitchFamily="2" charset="2"/>
              <a:buChar char="q"/>
            </a:pPr>
            <a:endPar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914400" lvl="0" indent="-317500" rtl="0">
              <a:spcBef>
                <a:spcPts val="0"/>
              </a:spcBef>
              <a:spcAft>
                <a:spcPts val="0"/>
              </a:spcAft>
              <a:buClr>
                <a:schemeClr val="dk1"/>
              </a:buClr>
              <a:buSzPts val="1400"/>
              <a:buFont typeface="Wingdings" panose="05000000000000000000" pitchFamily="2"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Overview</a:t>
            </a:r>
          </a:p>
          <a:p>
            <a:pPr marL="914400" lvl="0" indent="-317500" rtl="0">
              <a:spcBef>
                <a:spcPts val="0"/>
              </a:spcBef>
              <a:spcAft>
                <a:spcPts val="0"/>
              </a:spcAft>
              <a:buClr>
                <a:schemeClr val="dk1"/>
              </a:buClr>
              <a:buSzPts val="1400"/>
              <a:buFont typeface="Wingdings" panose="05000000000000000000" pitchFamily="2"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Problem Statement</a:t>
            </a:r>
          </a:p>
          <a:p>
            <a:pPr marL="914400" lvl="0" indent="-317500" rtl="0">
              <a:spcBef>
                <a:spcPts val="0"/>
              </a:spcBef>
              <a:spcAft>
                <a:spcPts val="0"/>
              </a:spcAft>
              <a:buClr>
                <a:schemeClr val="dk1"/>
              </a:buClr>
              <a:buSzPts val="1400"/>
              <a:buFont typeface="Wingdings" panose="05000000000000000000" pitchFamily="2"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Problem Understanding</a:t>
            </a:r>
          </a:p>
          <a:p>
            <a:pPr marL="914400" lvl="0" indent="-317500" rtl="0">
              <a:spcBef>
                <a:spcPts val="0"/>
              </a:spcBef>
              <a:spcAft>
                <a:spcPts val="0"/>
              </a:spcAft>
              <a:buClr>
                <a:schemeClr val="dk1"/>
              </a:buClr>
              <a:buSzPts val="1400"/>
              <a:buFont typeface="Wingdings" panose="05000000000000000000" pitchFamily="2"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What is Spam Classification?</a:t>
            </a:r>
          </a:p>
          <a:p>
            <a:pPr marL="914400" lvl="0" indent="-317500" rtl="0">
              <a:lnSpc>
                <a:spcPct val="100000"/>
              </a:lnSpc>
              <a:spcBef>
                <a:spcPts val="0"/>
              </a:spcBef>
              <a:spcAft>
                <a:spcPts val="0"/>
              </a:spcAft>
              <a:buClr>
                <a:schemeClr val="dk1"/>
              </a:buClr>
              <a:buSzPts val="1400"/>
              <a:buFont typeface="Wingdings" panose="05000000000000000000" pitchFamily="2"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Importance of  Spam Classification?</a:t>
            </a:r>
          </a:p>
          <a:p>
            <a:pPr marL="914400" lvl="0" indent="-317500" rtl="0">
              <a:lnSpc>
                <a:spcPct val="100000"/>
              </a:lnSpc>
              <a:spcBef>
                <a:spcPts val="0"/>
              </a:spcBef>
              <a:spcAft>
                <a:spcPts val="0"/>
              </a:spcAft>
              <a:buClr>
                <a:schemeClr val="dk1"/>
              </a:buClr>
              <a:buSzPts val="1400"/>
              <a:buFont typeface="Wingdings" panose="05000000000000000000" pitchFamily="2"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Exploratory Data Analysis</a:t>
            </a:r>
          </a:p>
          <a:p>
            <a:pPr marL="914400" lvl="0" indent="-317500" rtl="0">
              <a:lnSpc>
                <a:spcPct val="100000"/>
              </a:lnSpc>
              <a:spcBef>
                <a:spcPts val="0"/>
              </a:spcBef>
              <a:spcAft>
                <a:spcPts val="0"/>
              </a:spcAft>
              <a:buClr>
                <a:schemeClr val="dk1"/>
              </a:buClr>
              <a:buSzPts val="1400"/>
              <a:buFont typeface="Wingdings" panose="05000000000000000000" pitchFamily="2"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Visualizations</a:t>
            </a:r>
          </a:p>
          <a:p>
            <a:pPr marL="914400" lvl="0" indent="-317500" rtl="0">
              <a:lnSpc>
                <a:spcPct val="100000"/>
              </a:lnSpc>
              <a:spcBef>
                <a:spcPts val="0"/>
              </a:spcBef>
              <a:spcAft>
                <a:spcPts val="0"/>
              </a:spcAft>
              <a:buClr>
                <a:schemeClr val="dk1"/>
              </a:buClr>
              <a:buSzPts val="1400"/>
              <a:buFont typeface="Wingdings" panose="05000000000000000000" pitchFamily="2"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Analysis</a:t>
            </a:r>
          </a:p>
          <a:p>
            <a:pPr marL="914400" lvl="0" indent="-317500" rtl="0">
              <a:lnSpc>
                <a:spcPct val="100000"/>
              </a:lnSpc>
              <a:spcBef>
                <a:spcPts val="0"/>
              </a:spcBef>
              <a:spcAft>
                <a:spcPts val="0"/>
              </a:spcAft>
              <a:buClr>
                <a:schemeClr val="dk1"/>
              </a:buClr>
              <a:buSzPts val="1400"/>
              <a:buFont typeface="Wingdings" panose="05000000000000000000" pitchFamily="2"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Data Cleaning Steps</a:t>
            </a:r>
          </a:p>
          <a:p>
            <a:pPr marL="914400" lvl="0" indent="-317500" rtl="0">
              <a:lnSpc>
                <a:spcPct val="100000"/>
              </a:lnSpc>
              <a:spcBef>
                <a:spcPts val="0"/>
              </a:spcBef>
              <a:spcAft>
                <a:spcPts val="0"/>
              </a:spcAft>
              <a:buClr>
                <a:schemeClr val="dk1"/>
              </a:buClr>
              <a:buSzPts val="1400"/>
              <a:buFont typeface="Wingdings" panose="05000000000000000000" pitchFamily="2"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Model Building</a:t>
            </a:r>
          </a:p>
          <a:p>
            <a:pPr marL="914400" lvl="0" indent="-317500" rtl="0">
              <a:lnSpc>
                <a:spcPct val="100000"/>
              </a:lnSpc>
              <a:spcBef>
                <a:spcPts val="0"/>
              </a:spcBef>
              <a:spcAft>
                <a:spcPts val="0"/>
              </a:spcAft>
              <a:buClr>
                <a:schemeClr val="dk1"/>
              </a:buClr>
              <a:buSzPts val="1400"/>
              <a:buFont typeface="Wingdings" panose="05000000000000000000" pitchFamily="2"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Hyper Parameter Tuning</a:t>
            </a:r>
          </a:p>
          <a:p>
            <a:pPr marL="914400" lvl="0" indent="-317500" rtl="0">
              <a:lnSpc>
                <a:spcPct val="100000"/>
              </a:lnSpc>
              <a:spcBef>
                <a:spcPts val="0"/>
              </a:spcBef>
              <a:spcAft>
                <a:spcPts val="0"/>
              </a:spcAft>
              <a:buClr>
                <a:schemeClr val="dk1"/>
              </a:buClr>
              <a:buSzPts val="1400"/>
              <a:buFont typeface="Wingdings" panose="05000000000000000000" pitchFamily="2"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Saving model &amp; predictions for Best Model</a:t>
            </a:r>
          </a:p>
          <a:p>
            <a:pPr marL="914400" lvl="0" indent="-317500" rtl="0">
              <a:lnSpc>
                <a:spcPct val="100000"/>
              </a:lnSpc>
              <a:spcBef>
                <a:spcPts val="0"/>
              </a:spcBef>
              <a:spcAft>
                <a:spcPts val="0"/>
              </a:spcAft>
              <a:buClr>
                <a:schemeClr val="dk1"/>
              </a:buClr>
              <a:buSzPts val="1400"/>
              <a:buFont typeface="Wingdings" panose="05000000000000000000" pitchFamily="2"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Conclusion and Test Prediction.</a:t>
            </a:r>
          </a:p>
        </p:txBody>
      </p:sp>
    </p:spTree>
    <p:extLst>
      <p:ext uri="{BB962C8B-B14F-4D97-AF65-F5344CB8AC3E}">
        <p14:creationId xmlns:p14="http://schemas.microsoft.com/office/powerpoint/2010/main" val="1503436599"/>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21CA-99F4-0931-E3D7-D828EFEAF1A9}"/>
              </a:ext>
            </a:extLst>
          </p:cNvPr>
          <p:cNvSpPr>
            <a:spLocks noGrp="1"/>
          </p:cNvSpPr>
          <p:nvPr>
            <p:ph type="title"/>
          </p:nvPr>
        </p:nvSpPr>
        <p:spPr>
          <a:xfrm>
            <a:off x="3526574" y="296636"/>
            <a:ext cx="4909503" cy="824241"/>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STEPS INVOLVED</a:t>
            </a:r>
          </a:p>
        </p:txBody>
      </p:sp>
      <p:sp>
        <p:nvSpPr>
          <p:cNvPr id="6" name="Content Placeholder 2">
            <a:extLst>
              <a:ext uri="{FF2B5EF4-FFF2-40B4-BE49-F238E27FC236}">
                <a16:creationId xmlns:a16="http://schemas.microsoft.com/office/drawing/2014/main" id="{79031A27-5A3F-5D5A-5AA8-1E5D6490C953}"/>
              </a:ext>
            </a:extLst>
          </p:cNvPr>
          <p:cNvSpPr>
            <a:spLocks noGrp="1"/>
          </p:cNvSpPr>
          <p:nvPr>
            <p:ph idx="1"/>
          </p:nvPr>
        </p:nvSpPr>
        <p:spPr>
          <a:xfrm>
            <a:off x="629264" y="1514168"/>
            <a:ext cx="11179277" cy="4454013"/>
          </a:xfrm>
        </p:spPr>
        <p:txBody>
          <a:bodyPr>
            <a:noAutofit/>
          </a:bodyPr>
          <a:lstStyle/>
          <a:p>
            <a:pPr marL="609600" lvl="0" indent="-342900" algn="just" rtl="0">
              <a:spcBef>
                <a:spcPts val="0"/>
              </a:spcBef>
              <a:spcAft>
                <a:spcPts val="0"/>
              </a:spcAft>
              <a:buSzPts val="1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Since Class Label was my target variable and it was a categorical column  which I converted to 0 and 1. </a:t>
            </a:r>
          </a:p>
          <a:p>
            <a:pPr marL="609600" lvl="0" indent="-342900" algn="just" rtl="0">
              <a:spcBef>
                <a:spcPts val="0"/>
              </a:spcBef>
              <a:spcAft>
                <a:spcPts val="0"/>
              </a:spcAft>
              <a:buSzPts val="12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609600" lvl="0" indent="-342900" algn="just" rtl="0">
              <a:spcBef>
                <a:spcPts val="0"/>
              </a:spcBef>
              <a:spcAft>
                <a:spcPts val="0"/>
              </a:spcAft>
              <a:buSzPts val="1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However target variable has two value counts So this particular problem was Logistic regression problem and I have used all Classification algorithms to build my model.</a:t>
            </a:r>
          </a:p>
          <a:p>
            <a:pPr marL="609600" lvl="0" indent="-342900" algn="just" rtl="0">
              <a:spcBef>
                <a:spcPts val="0"/>
              </a:spcBef>
              <a:spcAft>
                <a:spcPts val="0"/>
              </a:spcAft>
              <a:buSzPts val="12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609600" lvl="0" indent="-342900" algn="just" rtl="0">
              <a:spcBef>
                <a:spcPts val="0"/>
              </a:spcBef>
              <a:spcAft>
                <a:spcPts val="0"/>
              </a:spcAft>
              <a:buSzPts val="1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 tried to focus more on NAÏVE Based models, However the precision was not good we used other models to get the best.</a:t>
            </a:r>
          </a:p>
          <a:p>
            <a:pPr marL="609600" lvl="0" indent="-342900" algn="just" rtl="0">
              <a:spcBef>
                <a:spcPts val="0"/>
              </a:spcBef>
              <a:spcAft>
                <a:spcPts val="0"/>
              </a:spcAft>
              <a:buSzPts val="12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609600" lvl="0" indent="-342900" algn="just" rtl="0">
              <a:spcBef>
                <a:spcPts val="0"/>
              </a:spcBef>
              <a:spcAft>
                <a:spcPts val="0"/>
              </a:spcAft>
              <a:buSzPts val="1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By looking into the difference of PRECISION_ SCORE and accuracy score and cross validation I found Logistic Regression Model and MLP classification model as a best model..</a:t>
            </a:r>
          </a:p>
          <a:p>
            <a:pPr marL="609600" lvl="0" indent="-342900" algn="just" rtl="0">
              <a:spcBef>
                <a:spcPts val="1600"/>
              </a:spcBef>
              <a:spcAft>
                <a:spcPts val="1600"/>
              </a:spcAft>
              <a:buSzPts val="1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We used hyperparameter and increased the efficiency of few numbers. And finally saved the logistic Regression Model..</a:t>
            </a:r>
          </a:p>
        </p:txBody>
      </p:sp>
    </p:spTree>
    <p:extLst>
      <p:ext uri="{BB962C8B-B14F-4D97-AF65-F5344CB8AC3E}">
        <p14:creationId xmlns:p14="http://schemas.microsoft.com/office/powerpoint/2010/main" val="1114369803"/>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7" name="arrow.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755374" y="735724"/>
            <a:ext cx="9391516" cy="414650"/>
          </a:xfrm>
          <a:noFill/>
        </p:spPr>
        <p:txBody>
          <a:bodyPr>
            <a:normAutofit fontScale="90000"/>
          </a:bodyPr>
          <a:lstStyle/>
          <a:p>
            <a:pPr algn="ctr"/>
            <a:r>
              <a:rPr lang="en-US" sz="4400" b="1" dirty="0">
                <a:latin typeface="Times New Roman" panose="02020603050405020304" pitchFamily="18" charset="0"/>
                <a:ea typeface="Times New Roman"/>
                <a:cs typeface="Times New Roman" panose="02020603050405020304" pitchFamily="18" charset="0"/>
                <a:sym typeface="Times New Roman"/>
              </a:rPr>
              <a:t>ALGORITHMS I HAVE USED IN MY PROJECT</a:t>
            </a:r>
            <a:endParaRPr lang="en-US" sz="4400" dirty="0">
              <a:solidFill>
                <a:schemeClr val="tx1"/>
              </a:solidFill>
              <a:highlight>
                <a:srgbClr val="000000"/>
              </a:highlight>
              <a:latin typeface="Bahnschrift SemiBold Condensed" panose="020B0502040204020203" pitchFamily="34" charset="0"/>
            </a:endParaRPr>
          </a:p>
        </p:txBody>
      </p:sp>
      <p:pic>
        <p:nvPicPr>
          <p:cNvPr id="5" name="Picture 4">
            <a:extLst>
              <a:ext uri="{FF2B5EF4-FFF2-40B4-BE49-F238E27FC236}">
                <a16:creationId xmlns:a16="http://schemas.microsoft.com/office/drawing/2014/main" id="{E2B1A978-2586-E03D-98AA-0C18188EC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0077" y="1994166"/>
            <a:ext cx="7030065" cy="35807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59134119"/>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6" name="arrow.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113377" y="496368"/>
            <a:ext cx="11075732" cy="665922"/>
          </a:xfrm>
        </p:spPr>
        <p:txBody>
          <a:bodyPr>
            <a:normAutofit fontScale="90000"/>
          </a:bodyPr>
          <a:lstStyle/>
          <a:p>
            <a:pPr algn="ctr"/>
            <a:r>
              <a:rPr lang="en-US" dirty="0">
                <a:solidFill>
                  <a:schemeClr val="tx1"/>
                </a:solidFill>
                <a:latin typeface="Times New Roman" panose="02020603050405020304" pitchFamily="18" charset="0"/>
                <a:cs typeface="Times New Roman" panose="02020603050405020304" pitchFamily="18" charset="0"/>
              </a:rPr>
              <a:t>DIFFERENT MODELS WITH THEIR PERFORMANCE:</a:t>
            </a:r>
          </a:p>
        </p:txBody>
      </p:sp>
      <p:pic>
        <p:nvPicPr>
          <p:cNvPr id="8" name="Picture 7">
            <a:extLst>
              <a:ext uri="{FF2B5EF4-FFF2-40B4-BE49-F238E27FC236}">
                <a16:creationId xmlns:a16="http://schemas.microsoft.com/office/drawing/2014/main" id="{764CF43C-29BD-DC82-A1B2-948BDCE305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320" y="2138338"/>
            <a:ext cx="5350723" cy="31016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2F113AC2-5E7A-0670-5A72-03C46AE29F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2938" y="2226983"/>
            <a:ext cx="5350723" cy="3013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5623021"/>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604D5D-1BF1-6F10-F6D7-2640CA419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869" y="2121717"/>
            <a:ext cx="4902027" cy="30677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DFD17EE3-3113-48C1-F8D0-C024F8B20A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2140" y="2077171"/>
            <a:ext cx="5116207" cy="31568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A61FE1F3-068E-F662-E8CD-1659E79F65FB}"/>
              </a:ext>
            </a:extLst>
          </p:cNvPr>
          <p:cNvSpPr txBox="1"/>
          <p:nvPr/>
        </p:nvSpPr>
        <p:spPr>
          <a:xfrm>
            <a:off x="2143432" y="277450"/>
            <a:ext cx="7420573" cy="1200329"/>
          </a:xfrm>
          <a:prstGeom prst="rect">
            <a:avLst/>
          </a:prstGeom>
          <a:noFill/>
        </p:spPr>
        <p:txBody>
          <a:bodyPr wrap="square">
            <a:spAutoFit/>
          </a:bodyPr>
          <a:lstStyle/>
          <a:p>
            <a:pPr algn="ctr"/>
            <a:r>
              <a:rPr lang="en-US" sz="3600" dirty="0">
                <a:solidFill>
                  <a:schemeClr val="tx1"/>
                </a:solidFill>
                <a:latin typeface="Times New Roman" panose="02020603050405020304" pitchFamily="18" charset="0"/>
                <a:cs typeface="Times New Roman" panose="02020603050405020304" pitchFamily="18" charset="0"/>
              </a:rPr>
              <a:t>DIFFERENT MODELS WITH THEIR PERFORMANCE</a:t>
            </a:r>
            <a:r>
              <a:rPr lang="en-US" dirty="0">
                <a:solidFill>
                  <a:schemeClr val="tx1"/>
                </a:solidFill>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1911502029"/>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981018" y="594691"/>
            <a:ext cx="9905693" cy="667986"/>
          </a:xfrm>
        </p:spPr>
        <p:txBody>
          <a:bodyPr>
            <a:normAutofit fontScale="90000"/>
          </a:bodyPr>
          <a:lstStyle/>
          <a:p>
            <a:pPr algn="ctr"/>
            <a:r>
              <a:rPr lang="en-US" dirty="0">
                <a:solidFill>
                  <a:schemeClr val="tx1"/>
                </a:solidFill>
                <a:latin typeface="Times New Roman" panose="02020603050405020304" pitchFamily="18" charset="0"/>
                <a:cs typeface="Times New Roman" panose="02020603050405020304" pitchFamily="18" charset="0"/>
              </a:rPr>
              <a:t>DIFFERENT MODELS WITH THEIR PERFORMANCE:</a:t>
            </a:r>
          </a:p>
        </p:txBody>
      </p:sp>
      <p:pic>
        <p:nvPicPr>
          <p:cNvPr id="4" name="Picture 3">
            <a:extLst>
              <a:ext uri="{FF2B5EF4-FFF2-40B4-BE49-F238E27FC236}">
                <a16:creationId xmlns:a16="http://schemas.microsoft.com/office/drawing/2014/main" id="{DEE534B7-69A4-0DB5-A33D-770C80C70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219" y="2329610"/>
            <a:ext cx="4755290" cy="29609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229644A5-930A-E5A6-DE06-23D7CA1F5E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740" y="2329610"/>
            <a:ext cx="4650873" cy="30291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46913233"/>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93712" y="899491"/>
            <a:ext cx="11272377" cy="83735"/>
          </a:xfrm>
        </p:spPr>
        <p:txBody>
          <a:bodyPr>
            <a:normAutofit fontScale="90000"/>
          </a:bodyPr>
          <a:lstStyle/>
          <a:p>
            <a:pPr algn="ctr"/>
            <a:r>
              <a:rPr lang="en-US" dirty="0">
                <a:solidFill>
                  <a:schemeClr val="tx1"/>
                </a:solidFill>
                <a:latin typeface="Times New Roman" panose="02020603050405020304" pitchFamily="18" charset="0"/>
                <a:cs typeface="Times New Roman" panose="02020603050405020304" pitchFamily="18" charset="0"/>
              </a:rPr>
              <a:t>DIFFERENT MODELS WITH THEIR PERFORMANCE:</a:t>
            </a:r>
          </a:p>
        </p:txBody>
      </p:sp>
      <p:pic>
        <p:nvPicPr>
          <p:cNvPr id="4" name="Picture 3">
            <a:extLst>
              <a:ext uri="{FF2B5EF4-FFF2-40B4-BE49-F238E27FC236}">
                <a16:creationId xmlns:a16="http://schemas.microsoft.com/office/drawing/2014/main" id="{BB04880B-C2FE-AB1A-5F75-EB081A2A5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104" y="2112578"/>
            <a:ext cx="5146457" cy="33108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0E90C3FA-77D5-DD58-76E8-7930681214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4625" y="2135589"/>
            <a:ext cx="5301464" cy="32648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48643552"/>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2325636" y="584858"/>
            <a:ext cx="7241366" cy="665922"/>
          </a:xfrm>
        </p:spPr>
        <p:txBody>
          <a:bodyPr>
            <a:normAutofit fontScale="90000"/>
          </a:bodyPr>
          <a:lstStyle/>
          <a:p>
            <a:pPr algn="ctr"/>
            <a:r>
              <a:rPr lang="en-US" dirty="0">
                <a:solidFill>
                  <a:schemeClr val="tx1"/>
                </a:solidFill>
                <a:latin typeface="Times New Roman" panose="02020603050405020304" pitchFamily="18" charset="0"/>
                <a:cs typeface="Times New Roman" panose="02020603050405020304" pitchFamily="18" charset="0"/>
              </a:rPr>
              <a:t>DIFFERENT MODELS WITH THEIR PERFORMANCE:</a:t>
            </a:r>
          </a:p>
        </p:txBody>
      </p:sp>
      <p:pic>
        <p:nvPicPr>
          <p:cNvPr id="4" name="Picture 3">
            <a:extLst>
              <a:ext uri="{FF2B5EF4-FFF2-40B4-BE49-F238E27FC236}">
                <a16:creationId xmlns:a16="http://schemas.microsoft.com/office/drawing/2014/main" id="{EED65DFB-094E-D064-67AC-27C808FF0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163" y="2091559"/>
            <a:ext cx="4764947" cy="32573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BA3BE580-54A1-DA02-A090-5F714733C1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6319" y="2091559"/>
            <a:ext cx="5354881" cy="31610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9622750"/>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2237146" y="472568"/>
            <a:ext cx="7241366" cy="665922"/>
          </a:xfrm>
        </p:spPr>
        <p:txBody>
          <a:bodyPr>
            <a:normAutofit fontScale="90000"/>
          </a:bodyPr>
          <a:lstStyle/>
          <a:p>
            <a:pPr algn="ctr"/>
            <a:r>
              <a:rPr lang="en-US" dirty="0">
                <a:solidFill>
                  <a:schemeClr val="tx1"/>
                </a:solidFill>
                <a:latin typeface="Times New Roman" panose="02020603050405020304" pitchFamily="18" charset="0"/>
                <a:cs typeface="Times New Roman" panose="02020603050405020304" pitchFamily="18" charset="0"/>
              </a:rPr>
              <a:t>DIFFERENT MODELS WITH THEIR PERFORMANCE:</a:t>
            </a:r>
          </a:p>
        </p:txBody>
      </p:sp>
      <p:pic>
        <p:nvPicPr>
          <p:cNvPr id="4" name="Picture 3">
            <a:extLst>
              <a:ext uri="{FF2B5EF4-FFF2-40B4-BE49-F238E27FC236}">
                <a16:creationId xmlns:a16="http://schemas.microsoft.com/office/drawing/2014/main" id="{B9D93109-D949-CBF2-5B21-834B37F62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937" y="2122073"/>
            <a:ext cx="5250086" cy="30496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2253F419-FFC7-F47A-EDC2-6D1BF5C73B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4979" y="2122073"/>
            <a:ext cx="4894294" cy="31319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6733930"/>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899642" y="513206"/>
            <a:ext cx="10056385" cy="665922"/>
          </a:xfrm>
          <a:noFill/>
          <a:ln>
            <a:noFill/>
          </a:ln>
        </p:spPr>
        <p:txBody>
          <a:bodyPr>
            <a:normAutofit fontScale="90000"/>
          </a:bodyPr>
          <a:lstStyle/>
          <a:p>
            <a:pPr algn="ctr"/>
            <a:r>
              <a:rPr lang="en-US" sz="3600" b="1" dirty="0">
                <a:solidFill>
                  <a:schemeClr val="tx1"/>
                </a:solidFill>
                <a:latin typeface="Times New Roman" panose="02020603050405020304" pitchFamily="18" charset="0"/>
                <a:ea typeface="Times New Roman"/>
                <a:cs typeface="Times New Roman" panose="02020603050405020304" pitchFamily="18" charset="0"/>
                <a:sym typeface="Times New Roman"/>
              </a:rPr>
              <a:t>LOGISTIC REGRESSION : HYPER PARAMETER</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344CA580-8DA0-44D0-774F-CDF8731FA6B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5718" y="2636502"/>
            <a:ext cx="5502117" cy="32387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F34E52B0-D615-206C-ABD2-431B29F0A1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9930" y="2636501"/>
            <a:ext cx="4686706" cy="32387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1922895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6" name="arrow.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998352" y="548177"/>
            <a:ext cx="9023771" cy="665922"/>
          </a:xfrm>
          <a:solidFill>
            <a:schemeClr val="bg1"/>
          </a:solidFill>
        </p:spPr>
        <p:txBody>
          <a:bodyPr>
            <a:normAutofit fontScale="90000"/>
          </a:bodyPr>
          <a:lstStyle/>
          <a:p>
            <a:pPr algn="ctr"/>
            <a:r>
              <a:rPr lang="en-US" dirty="0">
                <a:solidFill>
                  <a:schemeClr val="tx1"/>
                </a:solidFill>
                <a:latin typeface="Times New Roman" panose="02020603050405020304" pitchFamily="18" charset="0"/>
                <a:cs typeface="Times New Roman" panose="02020603050405020304" pitchFamily="18" charset="0"/>
              </a:rPr>
              <a:t>AOC_ROC GRAPH</a:t>
            </a:r>
          </a:p>
        </p:txBody>
      </p:sp>
      <p:pic>
        <p:nvPicPr>
          <p:cNvPr id="6" name="Picture 5">
            <a:extLst>
              <a:ext uri="{FF2B5EF4-FFF2-40B4-BE49-F238E27FC236}">
                <a16:creationId xmlns:a16="http://schemas.microsoft.com/office/drawing/2014/main" id="{572C1676-5C2D-F463-170C-882284BF1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7892" y="2224142"/>
            <a:ext cx="5364689" cy="34195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11991413"/>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6" name="arrow.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6D78492-AB9F-6409-374E-83AC5F484076}"/>
              </a:ext>
            </a:extLst>
          </p:cNvPr>
          <p:cNvSpPr>
            <a:spLocks noGrp="1"/>
          </p:cNvSpPr>
          <p:nvPr>
            <p:ph type="title"/>
          </p:nvPr>
        </p:nvSpPr>
        <p:spPr>
          <a:xfrm>
            <a:off x="871546" y="535884"/>
            <a:ext cx="9865281" cy="716031"/>
          </a:xfrm>
          <a:noFill/>
          <a:ln>
            <a:solidFill>
              <a:schemeClr val="bg1"/>
            </a:solidFill>
          </a:ln>
        </p:spPr>
        <p:txBody>
          <a:bodyPr>
            <a:normAutofit/>
          </a:bodyPr>
          <a:lstStyle/>
          <a:p>
            <a:pPr algn="ctr"/>
            <a:r>
              <a:rPr lang="en-US" sz="4400" b="1" dirty="0">
                <a:latin typeface="Times New Roman" panose="02020603050405020304" pitchFamily="18" charset="0"/>
                <a:cs typeface="Times New Roman" panose="02020603050405020304" pitchFamily="18" charset="0"/>
              </a:rPr>
              <a:t>OVER VIEW FOR PREDICTION</a:t>
            </a:r>
          </a:p>
        </p:txBody>
      </p:sp>
      <p:sp>
        <p:nvSpPr>
          <p:cNvPr id="12" name="Content Placeholder 11">
            <a:extLst>
              <a:ext uri="{FF2B5EF4-FFF2-40B4-BE49-F238E27FC236}">
                <a16:creationId xmlns:a16="http://schemas.microsoft.com/office/drawing/2014/main" id="{865BCAB3-6D2D-9C7B-42FA-D2545920B44A}"/>
              </a:ext>
            </a:extLst>
          </p:cNvPr>
          <p:cNvSpPr>
            <a:spLocks noGrp="1"/>
          </p:cNvSpPr>
          <p:nvPr>
            <p:ph sz="half" idx="1"/>
          </p:nvPr>
        </p:nvSpPr>
        <p:spPr>
          <a:xfrm>
            <a:off x="786581" y="1799303"/>
            <a:ext cx="10382864" cy="4178709"/>
          </a:xfrm>
          <a:noFill/>
          <a:ln>
            <a:noFill/>
          </a:ln>
        </p:spPr>
        <p:txBody>
          <a:bodyPr>
            <a:normAutofit/>
          </a:bodyPr>
          <a:lstStyle/>
          <a:p>
            <a:pPr marL="0" lvl="0" indent="0" rtl="0">
              <a:spcBef>
                <a:spcPts val="0"/>
              </a:spcBef>
              <a:spcAft>
                <a:spcPts val="0"/>
              </a:spcAft>
              <a:buNone/>
            </a:pPr>
            <a:r>
              <a:rPr lang="en" sz="3200" b="1" dirty="0">
                <a:latin typeface="Times New Roman" panose="02020603050405020304" pitchFamily="18" charset="0"/>
                <a:cs typeface="Times New Roman" panose="02020603050405020304" pitchFamily="18" charset="0"/>
              </a:rPr>
              <a:t>     </a:t>
            </a:r>
            <a:r>
              <a:rPr lang="en" sz="2800" b="1" dirty="0">
                <a:latin typeface="Times New Roman" panose="02020603050405020304" pitchFamily="18" charset="0"/>
                <a:cs typeface="Times New Roman" panose="02020603050405020304" pitchFamily="18" charset="0"/>
              </a:rPr>
              <a:t>In this Presentation we will be looking on the : </a:t>
            </a:r>
          </a:p>
          <a:p>
            <a:pPr marL="0" lvl="0" indent="0" rtl="0">
              <a:spcBef>
                <a:spcPts val="0"/>
              </a:spcBef>
              <a:spcAft>
                <a:spcPts val="0"/>
              </a:spcAft>
              <a:buNone/>
            </a:pPr>
            <a:endParaRPr lang="en-US" sz="2000" b="1" dirty="0">
              <a:latin typeface="Times New Roman" panose="02020603050405020304" pitchFamily="18" charset="0"/>
              <a:cs typeface="Times New Roman" panose="02020603050405020304" pitchFamily="18" charset="0"/>
            </a:endParaRPr>
          </a:p>
          <a:p>
            <a:pPr marL="358422">
              <a:buClr>
                <a:schemeClr val="dk1"/>
              </a:buClr>
              <a:buSzPts val="1556"/>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How to analyze the dataset of Spam Classifier.</a:t>
            </a:r>
          </a:p>
          <a:p>
            <a:pPr marL="358422">
              <a:buClr>
                <a:schemeClr val="dk1"/>
              </a:buClr>
              <a:buSzPts val="1556"/>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EDA steps in cleaning the dataset.</a:t>
            </a:r>
            <a:endParaRPr lang="en-US" sz="2000" dirty="0">
              <a:latin typeface="Times New Roman" panose="02020603050405020304" pitchFamily="18" charset="0"/>
              <a:cs typeface="Times New Roman" panose="02020603050405020304" pitchFamily="18" charset="0"/>
              <a:sym typeface="Times New Roman"/>
            </a:endParaRPr>
          </a:p>
          <a:p>
            <a:pPr marL="358422">
              <a:buClr>
                <a:schemeClr val="dk1"/>
              </a:buClr>
              <a:buSzPts val="1556"/>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Overall analysis on the problem.</a:t>
            </a:r>
          </a:p>
          <a:p>
            <a:pPr marL="358422">
              <a:buClr>
                <a:schemeClr val="dk1"/>
              </a:buClr>
              <a:buSzPts val="1556"/>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Model building from the train dataset.</a:t>
            </a:r>
          </a:p>
          <a:p>
            <a:pPr marL="358422">
              <a:buClr>
                <a:schemeClr val="dk1"/>
              </a:buClr>
              <a:buSzPts val="1556"/>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Predicting on the Data Set.</a:t>
            </a:r>
          </a:p>
          <a:p>
            <a:pPr marL="914400" lvl="0" indent="-317500" algn="l" rtl="0">
              <a:spcBef>
                <a:spcPts val="0"/>
              </a:spcBef>
              <a:spcAft>
                <a:spcPts val="0"/>
              </a:spcAft>
              <a:buClr>
                <a:schemeClr val="dk1"/>
              </a:buClr>
              <a:buSzPts val="1400"/>
              <a:buFont typeface="Times New Roman"/>
              <a:buChar char="➔"/>
            </a:pPr>
            <a:endParaRPr lang="en-IN" sz="1800" dirty="0">
              <a:latin typeface="Times New Roman" panose="02020603050405020304" pitchFamily="18" charset="0"/>
              <a:ea typeface="Times New Roman"/>
              <a:cs typeface="Times New Roman" panose="02020603050405020304" pitchFamily="18" charset="0"/>
              <a:sym typeface="Times New Roman"/>
            </a:endParaRPr>
          </a:p>
          <a:p>
            <a:endParaRPr lang="en-US" dirty="0">
              <a:solidFill>
                <a:schemeClr val="accent1"/>
              </a:solidFill>
            </a:endParaRPr>
          </a:p>
        </p:txBody>
      </p:sp>
    </p:spTree>
    <p:extLst>
      <p:ext uri="{BB962C8B-B14F-4D97-AF65-F5344CB8AC3E}">
        <p14:creationId xmlns:p14="http://schemas.microsoft.com/office/powerpoint/2010/main" val="217307800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240098" y="857335"/>
            <a:ext cx="10056385" cy="665922"/>
          </a:xfrm>
          <a:noFill/>
          <a:ln>
            <a:noFill/>
          </a:ln>
        </p:spPr>
        <p:txBody>
          <a:bodyPr>
            <a:normAutofit/>
          </a:bodyPr>
          <a:lstStyle/>
          <a:p>
            <a:pPr algn="ctr"/>
            <a:r>
              <a:rPr lang="en-US" sz="3600" b="1" dirty="0">
                <a:solidFill>
                  <a:schemeClr val="tx1"/>
                </a:solidFill>
                <a:latin typeface="Times New Roman" panose="02020603050405020304" pitchFamily="18" charset="0"/>
                <a:ea typeface="Times New Roman"/>
                <a:cs typeface="Times New Roman" panose="02020603050405020304" pitchFamily="18" charset="0"/>
                <a:sym typeface="Times New Roman"/>
              </a:rPr>
              <a:t>MLP: HYPER PARAMETER</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66D138D-0F61-A6AC-2D5A-4926740E22B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9789" y="2116860"/>
            <a:ext cx="4991549" cy="38838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F34E52B0-D615-206C-ABD2-431B29F0A1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3986" y="2174666"/>
            <a:ext cx="4991549" cy="37681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3888440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6" name="arrow.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860701" y="460231"/>
            <a:ext cx="9023771" cy="665922"/>
          </a:xfrm>
          <a:noFill/>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sym typeface="Times New Roman"/>
              </a:rPr>
              <a:t>AOC_ROC GRAPH</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EB8DD3C-3D6E-2F1F-325D-F2C2628B8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336" y="1660975"/>
            <a:ext cx="7164361" cy="44038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2086708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6" name="arrow.wav"/>
          </p:stSnd>
        </p:sndAc>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3000929" y="296892"/>
            <a:ext cx="10056385" cy="665922"/>
          </a:xfrm>
          <a:noFill/>
        </p:spPr>
        <p:txBody>
          <a:bodyPr>
            <a:normAutofit fontScale="90000"/>
          </a:bodyPr>
          <a:lstStyle/>
          <a:p>
            <a:r>
              <a:rPr lang="en-US" b="1" dirty="0">
                <a:latin typeface="Times New Roman" panose="02020603050405020304" pitchFamily="18" charset="0"/>
                <a:ea typeface="Times New Roman"/>
                <a:cs typeface="Times New Roman" panose="02020603050405020304" pitchFamily="18" charset="0"/>
                <a:sym typeface="Times New Roman"/>
              </a:rPr>
              <a:t>MODEL SAVING</a:t>
            </a:r>
            <a:endParaRPr lang="en-US" dirty="0">
              <a:solidFill>
                <a:schemeClr val="bg2"/>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58E80026-E350-F67F-6123-5167ADEFD893}"/>
              </a:ext>
            </a:extLst>
          </p:cNvPr>
          <p:cNvSpPr>
            <a:spLocks noGrp="1"/>
          </p:cNvSpPr>
          <p:nvPr>
            <p:ph idx="1"/>
          </p:nvPr>
        </p:nvSpPr>
        <p:spPr>
          <a:xfrm>
            <a:off x="208567" y="2931763"/>
            <a:ext cx="8761413" cy="377686"/>
          </a:xfrm>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Model Loading:</a:t>
            </a:r>
          </a:p>
        </p:txBody>
      </p:sp>
      <p:pic>
        <p:nvPicPr>
          <p:cNvPr id="9" name="Picture 8">
            <a:extLst>
              <a:ext uri="{FF2B5EF4-FFF2-40B4-BE49-F238E27FC236}">
                <a16:creationId xmlns:a16="http://schemas.microsoft.com/office/drawing/2014/main" id="{7A15CA26-013A-9E08-63AF-A6621CFD7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3518" y="1723983"/>
            <a:ext cx="2598645" cy="6858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D642F6AE-42E0-EE59-F46A-EEE9D4F242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1990" y="3667432"/>
            <a:ext cx="8761413" cy="30162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55874866"/>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7" name="arrow.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1225123" y="623396"/>
            <a:ext cx="10056385" cy="665922"/>
          </a:xfrm>
          <a:noFill/>
        </p:spPr>
        <p:txBody>
          <a:bodyPr>
            <a:normAutofit fontScale="90000"/>
          </a:bodyPr>
          <a:lstStyle/>
          <a:p>
            <a:r>
              <a:rPr lang="en-US" b="1" dirty="0">
                <a:latin typeface="Times New Roman" panose="02020603050405020304" pitchFamily="18" charset="0"/>
                <a:ea typeface="Times New Roman"/>
                <a:cs typeface="Times New Roman" panose="02020603050405020304" pitchFamily="18" charset="0"/>
                <a:sym typeface="Times New Roman"/>
              </a:rPr>
              <a:t>Prediction on Test Data SET SAVING:</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49D3D24-9792-DEFC-C7E5-5EE667461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7542" y="2636097"/>
            <a:ext cx="9571549" cy="25453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6136488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p:fade/>
        <p:sndAc>
          <p:stSnd>
            <p:snd r:embed="rId4" name="arrow.wav"/>
          </p:stSnd>
        </p:sndAc>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439794" y="389069"/>
            <a:ext cx="10056385" cy="913195"/>
          </a:xfrm>
          <a:noFill/>
        </p:spPr>
        <p:txBody>
          <a:bodyPr>
            <a:normAutofit/>
          </a:bodyPr>
          <a:lstStyle/>
          <a:p>
            <a:pPr algn="ctr"/>
            <a:r>
              <a:rPr lang="en-US" sz="4400" b="1" dirty="0">
                <a:latin typeface="Times New Roman" panose="02020603050405020304" pitchFamily="18" charset="0"/>
                <a:ea typeface="Times New Roman"/>
                <a:cs typeface="Times New Roman" panose="02020603050405020304" pitchFamily="18" charset="0"/>
                <a:sym typeface="Times New Roman"/>
              </a:rPr>
              <a:t>CONCLUSION:</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14C2EF-0720-D2A7-8A64-B25931FDC3BD}"/>
              </a:ext>
            </a:extLst>
          </p:cNvPr>
          <p:cNvSpPr>
            <a:spLocks noGrp="1"/>
          </p:cNvSpPr>
          <p:nvPr>
            <p:ph idx="1"/>
          </p:nvPr>
        </p:nvSpPr>
        <p:spPr>
          <a:xfrm>
            <a:off x="439794" y="1331761"/>
            <a:ext cx="10963594" cy="5184653"/>
          </a:xfrm>
          <a:noFill/>
        </p:spPr>
        <p:txBody>
          <a:bodyPr>
            <a:normAutofit/>
          </a:bodyPr>
          <a:lstStyle/>
          <a:p>
            <a:pPr marL="425450" indent="-285750" algn="just">
              <a:spcBef>
                <a:spcPts val="0"/>
              </a:spcBef>
              <a:buClr>
                <a:schemeClr val="dk1"/>
              </a:buClr>
              <a:buSzPts val="1400"/>
              <a:buFont typeface="Wingdings" panose="05000000000000000000" pitchFamily="2" charset="2"/>
              <a:buChar char="§"/>
            </a:pPr>
            <a:r>
              <a:rPr lang="en-US" sz="1800" dirty="0">
                <a:latin typeface="Times New Roman" panose="02020603050405020304" pitchFamily="18" charset="0"/>
                <a:ea typeface="Times New Roman"/>
                <a:cs typeface="Times New Roman" panose="02020603050405020304" pitchFamily="18" charset="0"/>
                <a:sym typeface="Times New Roman"/>
              </a:rPr>
              <a:t>In this project report, We have used mainly NLTK library, ML algorithms and seaborn library to understand the relation and interpret the best result.</a:t>
            </a:r>
          </a:p>
          <a:p>
            <a:pPr marL="425450" indent="-285750" algn="just">
              <a:buClr>
                <a:schemeClr val="dk1"/>
              </a:buClr>
              <a:buSzPts val="1400"/>
              <a:buFont typeface="Wingdings" panose="05000000000000000000" pitchFamily="2" charset="2"/>
              <a:buChar char="§"/>
            </a:pPr>
            <a:r>
              <a:rPr lang="en-US" sz="1800" dirty="0">
                <a:latin typeface="Times New Roman" panose="02020603050405020304" pitchFamily="18" charset="0"/>
                <a:ea typeface="Times New Roman"/>
                <a:cs typeface="Times New Roman" panose="02020603050405020304" pitchFamily="18" charset="0"/>
                <a:sym typeface="Times New Roman"/>
              </a:rPr>
              <a:t>We have mentioned the step by step procedure to analyze of the Data Set .</a:t>
            </a:r>
          </a:p>
          <a:p>
            <a:pPr marL="425450" indent="-285750" algn="just">
              <a:buClr>
                <a:schemeClr val="dk1"/>
              </a:buClr>
              <a:buSzPts val="1400"/>
              <a:buFont typeface="Wingdings" panose="05000000000000000000" pitchFamily="2" charset="2"/>
              <a:buChar char="§"/>
            </a:pPr>
            <a:r>
              <a:rPr lang="en-US" sz="1800" dirty="0">
                <a:latin typeface="Times New Roman" panose="02020603050405020304" pitchFamily="18" charset="0"/>
                <a:ea typeface="Times New Roman"/>
                <a:cs typeface="Times New Roman" panose="02020603050405020304" pitchFamily="18" charset="0"/>
                <a:sym typeface="Times New Roman"/>
              </a:rPr>
              <a:t> Thus we can select the features which are not correlated and are independent in nature. </a:t>
            </a:r>
          </a:p>
          <a:p>
            <a:pPr marL="425450" indent="-285750" algn="just">
              <a:buClr>
                <a:schemeClr val="dk1"/>
              </a:buClr>
              <a:buSzPts val="1400"/>
              <a:buFont typeface="Wingdings" panose="05000000000000000000" pitchFamily="2" charset="2"/>
              <a:buChar char="§"/>
            </a:pPr>
            <a:r>
              <a:rPr lang="en-US" sz="1800" dirty="0">
                <a:latin typeface="Times New Roman" panose="02020603050405020304" pitchFamily="18" charset="0"/>
                <a:ea typeface="Times New Roman"/>
                <a:cs typeface="Times New Roman" panose="02020603050405020304" pitchFamily="18" charset="0"/>
                <a:sym typeface="Times New Roman"/>
              </a:rPr>
              <a:t>We calculated the performance of each model using different performance metrics and compared them based on these metrics. </a:t>
            </a:r>
          </a:p>
          <a:p>
            <a:pPr marL="425450" indent="-285750" algn="just">
              <a:buClr>
                <a:schemeClr val="dk1"/>
              </a:buClr>
              <a:buSzPts val="1400"/>
              <a:buFont typeface="Wingdings" panose="05000000000000000000" pitchFamily="2" charset="2"/>
              <a:buChar char="§"/>
            </a:pPr>
            <a:r>
              <a:rPr lang="en-US" sz="1800" dirty="0">
                <a:latin typeface="Times New Roman" panose="02020603050405020304" pitchFamily="18" charset="0"/>
                <a:ea typeface="Times New Roman"/>
                <a:cs typeface="Times New Roman" panose="02020603050405020304" pitchFamily="18" charset="0"/>
                <a:sym typeface="Times New Roman"/>
              </a:rPr>
              <a:t>Maximum model selection was focused based on precision Score and Model Accuracy. The Model that worked better on the basis of precision score and accuracy is Random Forest Classifier and Neural Networks Model MLP classifier.</a:t>
            </a:r>
          </a:p>
          <a:p>
            <a:pPr marL="425450" indent="-285750" algn="just">
              <a:buClr>
                <a:schemeClr val="dk1"/>
              </a:buClr>
              <a:buSzPts val="1400"/>
              <a:buFont typeface="Wingdings" panose="05000000000000000000" pitchFamily="2" charset="2"/>
              <a:buChar char="§"/>
            </a:pPr>
            <a:endParaRPr lang="en-US" sz="1800" dirty="0">
              <a:latin typeface="Times New Roman" panose="02020603050405020304" pitchFamily="18" charset="0"/>
              <a:ea typeface="Times New Roman"/>
              <a:cs typeface="Times New Roman" panose="02020603050405020304" pitchFamily="18" charset="0"/>
              <a:sym typeface="Times New Roman"/>
            </a:endParaRPr>
          </a:p>
          <a:p>
            <a:pPr marL="425450" indent="-285750" algn="just">
              <a:spcBef>
                <a:spcPts val="0"/>
              </a:spcBef>
              <a:buClr>
                <a:schemeClr val="dk1"/>
              </a:buClr>
              <a:buSzPts val="1400"/>
              <a:buFont typeface="Wingdings" panose="05000000000000000000" pitchFamily="2" charset="2"/>
              <a:buChar char="§"/>
            </a:pPr>
            <a:r>
              <a:rPr lang="en-US" sz="1800" dirty="0">
                <a:latin typeface="Times New Roman" panose="02020603050405020304" pitchFamily="18" charset="0"/>
                <a:ea typeface="Times New Roman"/>
                <a:cs typeface="Times New Roman" panose="02020603050405020304" pitchFamily="18" charset="0"/>
                <a:sym typeface="Times New Roman"/>
              </a:rPr>
              <a:t>There were very least numbers of feature present in our dataset, I analyzed the data and dropped all the necessary features and finally built the model on message column and target column.</a:t>
            </a:r>
          </a:p>
          <a:p>
            <a:pPr marL="425450" indent="-285750" algn="just">
              <a:spcBef>
                <a:spcPts val="0"/>
              </a:spcBef>
              <a:buClr>
                <a:schemeClr val="dk1"/>
              </a:buClr>
              <a:buSzPts val="1400"/>
              <a:buFont typeface="Wingdings" panose="05000000000000000000" pitchFamily="2" charset="2"/>
              <a:buChar char="§"/>
            </a:pPr>
            <a:endParaRPr lang="en-US" sz="1800" dirty="0">
              <a:latin typeface="Times New Roman" panose="02020603050405020304" pitchFamily="18" charset="0"/>
              <a:ea typeface="Times New Roman"/>
              <a:cs typeface="Times New Roman" panose="02020603050405020304" pitchFamily="18" charset="0"/>
              <a:sym typeface="Times New Roman"/>
            </a:endParaRPr>
          </a:p>
          <a:p>
            <a:pPr marL="425450" indent="-285750" algn="just">
              <a:spcBef>
                <a:spcPts val="0"/>
              </a:spcBef>
              <a:buClr>
                <a:schemeClr val="dk1"/>
              </a:buClr>
              <a:buSzPts val="1400"/>
              <a:buFont typeface="Wingdings" panose="05000000000000000000" pitchFamily="2" charset="2"/>
              <a:buChar char="§"/>
            </a:pPr>
            <a:r>
              <a:rPr lang="en-US" sz="1800" dirty="0">
                <a:latin typeface="Times New Roman" panose="02020603050405020304" pitchFamily="18" charset="0"/>
                <a:ea typeface="Times New Roman"/>
                <a:cs typeface="Times New Roman" panose="02020603050405020304" pitchFamily="18" charset="0"/>
                <a:sym typeface="Times New Roman"/>
              </a:rPr>
              <a:t>From overall analysis and visualization I come into conclusion that , that text can be cleaned, pre-processed and turned into vectors and can be used as vectors and they can be used in prediction of ham and spam on the other hand </a:t>
            </a:r>
            <a:r>
              <a:rPr lang="en-US" sz="1800" dirty="0" err="1">
                <a:latin typeface="Times New Roman" panose="02020603050405020304" pitchFamily="18" charset="0"/>
                <a:ea typeface="Times New Roman"/>
                <a:cs typeface="Times New Roman" panose="02020603050405020304" pitchFamily="18" charset="0"/>
                <a:sym typeface="Times New Roman"/>
              </a:rPr>
              <a:t>sms</a:t>
            </a:r>
            <a:r>
              <a:rPr lang="en-US" sz="1800" dirty="0">
                <a:latin typeface="Times New Roman" panose="02020603050405020304" pitchFamily="18" charset="0"/>
                <a:ea typeface="Times New Roman"/>
                <a:cs typeface="Times New Roman" panose="02020603050405020304" pitchFamily="18" charset="0"/>
                <a:sym typeface="Times New Roman"/>
              </a:rPr>
              <a:t> is one now a days become a one the major source of fraud, Many frauds can be stopped by this simple step. </a:t>
            </a:r>
          </a:p>
        </p:txBody>
      </p:sp>
    </p:spTree>
    <p:extLst>
      <p:ext uri="{BB962C8B-B14F-4D97-AF65-F5344CB8AC3E}">
        <p14:creationId xmlns:p14="http://schemas.microsoft.com/office/powerpoint/2010/main" val="4018938397"/>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198057" y="689169"/>
            <a:ext cx="10056385" cy="1097589"/>
          </a:xfrm>
          <a:noFill/>
        </p:spPr>
        <p:txBody>
          <a:bodyPr>
            <a:normAutofit/>
          </a:bodyPr>
          <a:lstStyle/>
          <a:p>
            <a:pPr algn="ctr"/>
            <a:r>
              <a:rPr lang="en-US" sz="4400" b="1" dirty="0">
                <a:latin typeface="Times New Roman" panose="02020603050405020304" pitchFamily="18" charset="0"/>
                <a:ea typeface="Times New Roman"/>
                <a:cs typeface="Times New Roman" panose="02020603050405020304" pitchFamily="18" charset="0"/>
                <a:sym typeface="Times New Roman"/>
              </a:rPr>
              <a:t>Final Conclusion </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14C2EF-0720-D2A7-8A64-B25931FDC3BD}"/>
              </a:ext>
            </a:extLst>
          </p:cNvPr>
          <p:cNvSpPr>
            <a:spLocks noGrp="1"/>
          </p:cNvSpPr>
          <p:nvPr>
            <p:ph idx="1"/>
          </p:nvPr>
        </p:nvSpPr>
        <p:spPr>
          <a:xfrm>
            <a:off x="651640" y="1786758"/>
            <a:ext cx="10891431" cy="4382074"/>
          </a:xfrm>
          <a:noFill/>
        </p:spPr>
        <p:txBody>
          <a:bodyPr>
            <a:normAutofit/>
          </a:bodyPr>
          <a:lstStyle/>
          <a:p>
            <a:pPr marL="472722" lvl="0" indent="-342900" algn="just" rtl="0">
              <a:spcBef>
                <a:spcPts val="0"/>
              </a:spcBef>
              <a:spcAft>
                <a:spcPts val="0"/>
              </a:spcAft>
              <a:buClr>
                <a:schemeClr val="dk1"/>
              </a:buClr>
              <a:buSzPts val="1556"/>
              <a:buFont typeface="Wingdings" panose="05000000000000000000" pitchFamily="2" charset="2"/>
              <a:buChar char="§"/>
            </a:pPr>
            <a:r>
              <a:rPr lang="en-US" sz="2000" dirty="0">
                <a:solidFill>
                  <a:schemeClr val="dk1"/>
                </a:solidFill>
                <a:latin typeface="Times New Roman" panose="02020603050405020304" pitchFamily="18" charset="0"/>
                <a:ea typeface="Yu Gothic UI Light" panose="020B0300000000000000" pitchFamily="34" charset="-128"/>
                <a:cs typeface="Times New Roman" panose="02020603050405020304" pitchFamily="18" charset="0"/>
                <a:sym typeface="Times New Roman"/>
              </a:rPr>
              <a:t>I hope this model will help companies to classify the spam and ham messages.</a:t>
            </a:r>
          </a:p>
          <a:p>
            <a:pPr marL="472722" lvl="0" indent="-342900" algn="just" rtl="0">
              <a:spcBef>
                <a:spcPts val="0"/>
              </a:spcBef>
              <a:spcAft>
                <a:spcPts val="0"/>
              </a:spcAft>
              <a:buClr>
                <a:schemeClr val="dk1"/>
              </a:buClr>
              <a:buSzPts val="1556"/>
              <a:buFont typeface="Wingdings" panose="05000000000000000000" pitchFamily="2" charset="2"/>
              <a:buChar char="§"/>
            </a:pPr>
            <a:endParaRPr lang="en-US" sz="2000" dirty="0">
              <a:solidFill>
                <a:schemeClr val="dk1"/>
              </a:solidFill>
              <a:latin typeface="Times New Roman" panose="02020603050405020304" pitchFamily="18" charset="0"/>
              <a:ea typeface="Yu Gothic UI Light" panose="020B0300000000000000" pitchFamily="34" charset="-128"/>
              <a:cs typeface="Times New Roman" panose="02020603050405020304" pitchFamily="18" charset="0"/>
              <a:sym typeface="Times New Roman"/>
            </a:endParaRPr>
          </a:p>
          <a:p>
            <a:pPr marL="498122" lvl="0" indent="-342900" algn="just" rtl="0">
              <a:spcBef>
                <a:spcPts val="1000"/>
              </a:spcBef>
              <a:spcAft>
                <a:spcPts val="0"/>
              </a:spcAft>
              <a:buClr>
                <a:schemeClr val="dk1"/>
              </a:buClr>
              <a:buSzPts val="1156"/>
              <a:buFont typeface="Wingdings" panose="05000000000000000000" pitchFamily="2" charset="2"/>
              <a:buChar char="§"/>
            </a:pPr>
            <a:r>
              <a:rPr lang="en-US" sz="2000" dirty="0">
                <a:solidFill>
                  <a:schemeClr val="dk1"/>
                </a:solidFill>
                <a:latin typeface="Times New Roman" panose="02020603050405020304" pitchFamily="18" charset="0"/>
                <a:ea typeface="Yu Gothic UI Light" panose="020B0300000000000000" pitchFamily="34" charset="-128"/>
                <a:cs typeface="Times New Roman" panose="02020603050405020304" pitchFamily="18" charset="0"/>
                <a:sym typeface="Times New Roman"/>
              </a:rPr>
              <a:t>To conclude, the application of machine learning in SMS spam classification is still at an early stage. I hope this study has moved a small step ahead in providing some methodological and empirical basis contributions. </a:t>
            </a:r>
          </a:p>
          <a:p>
            <a:pPr marL="498122" lvl="0" indent="-342900" algn="just" rtl="0">
              <a:spcBef>
                <a:spcPts val="1000"/>
              </a:spcBef>
              <a:spcAft>
                <a:spcPts val="0"/>
              </a:spcAft>
              <a:buClr>
                <a:schemeClr val="dk1"/>
              </a:buClr>
              <a:buSzPts val="1156"/>
              <a:buFont typeface="Wingdings" panose="05000000000000000000" pitchFamily="2" charset="2"/>
              <a:buChar char="§"/>
            </a:pPr>
            <a:endParaRPr lang="en-US" sz="2000" dirty="0">
              <a:solidFill>
                <a:schemeClr val="dk1"/>
              </a:solidFill>
              <a:latin typeface="Times New Roman" panose="02020603050405020304" pitchFamily="18" charset="0"/>
              <a:ea typeface="Yu Gothic UI Light" panose="020B0300000000000000" pitchFamily="34" charset="-128"/>
              <a:cs typeface="Times New Roman" panose="02020603050405020304" pitchFamily="18" charset="0"/>
              <a:sym typeface="Times New Roman"/>
            </a:endParaRPr>
          </a:p>
          <a:p>
            <a:pPr marL="498122" lvl="0" indent="-342900" algn="just" rtl="0">
              <a:spcBef>
                <a:spcPts val="1000"/>
              </a:spcBef>
              <a:spcAft>
                <a:spcPts val="0"/>
              </a:spcAft>
              <a:buClr>
                <a:schemeClr val="dk1"/>
              </a:buClr>
              <a:buSzPts val="1156"/>
              <a:buFont typeface="Wingdings" panose="05000000000000000000" pitchFamily="2" charset="2"/>
              <a:buChar char="§"/>
            </a:pPr>
            <a:r>
              <a:rPr lang="en-US" sz="2000" dirty="0">
                <a:solidFill>
                  <a:schemeClr val="dk1"/>
                </a:solidFill>
                <a:latin typeface="Times New Roman" panose="02020603050405020304" pitchFamily="18" charset="0"/>
                <a:ea typeface="Yu Gothic UI Light" panose="020B0300000000000000" pitchFamily="34" charset="-128"/>
                <a:cs typeface="Times New Roman" panose="02020603050405020304" pitchFamily="18" charset="0"/>
                <a:sym typeface="Times New Roman"/>
              </a:rPr>
              <a:t>I think and hope that this will help the consumers to detect the fraud to maximum label and frauds can be brought down to some level. </a:t>
            </a:r>
          </a:p>
          <a:p>
            <a:pPr marL="498122" lvl="0" indent="-342900" algn="just" rtl="0">
              <a:spcBef>
                <a:spcPts val="1000"/>
              </a:spcBef>
              <a:spcAft>
                <a:spcPts val="0"/>
              </a:spcAft>
              <a:buClr>
                <a:schemeClr val="dk1"/>
              </a:buClr>
              <a:buSzPts val="1156"/>
              <a:buFont typeface="Wingdings" panose="05000000000000000000" pitchFamily="2" charset="2"/>
              <a:buChar char="§"/>
            </a:pPr>
            <a:endParaRPr lang="en-US" sz="2000" dirty="0">
              <a:solidFill>
                <a:schemeClr val="dk1"/>
              </a:solidFill>
              <a:latin typeface="Times New Roman" panose="02020603050405020304" pitchFamily="18" charset="0"/>
              <a:ea typeface="Yu Gothic UI Light" panose="020B0300000000000000" pitchFamily="34" charset="-128"/>
              <a:cs typeface="Times New Roman" panose="02020603050405020304" pitchFamily="18" charset="0"/>
              <a:sym typeface="Times New Roman"/>
            </a:endParaRPr>
          </a:p>
          <a:p>
            <a:pPr marL="498122" lvl="0" indent="-342900" algn="just" rtl="0">
              <a:spcBef>
                <a:spcPts val="1000"/>
              </a:spcBef>
              <a:spcAft>
                <a:spcPts val="0"/>
              </a:spcAft>
              <a:buClr>
                <a:schemeClr val="dk1"/>
              </a:buClr>
              <a:buSzPts val="1156"/>
              <a:buFont typeface="Wingdings" panose="05000000000000000000" pitchFamily="2" charset="2"/>
              <a:buChar char="§"/>
            </a:pPr>
            <a:r>
              <a:rPr lang="en-US" sz="2000" dirty="0">
                <a:solidFill>
                  <a:srgbClr val="111111"/>
                </a:solidFill>
                <a:latin typeface="Times New Roman" panose="02020603050405020304" pitchFamily="18" charset="0"/>
                <a:ea typeface="Yu Gothic UI Light" panose="020B0300000000000000" pitchFamily="34" charset="-128"/>
                <a:cs typeface="Times New Roman" panose="02020603050405020304" pitchFamily="18" charset="0"/>
              </a:rPr>
              <a:t>SMS SPAM Detection </a:t>
            </a:r>
            <a:r>
              <a:rPr lang="en-US" sz="2000" i="0" dirty="0">
                <a:solidFill>
                  <a:srgbClr val="111111"/>
                </a:solidFill>
                <a:latin typeface="Times New Roman" panose="02020603050405020304" pitchFamily="18" charset="0"/>
                <a:ea typeface="Yu Gothic UI Light" panose="020B0300000000000000" pitchFamily="34" charset="-128"/>
                <a:cs typeface="Times New Roman" panose="02020603050405020304" pitchFamily="18" charset="0"/>
              </a:rPr>
              <a:t>is one of the more challenging classification than email spam detection because of the restricted length of SMS, use of regional content and shortcut words and SMS contains less header information</a:t>
            </a:r>
            <a:endParaRPr lang="en-US" sz="2000" dirty="0">
              <a:solidFill>
                <a:schemeClr val="dk1"/>
              </a:solidFill>
              <a:latin typeface="Times New Roman" panose="02020603050405020304" pitchFamily="18" charset="0"/>
              <a:ea typeface="Yu Gothic UI Light" panose="020B0300000000000000" pitchFamily="34" charset="-128"/>
              <a:cs typeface="Times New Roman" panose="02020603050405020304" pitchFamily="18" charset="0"/>
              <a:sym typeface="Times New Roman"/>
            </a:endParaRPr>
          </a:p>
        </p:txBody>
      </p:sp>
    </p:spTree>
    <p:extLst>
      <p:ext uri="{BB962C8B-B14F-4D97-AF65-F5344CB8AC3E}">
        <p14:creationId xmlns:p14="http://schemas.microsoft.com/office/powerpoint/2010/main" val="591337015"/>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45F9-A4BB-3CC8-E5D4-B6826CE47D4E}"/>
              </a:ext>
            </a:extLst>
          </p:cNvPr>
          <p:cNvSpPr>
            <a:spLocks noGrp="1"/>
          </p:cNvSpPr>
          <p:nvPr>
            <p:ph type="title"/>
          </p:nvPr>
        </p:nvSpPr>
        <p:spPr>
          <a:xfrm>
            <a:off x="412954" y="412953"/>
            <a:ext cx="11031791" cy="698091"/>
          </a:xfrm>
          <a:solidFill>
            <a:schemeClr val="bg1"/>
          </a:solidFill>
          <a:ln>
            <a:noFill/>
          </a:ln>
        </p:spPr>
        <p:txBody>
          <a:bodyPr>
            <a:normAutofit/>
          </a:bodyPr>
          <a:lstStyle/>
          <a:p>
            <a:pPr algn="ctr"/>
            <a:r>
              <a:rPr lang="en" sz="3600" b="1" dirty="0">
                <a:solidFill>
                  <a:schemeClr val="tx1"/>
                </a:solidFill>
                <a:latin typeface="Times New Roman" panose="02020603050405020304" pitchFamily="18" charset="0"/>
                <a:cs typeface="Times New Roman" panose="02020603050405020304" pitchFamily="18" charset="0"/>
              </a:rPr>
              <a:t>PROBLEM STATEMENT</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11">
            <a:extLst>
              <a:ext uri="{FF2B5EF4-FFF2-40B4-BE49-F238E27FC236}">
                <a16:creationId xmlns:a16="http://schemas.microsoft.com/office/drawing/2014/main" id="{A755EEFB-A221-2373-D4B5-3871C8BA2A4B}"/>
              </a:ext>
            </a:extLst>
          </p:cNvPr>
          <p:cNvSpPr txBox="1">
            <a:spLocks/>
          </p:cNvSpPr>
          <p:nvPr/>
        </p:nvSpPr>
        <p:spPr>
          <a:xfrm>
            <a:off x="678427" y="1622324"/>
            <a:ext cx="11031792" cy="4246770"/>
          </a:xfrm>
          <a:prstGeom prst="rect">
            <a:avLst/>
          </a:prstGeom>
          <a:solidFill>
            <a:schemeClr val="bg1"/>
          </a:solidFill>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ts val="2400"/>
              </a:lnSpc>
            </a:pPr>
            <a:r>
              <a:rPr lang="en-IN"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Spam Detector is used to detect unwanted, malicious and virus infected texts and helps to separate them from the non-spam texts. It uses a binary type of classification containing the labels such as ‘</a:t>
            </a:r>
            <a:r>
              <a:rPr lang="en-IN" sz="1800" b="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ham’</a:t>
            </a:r>
            <a:r>
              <a:rPr lang="en-IN"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(non-spam) and </a:t>
            </a:r>
            <a:r>
              <a:rPr lang="en-IN" sz="1800" b="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spam</a:t>
            </a:r>
            <a:r>
              <a:rPr lang="en-IN"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Application of this can be seen in Google Mail (GMAIL) where it segregates the spam emails in order to prevent them from getting into the user’s inbox.</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2400"/>
              </a:lnSpc>
            </a:pPr>
            <a:r>
              <a:rPr lang="en-IN"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files contain one message per line. Each line is composed by two columns: v1 contains the label (ham or spam) and v2 contains the raw text.</a:t>
            </a:r>
          </a:p>
          <a:p>
            <a:pPr algn="just">
              <a:lnSpc>
                <a:spcPts val="2400"/>
              </a:lnSpc>
            </a:pPr>
            <a:r>
              <a:rPr lang="en-IN" sz="1800" b="1" spc="-5"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THIS PROJECT CONTAINS TWO PHASE</a:t>
            </a:r>
          </a:p>
          <a:p>
            <a:pPr algn="just">
              <a:lnSpc>
                <a:spcPts val="2400"/>
              </a:lnSpc>
              <a:buFont typeface="Wingdings" panose="05000000000000000000" pitchFamily="2" charset="2"/>
              <a:buChar char="Ø"/>
            </a:pPr>
            <a:r>
              <a:rPr lang="en-IN" sz="1400" spc="-5" dirty="0">
                <a:solidFill>
                  <a:schemeClr val="tx1"/>
                </a:solidFill>
                <a:latin typeface="Times New Roman" panose="02020603050405020304" pitchFamily="18" charset="0"/>
                <a:cs typeface="Times New Roman" panose="02020603050405020304" pitchFamily="18" charset="0"/>
              </a:rPr>
              <a:t> TRAIN DATA SET </a:t>
            </a:r>
          </a:p>
          <a:p>
            <a:pPr algn="just">
              <a:lnSpc>
                <a:spcPts val="2400"/>
              </a:lnSpc>
              <a:buFont typeface="Wingdings" panose="05000000000000000000" pitchFamily="2" charset="2"/>
              <a:buChar char="Ø"/>
            </a:pPr>
            <a:r>
              <a:rPr lang="en-IN" sz="1400" spc="-5" dirty="0">
                <a:solidFill>
                  <a:schemeClr val="tx1"/>
                </a:solidFill>
                <a:latin typeface="Times New Roman" panose="02020603050405020304" pitchFamily="18" charset="0"/>
                <a:cs typeface="Times New Roman" panose="02020603050405020304" pitchFamily="18" charset="0"/>
              </a:rPr>
              <a:t> TESTING ON THE SAME DATA-SET</a:t>
            </a:r>
            <a:endParaRPr lang="en-US" sz="1400" dirty="0">
              <a:solidFill>
                <a:schemeClr val="tx1"/>
              </a:solidFill>
              <a:latin typeface="Times New Roman" panose="02020603050405020304" pitchFamily="18" charset="0"/>
              <a:cs typeface="Times New Roman" panose="02020603050405020304" pitchFamily="18" charset="0"/>
            </a:endParaRPr>
          </a:p>
          <a:p>
            <a:pPr marL="0" indent="0" algn="just">
              <a:spcBef>
                <a:spcPts val="0"/>
              </a:spcBef>
              <a:spcAft>
                <a:spcPts val="0"/>
              </a:spcAft>
              <a:buFont typeface="Calibri" panose="020F0502020204030204" pitchFamily="34" charset="0"/>
              <a:buNone/>
            </a:pP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1979237"/>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3" name="arrow.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45F9-A4BB-3CC8-E5D4-B6826CE47D4E}"/>
              </a:ext>
            </a:extLst>
          </p:cNvPr>
          <p:cNvSpPr>
            <a:spLocks noGrp="1"/>
          </p:cNvSpPr>
          <p:nvPr>
            <p:ph type="title"/>
          </p:nvPr>
        </p:nvSpPr>
        <p:spPr>
          <a:xfrm>
            <a:off x="188630" y="344129"/>
            <a:ext cx="11531422" cy="835742"/>
          </a:xfrm>
          <a:solidFill>
            <a:schemeClr val="bg1"/>
          </a:solidFill>
        </p:spPr>
        <p:txBody>
          <a:bodyPr>
            <a:normAutofit/>
          </a:bodyPr>
          <a:lstStyle/>
          <a:p>
            <a:pPr algn="ctr"/>
            <a:r>
              <a:rPr lang="en-US" sz="4400" b="1" dirty="0">
                <a:latin typeface="Times New Roman" panose="02020603050405020304" pitchFamily="18" charset="0"/>
                <a:cs typeface="Times New Roman" panose="02020603050405020304" pitchFamily="18" charset="0"/>
              </a:rPr>
              <a:t>WHAT IS SPAM CLASSIFICATION?</a:t>
            </a:r>
          </a:p>
        </p:txBody>
      </p:sp>
      <p:pic>
        <p:nvPicPr>
          <p:cNvPr id="9" name="Content Placeholder 8" descr="Bar chart with solid fill">
            <a:extLst>
              <a:ext uri="{FF2B5EF4-FFF2-40B4-BE49-F238E27FC236}">
                <a16:creationId xmlns:a16="http://schemas.microsoft.com/office/drawing/2014/main" id="{73EFB0B3-5D40-A147-5871-C68A600B422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3544094"/>
            <a:ext cx="914400" cy="914400"/>
          </a:xfrm>
          <a:solidFill>
            <a:schemeClr val="bg1"/>
          </a:solidFill>
        </p:spPr>
      </p:pic>
      <p:sp>
        <p:nvSpPr>
          <p:cNvPr id="10" name="Rectangle 9">
            <a:extLst>
              <a:ext uri="{FF2B5EF4-FFF2-40B4-BE49-F238E27FC236}">
                <a16:creationId xmlns:a16="http://schemas.microsoft.com/office/drawing/2014/main" id="{AD8B75E1-1927-09F7-820C-5B0230AE7DEA}"/>
              </a:ext>
            </a:extLst>
          </p:cNvPr>
          <p:cNvSpPr/>
          <p:nvPr/>
        </p:nvSpPr>
        <p:spPr>
          <a:xfrm>
            <a:off x="762448" y="1355329"/>
            <a:ext cx="10667103" cy="4147342"/>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Spam is any kind of unwanted, unsolicited digital communication that gets sent out in bulk. Often spam is sent via email, but it can also be distributed via text messages, phone calls, or social media.</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strike="noStrike" dirty="0">
                <a:solidFill>
                  <a:schemeClr val="tx1"/>
                </a:solidFill>
                <a:effectLst/>
                <a:latin typeface="Times New Roman" panose="02020603050405020304" pitchFamily="18" charset="0"/>
                <a:cs typeface="Times New Roman" panose="02020603050405020304" pitchFamily="18" charset="0"/>
              </a:rPr>
              <a:t>Spam classifier machine learning model is need of the hour as everyday we get thousands of mails ,</a:t>
            </a:r>
            <a:r>
              <a:rPr lang="en-US" b="0" i="0" strike="noStrike" dirty="0" err="1">
                <a:solidFill>
                  <a:schemeClr val="tx1"/>
                </a:solidFill>
                <a:effectLst/>
                <a:latin typeface="Times New Roman" panose="02020603050405020304" pitchFamily="18" charset="0"/>
                <a:cs typeface="Times New Roman" panose="02020603050405020304" pitchFamily="18" charset="0"/>
              </a:rPr>
              <a:t>sms</a:t>
            </a:r>
            <a:r>
              <a:rPr lang="en-US" b="0" i="0" strike="noStrike" dirty="0">
                <a:solidFill>
                  <a:schemeClr val="tx1"/>
                </a:solidFill>
                <a:effectLst/>
                <a:latin typeface="Times New Roman" panose="02020603050405020304" pitchFamily="18" charset="0"/>
                <a:cs typeface="Times New Roman" panose="02020603050405020304" pitchFamily="18" charset="0"/>
              </a:rPr>
              <a:t> and don’t have time to manually reject each spam. </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strike="noStrike" dirty="0">
                <a:solidFill>
                  <a:schemeClr val="tx1"/>
                </a:solidFill>
                <a:effectLst/>
                <a:latin typeface="Times New Roman" panose="02020603050405020304" pitchFamily="18" charset="0"/>
                <a:cs typeface="Times New Roman" panose="02020603050405020304" pitchFamily="18" charset="0"/>
              </a:rPr>
              <a:t>Hence by using this spam classifier we can get rid </a:t>
            </a:r>
            <a:r>
              <a:rPr lang="en-US" dirty="0">
                <a:solidFill>
                  <a:schemeClr val="tx1"/>
                </a:solidFill>
                <a:latin typeface="Times New Roman" panose="02020603050405020304" pitchFamily="18" charset="0"/>
                <a:cs typeface="Times New Roman" panose="02020603050405020304" pitchFamily="18" charset="0"/>
              </a:rPr>
              <a:t>of mail segregation, as computer trained model does the same thing  by detecting the fraud mails for us so that we can be spam free</a:t>
            </a: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192227"/>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6" name="arrow.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0D2B-C799-EEB4-924D-B5567B39032A}"/>
              </a:ext>
            </a:extLst>
          </p:cNvPr>
          <p:cNvSpPr>
            <a:spLocks noGrp="1"/>
          </p:cNvSpPr>
          <p:nvPr>
            <p:ph type="title"/>
          </p:nvPr>
        </p:nvSpPr>
        <p:spPr>
          <a:xfrm>
            <a:off x="979593" y="453031"/>
            <a:ext cx="9730407" cy="655983"/>
          </a:xfrm>
          <a:noFill/>
        </p:spPr>
        <p:txBody>
          <a:bodyPr>
            <a:normAutofit fontScale="90000"/>
          </a:bodyPr>
          <a:lstStyle/>
          <a:p>
            <a:pPr algn="ctr"/>
            <a:r>
              <a:rPr lang="en" b="1" dirty="0">
                <a:latin typeface="Times New Roman" panose="02020603050405020304" pitchFamily="18" charset="0"/>
                <a:cs typeface="Times New Roman" panose="02020603050405020304" pitchFamily="18" charset="0"/>
              </a:rPr>
              <a:t>EXPLORATORY DATA ANALYSIS :</a:t>
            </a:r>
            <a:endParaRPr lang="en-US"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79B4DF3-629D-8D7A-D02A-737AA90DCB4F}"/>
              </a:ext>
            </a:extLst>
          </p:cNvPr>
          <p:cNvSpPr/>
          <p:nvPr/>
        </p:nvSpPr>
        <p:spPr>
          <a:xfrm>
            <a:off x="727586" y="1622323"/>
            <a:ext cx="11149781" cy="42377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0" indent="-304800" algn="just"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As a first step I have imported required  basic libraries along with natural language processing libraries,  and imported the train which were in csv format. </a:t>
            </a:r>
          </a:p>
          <a:p>
            <a:pPr marL="457200" lvl="0" indent="-304800" algn="just" rtl="0">
              <a:spcBef>
                <a:spcPts val="160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Then I did all the  statistical analysis of the data set and  checked shape, size and uniqueness (unique value) of each column, Names were assed to columns.</a:t>
            </a:r>
          </a:p>
          <a:p>
            <a:pPr marL="457200" lvl="0" indent="-304800" algn="just" rtl="0">
              <a:spcBef>
                <a:spcPts val="160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The data types were checked, along with the value counts Followed by visualization.</a:t>
            </a:r>
          </a:p>
          <a:p>
            <a:pPr marL="457200" lvl="0" indent="-304800" algn="just" rtl="0">
              <a:spcBef>
                <a:spcPts val="160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Duplicated rows were checked, and found 403 rows to be duplicated.</a:t>
            </a:r>
          </a:p>
          <a:p>
            <a:pPr marL="457200" lvl="0" indent="-304800" algn="just" rtl="0">
              <a:spcBef>
                <a:spcPts val="160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Null values were checked and we calculated the missing percentage of the datasets of each columns. However the missing contents were more than 90 percent, We dropped those rows.</a:t>
            </a:r>
          </a:p>
          <a:p>
            <a:pPr marL="457200" lvl="0" indent="-304800" algn="just" rtl="0">
              <a:spcBef>
                <a:spcPts val="160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Finally visualization were performed on the missing data.</a:t>
            </a:r>
          </a:p>
          <a:p>
            <a:pPr algn="just"/>
            <a:endParaRPr lang="en-US" dirty="0">
              <a:solidFill>
                <a:schemeClr val="bg2"/>
              </a:solidFill>
              <a:latin typeface="Bahnschrift Light Condensed" panose="020B0502040204020203" pitchFamily="34"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526083332"/>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4" name="arrow.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0D2B-C799-EEB4-924D-B5567B39032A}"/>
              </a:ext>
            </a:extLst>
          </p:cNvPr>
          <p:cNvSpPr>
            <a:spLocks noGrp="1"/>
          </p:cNvSpPr>
          <p:nvPr>
            <p:ph type="title"/>
          </p:nvPr>
        </p:nvSpPr>
        <p:spPr>
          <a:xfrm>
            <a:off x="1765419" y="223837"/>
            <a:ext cx="8661159" cy="914400"/>
          </a:xfrm>
        </p:spPr>
        <p:txBody>
          <a:bodyPr>
            <a:normAutofit fontScale="90000"/>
          </a:bodyPr>
          <a:lstStyle/>
          <a:p>
            <a:pPr algn="ctr"/>
            <a:r>
              <a:rPr lang="en" b="1" dirty="0">
                <a:latin typeface="Times New Roman" panose="02020603050405020304" pitchFamily="18" charset="0"/>
                <a:cs typeface="Times New Roman" panose="02020603050405020304" pitchFamily="18" charset="0"/>
              </a:rPr>
              <a:t>EXPLORATORY DATA ANALYSIS </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79B4DF3-629D-8D7A-D02A-737AA90DCB4F}"/>
              </a:ext>
            </a:extLst>
          </p:cNvPr>
          <p:cNvSpPr/>
          <p:nvPr/>
        </p:nvSpPr>
        <p:spPr>
          <a:xfrm>
            <a:off x="1022555" y="1514169"/>
            <a:ext cx="9999406" cy="4424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0" indent="-304800" algn="l"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Exploratory data Analysis was performed on the basis of univariate analysis, bivariate analysis, Multivariate Analysis.</a:t>
            </a:r>
          </a:p>
          <a:p>
            <a:pPr marL="457200" lvl="0" indent="-304800" algn="l" rtl="0">
              <a:spcBef>
                <a:spcPts val="0"/>
              </a:spcBef>
              <a:spcAft>
                <a:spcPts val="0"/>
              </a:spcAft>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l"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To understand the classification of spam and non-spam. We calculated the length of texts, length of words, length of sentences.</a:t>
            </a:r>
          </a:p>
          <a:p>
            <a:pPr marL="457200" lvl="0" indent="-304800" algn="l" rtl="0">
              <a:spcBef>
                <a:spcPts val="0"/>
              </a:spcBef>
              <a:spcAft>
                <a:spcPts val="0"/>
              </a:spcAft>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l"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We have used replace method and renamed ham as 0 and spam as 1.</a:t>
            </a:r>
          </a:p>
          <a:p>
            <a:pPr marL="457200" lvl="0" indent="-304800" algn="l" rtl="0">
              <a:spcBef>
                <a:spcPts val="0"/>
              </a:spcBef>
              <a:spcAft>
                <a:spcPts val="0"/>
              </a:spcAft>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l"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Visualization were performed by using count-plot, bar-plot, hist-plot.</a:t>
            </a:r>
          </a:p>
          <a:p>
            <a:pPr marL="457200" lvl="0" indent="-304800" algn="l" rtl="0">
              <a:spcBef>
                <a:spcPts val="0"/>
              </a:spcBef>
              <a:spcAft>
                <a:spcPts val="0"/>
              </a:spcAft>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l"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Pearson Correlation was used in multivariate graph</a:t>
            </a:r>
          </a:p>
          <a:p>
            <a:pPr marL="457200" lvl="0" indent="-304800" algn="l" rtl="0">
              <a:spcBef>
                <a:spcPts val="0"/>
              </a:spcBef>
              <a:spcAft>
                <a:spcPts val="0"/>
              </a:spcAft>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l"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Descriptive and  Correlation was checked for the same and found high correlation with words and sentences</a:t>
            </a:r>
          </a:p>
        </p:txBody>
      </p:sp>
    </p:spTree>
    <p:extLst>
      <p:ext uri="{BB962C8B-B14F-4D97-AF65-F5344CB8AC3E}">
        <p14:creationId xmlns:p14="http://schemas.microsoft.com/office/powerpoint/2010/main" val="1106853735"/>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4" name="arrow.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0D2B-C799-EEB4-924D-B5567B39032A}"/>
              </a:ext>
            </a:extLst>
          </p:cNvPr>
          <p:cNvSpPr>
            <a:spLocks noGrp="1"/>
          </p:cNvSpPr>
          <p:nvPr>
            <p:ph type="title"/>
          </p:nvPr>
        </p:nvSpPr>
        <p:spPr>
          <a:xfrm>
            <a:off x="2059423" y="337930"/>
            <a:ext cx="8661159" cy="914400"/>
          </a:xfrm>
        </p:spPr>
        <p:txBody>
          <a:bodyPr>
            <a:normAutofit fontScale="90000"/>
          </a:bodyPr>
          <a:lstStyle/>
          <a:p>
            <a:pPr algn="ctr"/>
            <a:r>
              <a:rPr lang="en" b="1" dirty="0">
                <a:latin typeface="Times New Roman" panose="02020603050405020304" pitchFamily="18" charset="0"/>
                <a:cs typeface="Times New Roman" panose="02020603050405020304" pitchFamily="18" charset="0"/>
              </a:rPr>
              <a:t>EXPLORATORY DATA ANALYSIS :</a:t>
            </a:r>
            <a:endParaRPr lang="en-US"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79B4DF3-629D-8D7A-D02A-737AA90DCB4F}"/>
              </a:ext>
            </a:extLst>
          </p:cNvPr>
          <p:cNvSpPr/>
          <p:nvPr/>
        </p:nvSpPr>
        <p:spPr>
          <a:xfrm>
            <a:off x="1205520" y="1591759"/>
            <a:ext cx="9973757" cy="4189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0" indent="-304800" algn="l" rtl="0">
              <a:spcBef>
                <a:spcPts val="0"/>
              </a:spcBef>
              <a:spcAft>
                <a:spcPts val="0"/>
              </a:spcAft>
              <a:buSzPts val="1200"/>
              <a:buFont typeface="Wingdings" panose="05000000000000000000" pitchFamily="2" charset="2"/>
              <a:buChar char="Ø"/>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The Outliers, Skewness were checked for the data.</a:t>
            </a:r>
          </a:p>
          <a:p>
            <a:pPr marL="457200" lvl="0" indent="-304800" algn="l" rtl="0">
              <a:spcBef>
                <a:spcPts val="0"/>
              </a:spcBef>
              <a:spcAft>
                <a:spcPts val="0"/>
              </a:spcAft>
              <a:buSzPts val="1200"/>
              <a:buFont typeface="Wingdings" panose="05000000000000000000" pitchFamily="2" charset="2"/>
              <a:buChar char="Ø"/>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l" rtl="0">
              <a:spcBef>
                <a:spcPts val="0"/>
              </a:spcBef>
              <a:spcAft>
                <a:spcPts val="0"/>
              </a:spcAft>
              <a:buSzPts val="1200"/>
              <a:buFont typeface="Wingdings" panose="05000000000000000000" pitchFamily="2" charset="2"/>
              <a:buChar char="Ø"/>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we used preprocessing method such as data cleansing.</a:t>
            </a:r>
          </a:p>
          <a:p>
            <a:pPr marL="457200" lvl="0" indent="-304800" algn="l" rtl="0">
              <a:spcBef>
                <a:spcPts val="0"/>
              </a:spcBef>
              <a:spcAft>
                <a:spcPts val="0"/>
              </a:spcAft>
              <a:buSzPts val="1200"/>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952500" lvl="1" indent="-342900">
              <a:buSzPts val="1200"/>
              <a:buFont typeface="+mj-lt"/>
              <a:buAutoNum type="arabicPeriod"/>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Lowering text</a:t>
            </a:r>
          </a:p>
          <a:p>
            <a:pPr marL="952500" lvl="1" indent="-342900">
              <a:buSzPts val="1200"/>
              <a:buFont typeface="+mj-lt"/>
              <a:buAutoNum type="arabicPeriod"/>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Using English stop words</a:t>
            </a:r>
          </a:p>
          <a:p>
            <a:pPr marL="952500" lvl="1" indent="-342900">
              <a:buSzPts val="1200"/>
              <a:buFont typeface="+mj-lt"/>
              <a:buAutoNum type="arabicPeriod"/>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Using string . punctuation</a:t>
            </a:r>
          </a:p>
          <a:p>
            <a:pPr marL="952500" lvl="1" indent="-342900">
              <a:buSzPts val="1200"/>
              <a:buFont typeface="+mj-lt"/>
              <a:buAutoNum type="arabicPeriod"/>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Using Stemming process</a:t>
            </a:r>
          </a:p>
          <a:p>
            <a:pPr marL="952500" lvl="1" indent="-342900">
              <a:buSzPts val="1200"/>
              <a:buFont typeface="+mj-lt"/>
              <a:buAutoNum type="arabicPeriod"/>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Joining Corpus</a:t>
            </a:r>
          </a:p>
          <a:p>
            <a:pPr marL="609600" lvl="1">
              <a:buSzPts val="1200"/>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95300" indent="-342900">
              <a:buSzPts val="1200"/>
              <a:buFont typeface="Wingdings" panose="05000000000000000000" pitchFamily="2" charset="2"/>
              <a:buChar char="Ø"/>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We used Word Clouds to find maximum used words in messages in ham and spam</a:t>
            </a:r>
          </a:p>
          <a:p>
            <a:pPr marL="495300" indent="-342900">
              <a:buSzPts val="1200"/>
              <a:buFont typeface="Wingdings" panose="05000000000000000000" pitchFamily="2" charset="2"/>
              <a:buChar char="Ø"/>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We used counter library to take a visualize frequent used words</a:t>
            </a:r>
          </a:p>
          <a:p>
            <a:pPr marL="495300" indent="-342900">
              <a:buSzPts val="1200"/>
              <a:buFont typeface="Wingdings" panose="05000000000000000000" pitchFamily="2" charset="2"/>
              <a:buChar char="Ø"/>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We used bag of word to convert the independent variable into vectors</a:t>
            </a:r>
          </a:p>
          <a:p>
            <a:pPr marL="495300" indent="-342900">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l" rtl="0">
              <a:spcBef>
                <a:spcPts val="0"/>
              </a:spcBef>
              <a:spcAft>
                <a:spcPts val="0"/>
              </a:spcAft>
              <a:buSzPts val="1200"/>
              <a:buChar char="➔"/>
            </a:pPr>
            <a:endParaRPr lang="en-US" dirty="0">
              <a:latin typeface="Bahnschrift Light Condensed" panose="020B0502040204020203" pitchFamily="34"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766399382"/>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4" name="arrow.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0D2B-C799-EEB4-924D-B5567B39032A}"/>
              </a:ext>
            </a:extLst>
          </p:cNvPr>
          <p:cNvSpPr>
            <a:spLocks noGrp="1"/>
          </p:cNvSpPr>
          <p:nvPr>
            <p:ph type="title"/>
          </p:nvPr>
        </p:nvSpPr>
        <p:spPr>
          <a:xfrm>
            <a:off x="1843113" y="407504"/>
            <a:ext cx="8661159" cy="914400"/>
          </a:xfrm>
        </p:spPr>
        <p:txBody>
          <a:bodyPr>
            <a:normAutofit fontScale="90000"/>
          </a:bodyPr>
          <a:lstStyle/>
          <a:p>
            <a:pPr algn="ctr"/>
            <a:r>
              <a:rPr lang="en" b="1" dirty="0">
                <a:latin typeface="Times New Roman" panose="02020603050405020304" pitchFamily="18" charset="0"/>
                <a:cs typeface="Times New Roman" panose="02020603050405020304" pitchFamily="18" charset="0"/>
              </a:rPr>
              <a:t>EXPLORATORY DATA ANALYSIS :</a:t>
            </a:r>
            <a:endParaRPr lang="en-US"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79B4DF3-629D-8D7A-D02A-737AA90DCB4F}"/>
              </a:ext>
            </a:extLst>
          </p:cNvPr>
          <p:cNvSpPr/>
          <p:nvPr/>
        </p:nvSpPr>
        <p:spPr>
          <a:xfrm>
            <a:off x="723739" y="1793425"/>
            <a:ext cx="11202789" cy="3486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0" indent="-304800" algn="l"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Model Building was performed by importing important libraries.</a:t>
            </a:r>
          </a:p>
          <a:p>
            <a:pPr marL="457200" lvl="0" indent="-304800" algn="l" rtl="0">
              <a:spcBef>
                <a:spcPts val="0"/>
              </a:spcBef>
              <a:spcAft>
                <a:spcPts val="0"/>
              </a:spcAft>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l"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The train test was performed on that imbalanced data.</a:t>
            </a:r>
          </a:p>
          <a:p>
            <a:pPr marL="457200" lvl="0" indent="-304800" algn="l" rtl="0">
              <a:spcBef>
                <a:spcPts val="0"/>
              </a:spcBef>
              <a:spcAft>
                <a:spcPts val="0"/>
              </a:spcAft>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l"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Selected random state as 4 as the precision score was almost 100 percent.</a:t>
            </a:r>
          </a:p>
          <a:p>
            <a:pPr marL="457200" lvl="0" indent="-304800" algn="l" rtl="0">
              <a:spcBef>
                <a:spcPts val="0"/>
              </a:spcBef>
              <a:spcAft>
                <a:spcPts val="0"/>
              </a:spcAft>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l"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Naïve </a:t>
            </a:r>
            <a:r>
              <a:rPr lang="en-US" dirty="0" err="1">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Baiye</a:t>
            </a: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 Classifier was used, however the precision score was not to good to we moved with other models.</a:t>
            </a:r>
          </a:p>
          <a:p>
            <a:pPr marL="457200" lvl="0" indent="-304800" algn="l" rtl="0">
              <a:spcBef>
                <a:spcPts val="0"/>
              </a:spcBef>
              <a:spcAft>
                <a:spcPts val="0"/>
              </a:spcAft>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l"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Hyper-Parameter tunning was performed</a:t>
            </a:r>
          </a:p>
          <a:p>
            <a:pPr marL="457200" lvl="0" indent="-304800" algn="l" rtl="0">
              <a:spcBef>
                <a:spcPts val="0"/>
              </a:spcBef>
              <a:spcAft>
                <a:spcPts val="0"/>
              </a:spcAft>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l"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Saving Model</a:t>
            </a:r>
          </a:p>
          <a:p>
            <a:pPr marL="457200" lvl="0" indent="-304800" algn="l" rtl="0">
              <a:spcBef>
                <a:spcPts val="0"/>
              </a:spcBef>
              <a:spcAft>
                <a:spcPts val="0"/>
              </a:spcAft>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l" rtl="0">
              <a:spcBef>
                <a:spcPts val="0"/>
              </a:spcBef>
              <a:spcAft>
                <a:spcPts val="0"/>
              </a:spcAft>
              <a:buSzPts val="1200"/>
              <a:buChar char="➔"/>
            </a:pPr>
            <a:endParaRPr lang="en-US" dirty="0">
              <a:latin typeface="Bahnschrift Light Condensed" panose="020B0502040204020203" pitchFamily="34"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420347881"/>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4" name="arrow.wav"/>
          </p:stSnd>
        </p:sndAc>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1341</TotalTime>
  <Words>1519</Words>
  <Application>Microsoft Office PowerPoint</Application>
  <PresentationFormat>Widescreen</PresentationFormat>
  <Paragraphs>153</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Bahnschrift Light Condensed</vt:lpstr>
      <vt:lpstr>Bahnschrift Light SemiCondensed</vt:lpstr>
      <vt:lpstr>Bahnschrift SemiBold Condensed</vt:lpstr>
      <vt:lpstr>Bahnschrift SemiCondensed</vt:lpstr>
      <vt:lpstr>Calibri</vt:lpstr>
      <vt:lpstr>Calibri Light</vt:lpstr>
      <vt:lpstr>Times New Roman</vt:lpstr>
      <vt:lpstr>Wingdings</vt:lpstr>
      <vt:lpstr>Office Theme</vt:lpstr>
      <vt:lpstr>SPAM CLASSIFICATION</vt:lpstr>
      <vt:lpstr>INDEX</vt:lpstr>
      <vt:lpstr>OVER VIEW FOR PREDICTION</vt:lpstr>
      <vt:lpstr>PROBLEM STATEMENT</vt:lpstr>
      <vt:lpstr>WHAT IS SPAM CLASSIFICATION?</vt:lpstr>
      <vt:lpstr>EXPLORATORY DATA ANALYSIS :</vt:lpstr>
      <vt:lpstr>EXPLORATORY DATA ANALYSIS </vt:lpstr>
      <vt:lpstr>EXPLORATORY DATA ANALYSIS :</vt:lpstr>
      <vt:lpstr>EXPLORATORY DATA ANALYSIS :</vt:lpstr>
      <vt:lpstr>FEW VISUALIZATION </vt:lpstr>
      <vt:lpstr>FEW VISUALIZATION </vt:lpstr>
      <vt:lpstr>FEW VISUALIZATION </vt:lpstr>
      <vt:lpstr>FEW VISUALIZATION </vt:lpstr>
      <vt:lpstr>FEW VISUALIZATION </vt:lpstr>
      <vt:lpstr>Observation:</vt:lpstr>
      <vt:lpstr>FEW VISUALIZATION </vt:lpstr>
      <vt:lpstr>Observation</vt:lpstr>
      <vt:lpstr>PowerPoint Presentation</vt:lpstr>
      <vt:lpstr>DATA ANALYSIS</vt:lpstr>
      <vt:lpstr>STEPS INVOLVED</vt:lpstr>
      <vt:lpstr>ALGORITHMS I HAVE USED IN MY PROJECT</vt:lpstr>
      <vt:lpstr>DIFFERENT MODELS WITH THEIR PERFORMANCE:</vt:lpstr>
      <vt:lpstr>PowerPoint Presentation</vt:lpstr>
      <vt:lpstr>DIFFERENT MODELS WITH THEIR PERFORMANCE:</vt:lpstr>
      <vt:lpstr>DIFFERENT MODELS WITH THEIR PERFORMANCE:</vt:lpstr>
      <vt:lpstr>DIFFERENT MODELS WITH THEIR PERFORMANCE:</vt:lpstr>
      <vt:lpstr>DIFFERENT MODELS WITH THEIR PERFORMANCE:</vt:lpstr>
      <vt:lpstr>LOGISTIC REGRESSION : HYPER PARAMETER</vt:lpstr>
      <vt:lpstr>AOC_ROC GRAPH</vt:lpstr>
      <vt:lpstr>MLP: HYPER PARAMETER</vt:lpstr>
      <vt:lpstr>AOC_ROC GRAPH</vt:lpstr>
      <vt:lpstr>MODEL SAVING</vt:lpstr>
      <vt:lpstr>Prediction on Test Data SET SAVING:</vt:lpstr>
      <vt:lpstr>CONCLUSION:</vt:lpstr>
      <vt:lpstr>Final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Abhijit Sarkar</dc:creator>
  <cp:lastModifiedBy>Rutuja Patil</cp:lastModifiedBy>
  <cp:revision>6</cp:revision>
  <dcterms:created xsi:type="dcterms:W3CDTF">2022-11-04T05:46:18Z</dcterms:created>
  <dcterms:modified xsi:type="dcterms:W3CDTF">2023-01-17T12:59:52Z</dcterms:modified>
</cp:coreProperties>
</file>