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4" r:id="rId1"/>
  </p:sldMasterIdLst>
  <p:sldIdLst>
    <p:sldId id="256" r:id="rId2"/>
    <p:sldId id="268" r:id="rId3"/>
    <p:sldId id="267" r:id="rId4"/>
    <p:sldId id="257" r:id="rId5"/>
    <p:sldId id="270" r:id="rId6"/>
    <p:sldId id="273" r:id="rId7"/>
    <p:sldId id="300" r:id="rId8"/>
    <p:sldId id="301" r:id="rId9"/>
    <p:sldId id="302" r:id="rId10"/>
    <p:sldId id="303" r:id="rId11"/>
    <p:sldId id="304" r:id="rId12"/>
    <p:sldId id="305" r:id="rId13"/>
    <p:sldId id="306" r:id="rId14"/>
    <p:sldId id="263" r:id="rId15"/>
    <p:sldId id="310" r:id="rId16"/>
    <p:sldId id="264" r:id="rId17"/>
    <p:sldId id="265" r:id="rId18"/>
    <p:sldId id="266" r:id="rId19"/>
    <p:sldId id="285" r:id="rId20"/>
    <p:sldId id="313" r:id="rId21"/>
    <p:sldId id="314" r:id="rId22"/>
    <p:sldId id="315" r:id="rId23"/>
    <p:sldId id="316" r:id="rId24"/>
    <p:sldId id="317" r:id="rId25"/>
    <p:sldId id="318" r:id="rId26"/>
    <p:sldId id="319" r:id="rId27"/>
    <p:sldId id="320" r:id="rId28"/>
    <p:sldId id="283" r:id="rId29"/>
    <p:sldId id="323" r:id="rId30"/>
    <p:sldId id="324" r:id="rId31"/>
    <p:sldId id="281" r:id="rId32"/>
    <p:sldId id="299" r:id="rId33"/>
    <p:sldId id="280"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D5425-C6D5-4D27-8829-1B73357C2E17}" v="87" dt="2023-01-06T12:48:06.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97" autoAdjust="0"/>
    <p:restoredTop sz="94641" autoAdjust="0"/>
  </p:normalViewPr>
  <p:slideViewPr>
    <p:cSldViewPr snapToGrid="0">
      <p:cViewPr varScale="1">
        <p:scale>
          <a:sx n="78" d="100"/>
          <a:sy n="78" d="100"/>
        </p:scale>
        <p:origin x="68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 Id="rId5"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A1E7-2D94-0061-DCCD-6C535F1F4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4719D2-F5C4-BAC4-36EB-3AA465F1A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E5602-FBDB-62EF-B422-B6BBF15F4A5F}"/>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a:extLst>
              <a:ext uri="{FF2B5EF4-FFF2-40B4-BE49-F238E27FC236}">
                <a16:creationId xmlns:a16="http://schemas.microsoft.com/office/drawing/2014/main" id="{160FD03C-0596-908F-D630-8EFE7E21C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38F78-9722-6AF3-9264-DD1A1CAF0C46}"/>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394394284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6A4D-BED7-C933-C9DB-8E81CA8B23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13BC63-B4FA-6918-C1CC-D1439F1BEA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4E8D0-2D02-F58D-F139-5EDD43684883}"/>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a:extLst>
              <a:ext uri="{FF2B5EF4-FFF2-40B4-BE49-F238E27FC236}">
                <a16:creationId xmlns:a16="http://schemas.microsoft.com/office/drawing/2014/main" id="{5050FC14-5625-3D85-B0D2-FADF9959B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E4713-BB05-188F-976E-B25555E6C815}"/>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55878275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28C89-419C-BD7F-1124-A7E14F479F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DD7E7-6EC3-C118-C455-E133E8161D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01866-DE3D-A0D5-4FDE-E2B8B976F182}"/>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a:extLst>
              <a:ext uri="{FF2B5EF4-FFF2-40B4-BE49-F238E27FC236}">
                <a16:creationId xmlns:a16="http://schemas.microsoft.com/office/drawing/2014/main" id="{5B9E7FAA-5E45-8253-6E35-A89053FD4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4361-CEDE-4EE0-7ECF-A5C432069133}"/>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98552630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A11-C65E-A6F4-D528-05C2D2EB68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CD0861-399E-392D-DF41-C69289A1B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62F620-4191-D241-88A8-CE3A233EA120}"/>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a:extLst>
              <a:ext uri="{FF2B5EF4-FFF2-40B4-BE49-F238E27FC236}">
                <a16:creationId xmlns:a16="http://schemas.microsoft.com/office/drawing/2014/main" id="{4F1416EE-02B7-E67A-1157-010C3F777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63B15-899A-7EFA-BD0B-6FDC4DDEDA43}"/>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5700377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A5A2-8D78-BF22-73CC-1DBCA22F1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0FE4D-04AB-9FB9-84A3-B6E65075E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4DC9A-90B4-1A7C-5182-03939BAFB5B4}"/>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5" name="Footer Placeholder 4">
            <a:extLst>
              <a:ext uri="{FF2B5EF4-FFF2-40B4-BE49-F238E27FC236}">
                <a16:creationId xmlns:a16="http://schemas.microsoft.com/office/drawing/2014/main" id="{009B585F-98E8-D161-9F78-1AF15F618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16D3C-E96D-AAB2-B80B-5F41847F6290}"/>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88417806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B7FD-6CF8-51B5-DEC0-09AF69FE7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93AC32-A01A-BFCC-6245-4A080E756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B5E4BC-404F-D840-5A3E-4C130674C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61B3C1-1F90-EB9E-29BF-02D841E62D91}"/>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6" name="Footer Placeholder 5">
            <a:extLst>
              <a:ext uri="{FF2B5EF4-FFF2-40B4-BE49-F238E27FC236}">
                <a16:creationId xmlns:a16="http://schemas.microsoft.com/office/drawing/2014/main" id="{8FEB3391-F18E-FEAB-9D39-1761966E2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1D8D1-6CBF-9CCC-1C22-4D947EC5389A}"/>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63866911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3202-7062-0D5E-D9D2-FF40C68D3B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C41684-CD5C-63A2-0A13-1F16B9298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68281-481B-F682-E265-7AD038A50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DD8CE6-89AB-89F2-82A2-99C0B4AD5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1F831F-3660-334B-8A44-75678AF5D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52B7A7-2DAA-B24C-05A1-838996633B36}"/>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8" name="Footer Placeholder 7">
            <a:extLst>
              <a:ext uri="{FF2B5EF4-FFF2-40B4-BE49-F238E27FC236}">
                <a16:creationId xmlns:a16="http://schemas.microsoft.com/office/drawing/2014/main" id="{0D53B5FD-313F-2FA3-E169-CF85D8F26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AEF6F3-46C0-DF66-1787-AB91BE046C33}"/>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32475256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088C-851A-5DC9-E08A-3C78B1D807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5107C8-D610-7E9D-645B-9634B0059C5A}"/>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4" name="Footer Placeholder 3">
            <a:extLst>
              <a:ext uri="{FF2B5EF4-FFF2-40B4-BE49-F238E27FC236}">
                <a16:creationId xmlns:a16="http://schemas.microsoft.com/office/drawing/2014/main" id="{A6C898CB-E360-B02E-C7F5-4ED6D01F4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82550D-D5E4-CCEE-0809-A632F5FB322F}"/>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00864023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1CB0B-00D9-4599-0CCA-9511BF810331}"/>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3" name="Footer Placeholder 2">
            <a:extLst>
              <a:ext uri="{FF2B5EF4-FFF2-40B4-BE49-F238E27FC236}">
                <a16:creationId xmlns:a16="http://schemas.microsoft.com/office/drawing/2014/main" id="{44DBEB01-E811-A530-D57D-DD2E65BBFC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46E6-3E4F-F789-4221-CC6FDF92C335}"/>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2164361544"/>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4"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D094-B741-D4A4-5809-F7CD3F63E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DF07D7-AD7B-75A7-7CA4-B43E18BDC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19FA6C-C1D4-A799-4B1A-A35408E8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27B8C2-E72C-216B-EFBF-53EC3AE09E61}"/>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6" name="Footer Placeholder 5">
            <a:extLst>
              <a:ext uri="{FF2B5EF4-FFF2-40B4-BE49-F238E27FC236}">
                <a16:creationId xmlns:a16="http://schemas.microsoft.com/office/drawing/2014/main" id="{FC072537-1CC5-BE70-0A96-335798971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5B24A-72F0-5BD2-CF97-8E05B4B598F8}"/>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7662437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D8FC-B7D8-EC28-3316-DA7A01C13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6E1EB0-810C-88ED-2D11-335539FD3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697C8D-A078-2DC8-54C2-E607999B7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5591D-CE25-2F92-C9F7-CF1118166C4C}"/>
              </a:ext>
            </a:extLst>
          </p:cNvPr>
          <p:cNvSpPr>
            <a:spLocks noGrp="1"/>
          </p:cNvSpPr>
          <p:nvPr>
            <p:ph type="dt" sz="half" idx="10"/>
          </p:nvPr>
        </p:nvSpPr>
        <p:spPr/>
        <p:txBody>
          <a:bodyPr/>
          <a:lstStyle/>
          <a:p>
            <a:fld id="{84EC62FB-9648-4319-9B9B-920E6EF63668}" type="datetimeFigureOut">
              <a:rPr lang="en-US" smtClean="0"/>
              <a:t>1/17/2023</a:t>
            </a:fld>
            <a:endParaRPr lang="en-US"/>
          </a:p>
        </p:txBody>
      </p:sp>
      <p:sp>
        <p:nvSpPr>
          <p:cNvPr id="6" name="Footer Placeholder 5">
            <a:extLst>
              <a:ext uri="{FF2B5EF4-FFF2-40B4-BE49-F238E27FC236}">
                <a16:creationId xmlns:a16="http://schemas.microsoft.com/office/drawing/2014/main" id="{BBACDE53-299D-B54E-CED8-D235887894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8B4BC5-B733-C7D1-08C2-41B068357401}"/>
              </a:ext>
            </a:extLst>
          </p:cNvPr>
          <p:cNvSpPr>
            <a:spLocks noGrp="1"/>
          </p:cNvSpPr>
          <p:nvPr>
            <p:ph type="sldNum" sz="quarter" idx="12"/>
          </p:nvPr>
        </p:nvSpPr>
        <p:spPr/>
        <p:txBody>
          <a:bodyPr/>
          <a:lstStyle/>
          <a:p>
            <a:fld id="{3E7414AE-464F-402A-A4AE-86FABC039265}" type="slidenum">
              <a:rPr lang="en-US" smtClean="0"/>
              <a:t>‹#›</a:t>
            </a:fld>
            <a:endParaRPr lang="en-US"/>
          </a:p>
        </p:txBody>
      </p:sp>
    </p:spTree>
    <p:extLst>
      <p:ext uri="{BB962C8B-B14F-4D97-AF65-F5344CB8AC3E}">
        <p14:creationId xmlns:p14="http://schemas.microsoft.com/office/powerpoint/2010/main" val="112269443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1" name="arrow.wav"/>
          </p:stSnd>
        </p:sndAc>
      </p:transition>
    </mc:Choice>
    <mc:Fallback xmlns="">
      <p:transition spd="slow" advClick="0" advTm="2000">
        <p:fade/>
        <p:sndAc>
          <p:stSnd>
            <p:snd r:embed="rId5"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6E7CD-4747-1409-4C81-84DAD7E30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CF97BE-2F5D-C2B8-CCE4-57AA5FEFE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2BAC9E-B5FB-AEEB-2FEB-E63BF0979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C62FB-9648-4319-9B9B-920E6EF63668}" type="datetimeFigureOut">
              <a:rPr lang="en-US" smtClean="0"/>
              <a:t>1/17/2023</a:t>
            </a:fld>
            <a:endParaRPr lang="en-US"/>
          </a:p>
        </p:txBody>
      </p:sp>
      <p:sp>
        <p:nvSpPr>
          <p:cNvPr id="5" name="Footer Placeholder 4">
            <a:extLst>
              <a:ext uri="{FF2B5EF4-FFF2-40B4-BE49-F238E27FC236}">
                <a16:creationId xmlns:a16="http://schemas.microsoft.com/office/drawing/2014/main" id="{E659FF8A-CE18-3200-9DF4-3CCF64372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6A17B-6ED3-121C-8994-09955B698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414AE-464F-402A-A4AE-86FABC039265}" type="slidenum">
              <a:rPr lang="en-US" smtClean="0"/>
              <a:t>‹#›</a:t>
            </a:fld>
            <a:endParaRPr lang="en-US"/>
          </a:p>
        </p:txBody>
      </p:sp>
    </p:spTree>
    <p:extLst>
      <p:ext uri="{BB962C8B-B14F-4D97-AF65-F5344CB8AC3E}">
        <p14:creationId xmlns:p14="http://schemas.microsoft.com/office/powerpoint/2010/main" val="3046042085"/>
      </p:ext>
    </p:extLst>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mc:AlternateContent xmlns:mc="http://schemas.openxmlformats.org/markup-compatibility/2006" xmlns:p14="http://schemas.microsoft.com/office/powerpoint/2010/main">
    <mc:Choice Requires="p14">
      <p:transition spd="slow" p14:dur="3400">
        <p14:reveal/>
        <p:sndAc>
          <p:stSnd>
            <p:snd r:embed="rId13" name="arrow.wav"/>
          </p:stSnd>
        </p:sndAc>
      </p:transition>
    </mc:Choice>
    <mc:Fallback xmlns="">
      <p:transition spd="slow" advClick="0" advTm="2000">
        <p:fade/>
        <p:sndAc>
          <p:stSnd>
            <p:snd r:embed="rId21" name="arrow.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10"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5.tmp"/><Relationship Id="rId4" Type="http://schemas.openxmlformats.org/officeDocument/2006/relationships/image" Target="../media/image4.tmp"/></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9.tmp"/></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2.tmp"/></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17.xml.rels><?xml version="1.0" encoding="UTF-8" standalone="yes"?>
<Relationships xmlns="http://schemas.openxmlformats.org/package/2006/relationships"><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5.tmp"/></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9.tmp"/></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1.tmp"/></Relationships>
</file>

<file path=ppt/slides/_rels/slide2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3.tmp"/></Relationships>
</file>

<file path=ppt/slides/_rels/slide2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5.tmp"/></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9.tmp"/></Relationships>
</file>

<file path=ppt/slides/_rels/slide2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1.tmp"/></Relationships>
</file>

<file path=ppt/slides/_rels/slide2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33.tmp"/></Relationships>
</file>

<file path=ppt/slides/_rels/slide2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4" Type="http://schemas.openxmlformats.org/officeDocument/2006/relationships/image" Target="../media/image35.tmp"/></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8.tmp"/><Relationship Id="rId9"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D78492-AB9F-6409-374E-83AC5F484076}"/>
              </a:ext>
            </a:extLst>
          </p:cNvPr>
          <p:cNvSpPr>
            <a:spLocks noGrp="1"/>
          </p:cNvSpPr>
          <p:nvPr>
            <p:ph type="title"/>
          </p:nvPr>
        </p:nvSpPr>
        <p:spPr>
          <a:xfrm>
            <a:off x="931622" y="2543782"/>
            <a:ext cx="11078518" cy="885218"/>
          </a:xfrm>
          <a:noFill/>
        </p:spPr>
        <p:txBody>
          <a:bodyPr>
            <a:normAutofit/>
          </a:bodyPr>
          <a:lstStyle/>
          <a:p>
            <a:pPr algn="ctr"/>
            <a:r>
              <a:rPr lang="en-IN" b="1" dirty="0">
                <a:latin typeface="Times New Roman" panose="02020603050405020304" pitchFamily="18" charset="0"/>
                <a:ea typeface="Calibri" panose="020F0502020204030204" pitchFamily="34" charset="0"/>
                <a:cs typeface="Times New Roman" panose="02020603050405020304" pitchFamily="18" charset="0"/>
              </a:rPr>
              <a:t>FAKE NEWS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US" sz="1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Content Placeholder 15">
            <a:extLst>
              <a:ext uri="{FF2B5EF4-FFF2-40B4-BE49-F238E27FC236}">
                <a16:creationId xmlns:a16="http://schemas.microsoft.com/office/drawing/2014/main" id="{DCD185F1-54CE-B0BC-1E11-6E5B2B9FBB14}"/>
              </a:ext>
            </a:extLst>
          </p:cNvPr>
          <p:cNvSpPr>
            <a:spLocks noGrp="1"/>
          </p:cNvSpPr>
          <p:nvPr>
            <p:ph sz="half" idx="1"/>
          </p:nvPr>
        </p:nvSpPr>
        <p:spPr>
          <a:xfrm>
            <a:off x="181859" y="5438701"/>
            <a:ext cx="11828281" cy="1081121"/>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pPr marL="0" lvl="0" indent="0" algn="ctr">
              <a:buNone/>
            </a:pPr>
            <a:r>
              <a:rPr lang="en-US" sz="2600" b="1" dirty="0">
                <a:effectLst>
                  <a:outerShdw blurRad="38100" dist="38100" dir="2700000" algn="tl">
                    <a:srgbClr val="000000">
                      <a:alpha val="43137"/>
                    </a:srgbClr>
                  </a:outerShdw>
                </a:effectLst>
                <a:latin typeface="+mj-lt"/>
              </a:rPr>
              <a:t>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endPar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ctr">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RUTUJA PATIL</a:t>
            </a:r>
          </a:p>
        </p:txBody>
      </p:sp>
    </p:spTree>
    <p:extLst>
      <p:ext uri="{BB962C8B-B14F-4D97-AF65-F5344CB8AC3E}">
        <p14:creationId xmlns:p14="http://schemas.microsoft.com/office/powerpoint/2010/main" val="193532488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10" name="arrow.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3B49C8-4AAF-A9ED-699E-6017EEC2B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98" y="356751"/>
            <a:ext cx="7029522" cy="3310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6B1D9B39-8F80-5891-B456-39BCF3496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97" y="4133137"/>
            <a:ext cx="11189539" cy="2469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7920C5A-84A7-BFF4-529A-D6DD291E97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9862" y="386248"/>
            <a:ext cx="3916274" cy="3310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030072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0AE142-5C96-1D6C-A9B3-69C3D82AF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97" y="1602131"/>
            <a:ext cx="6522844" cy="3547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A72E793-CD5A-173F-FAE3-7D53D8AB3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424" y="1491600"/>
            <a:ext cx="4595258" cy="36579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37288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E98E94-BDD2-9052-AD5A-A5F3ED736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70" y="1503399"/>
            <a:ext cx="5279648" cy="35740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2834CF8-D31C-5099-ABB3-C96F3FE30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386" y="1503399"/>
            <a:ext cx="5585944" cy="36032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69BE9CDA-5DF6-791D-18DF-4C3FFCE104BF}"/>
              </a:ext>
            </a:extLst>
          </p:cNvPr>
          <p:cNvSpPr/>
          <p:nvPr/>
        </p:nvSpPr>
        <p:spPr>
          <a:xfrm>
            <a:off x="1781606" y="485823"/>
            <a:ext cx="2493824" cy="369332"/>
          </a:xfrm>
          <a:prstGeom prst="rect">
            <a:avLst/>
          </a:prstGeom>
          <a:noFill/>
        </p:spPr>
        <p:txBody>
          <a:bodyPr wrap="none" lIns="91440" tIns="45720" rIns="91440" bIns="45720">
            <a:spAutoFit/>
          </a:bodyPr>
          <a:lstStyle/>
          <a:p>
            <a:pPr algn="ctr"/>
            <a:r>
              <a:rPr lang="en-US" dirty="0">
                <a:latin typeface="Times New Roman" panose="02020603050405020304" pitchFamily="18" charset="0"/>
                <a:cs typeface="Times New Roman" panose="02020603050405020304" pitchFamily="18" charset="0"/>
              </a:rPr>
              <a:t>TOTAL CHARACTERS</a:t>
            </a:r>
          </a:p>
        </p:txBody>
      </p:sp>
      <p:sp>
        <p:nvSpPr>
          <p:cNvPr id="10" name="Rectangle 9">
            <a:extLst>
              <a:ext uri="{FF2B5EF4-FFF2-40B4-BE49-F238E27FC236}">
                <a16:creationId xmlns:a16="http://schemas.microsoft.com/office/drawing/2014/main" id="{FE406379-86BE-6BC6-BA7F-EA2AB63CE151}"/>
              </a:ext>
            </a:extLst>
          </p:cNvPr>
          <p:cNvSpPr/>
          <p:nvPr/>
        </p:nvSpPr>
        <p:spPr>
          <a:xfrm>
            <a:off x="7862550" y="485824"/>
            <a:ext cx="1854868" cy="369332"/>
          </a:xfrm>
          <a:prstGeom prst="rect">
            <a:avLst/>
          </a:prstGeom>
          <a:noFill/>
        </p:spPr>
        <p:txBody>
          <a:bodyPr wrap="none" lIns="91440" tIns="45720" rIns="91440" bIns="45720">
            <a:spAutoFit/>
          </a:bodyPr>
          <a:lstStyle/>
          <a:p>
            <a:pPr algn="ctr"/>
            <a:r>
              <a:rPr lang="en-US" dirty="0">
                <a:latin typeface="Times New Roman" panose="02020603050405020304" pitchFamily="18" charset="0"/>
                <a:cs typeface="Times New Roman" panose="02020603050405020304" pitchFamily="18" charset="0"/>
              </a:rPr>
              <a:t>TOTAL WORDS </a:t>
            </a:r>
          </a:p>
        </p:txBody>
      </p:sp>
    </p:spTree>
    <p:extLst>
      <p:ext uri="{BB962C8B-B14F-4D97-AF65-F5344CB8AC3E}">
        <p14:creationId xmlns:p14="http://schemas.microsoft.com/office/powerpoint/2010/main" val="300994177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2EC1-7499-4775-42E5-F6A5B5B80445}"/>
              </a:ext>
            </a:extLst>
          </p:cNvPr>
          <p:cNvSpPr>
            <a:spLocks noGrp="1"/>
          </p:cNvSpPr>
          <p:nvPr>
            <p:ph type="title" idx="4294967295"/>
          </p:nvPr>
        </p:nvSpPr>
        <p:spPr>
          <a:xfrm>
            <a:off x="2163762" y="358901"/>
            <a:ext cx="7864475" cy="815975"/>
          </a:xfrm>
          <a:noFill/>
          <a:ln>
            <a:solidFill>
              <a:srgbClr val="000000">
                <a:alpha val="99000"/>
              </a:srgbClr>
            </a:solidFill>
          </a:ln>
        </p:spPr>
        <p:txBody>
          <a:bodyPr>
            <a:normAutofit/>
          </a:bodyPr>
          <a:lstStyle/>
          <a:p>
            <a:pPr algn="ctr"/>
            <a:r>
              <a:rPr lang="en-US" sz="4000" b="1" dirty="0">
                <a:latin typeface="Times New Roman" panose="02020603050405020304" pitchFamily="18" charset="0"/>
                <a:cs typeface="Times New Roman" panose="02020603050405020304" pitchFamily="18" charset="0"/>
              </a:rPr>
              <a:t>FEW VISUALIZATION </a:t>
            </a:r>
          </a:p>
        </p:txBody>
      </p:sp>
      <p:pic>
        <p:nvPicPr>
          <p:cNvPr id="5" name="Picture 4">
            <a:extLst>
              <a:ext uri="{FF2B5EF4-FFF2-40B4-BE49-F238E27FC236}">
                <a16:creationId xmlns:a16="http://schemas.microsoft.com/office/drawing/2014/main" id="{D79CF91D-1C4E-EFC3-7294-52743C2CF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378" y="2169014"/>
            <a:ext cx="7148179" cy="35436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753154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DB82-4E2D-CDB6-317A-77F9D14F8579}"/>
              </a:ext>
            </a:extLst>
          </p:cNvPr>
          <p:cNvSpPr>
            <a:spLocks noGrp="1"/>
          </p:cNvSpPr>
          <p:nvPr>
            <p:ph type="title"/>
          </p:nvPr>
        </p:nvSpPr>
        <p:spPr>
          <a:xfrm>
            <a:off x="425422" y="335104"/>
            <a:ext cx="10185593" cy="890820"/>
          </a:xfrm>
          <a:noFill/>
        </p:spPr>
        <p:txBody>
          <a:bodyPr>
            <a:normAutofit/>
          </a:bodyPr>
          <a:lstStyle/>
          <a:p>
            <a:pPr algn="ctr"/>
            <a:r>
              <a:rPr lang="en-US" b="1" dirty="0">
                <a:latin typeface="Times New Roman" panose="02020603050405020304" pitchFamily="18" charset="0"/>
                <a:cs typeface="Times New Roman" panose="02020603050405020304" pitchFamily="18" charset="0"/>
              </a:rPr>
              <a:t>Observation:</a:t>
            </a:r>
          </a:p>
        </p:txBody>
      </p:sp>
      <p:sp>
        <p:nvSpPr>
          <p:cNvPr id="3" name="Content Placeholder 2">
            <a:extLst>
              <a:ext uri="{FF2B5EF4-FFF2-40B4-BE49-F238E27FC236}">
                <a16:creationId xmlns:a16="http://schemas.microsoft.com/office/drawing/2014/main" id="{7B315ACD-AEFB-9213-0B30-C512899D93C4}"/>
              </a:ext>
            </a:extLst>
          </p:cNvPr>
          <p:cNvSpPr>
            <a:spLocks noGrp="1"/>
          </p:cNvSpPr>
          <p:nvPr>
            <p:ph idx="1"/>
          </p:nvPr>
        </p:nvSpPr>
        <p:spPr>
          <a:xfrm>
            <a:off x="544285" y="1769369"/>
            <a:ext cx="11103430" cy="4171607"/>
          </a:xfrm>
          <a:solidFill>
            <a:schemeClr val="bg1"/>
          </a:solidFill>
        </p:spPr>
        <p:txBody>
          <a:bodyPr>
            <a:normAutofit/>
          </a:bodyPr>
          <a:lstStyle/>
          <a:p>
            <a:pPr marL="0" indent="0" algn="just">
              <a:buNone/>
            </a:pPr>
            <a:r>
              <a:rPr lang="en-US" sz="1800" dirty="0">
                <a:solidFill>
                  <a:schemeClr val="tx1"/>
                </a:solidFill>
                <a:latin typeface="Bahnschrift Light SemiCondensed" panose="020B0502040204020203" pitchFamily="34"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Column  consist of 44898 rows and 5 columns, 2D data with 1.8 MB size.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Almost more than Null percent data is missing in the  columns.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Found 209 Duplicated Row, Hence dropped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Rude column shows  23478 FAKE NEWS and 21211 TRUE NEWS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Length of Total Characters, Total Words, Total Sentences.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Characters shows maximum  between 240 to 380.</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Words shows Maximum  lies between 500 words.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Maximum spam sentences likes at 11 TO 15.</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Words and Total Sentences are highly correlated with target  </a:t>
            </a:r>
          </a:p>
        </p:txBody>
      </p:sp>
    </p:spTree>
    <p:extLst>
      <p:ext uri="{BB962C8B-B14F-4D97-AF65-F5344CB8AC3E}">
        <p14:creationId xmlns:p14="http://schemas.microsoft.com/office/powerpoint/2010/main" val="238898474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03D0BC-788F-76F7-E0C3-FFC6155BD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18" y="1206246"/>
            <a:ext cx="4438274" cy="3703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563D10F9-67A1-2E63-2F1E-6E8109A2D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046" y="1150914"/>
            <a:ext cx="4644398" cy="381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054674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6C77-E319-7A84-0705-FBC9039E061F}"/>
              </a:ext>
            </a:extLst>
          </p:cNvPr>
          <p:cNvSpPr>
            <a:spLocks noGrp="1"/>
          </p:cNvSpPr>
          <p:nvPr>
            <p:ph type="title"/>
          </p:nvPr>
        </p:nvSpPr>
        <p:spPr>
          <a:xfrm>
            <a:off x="2432763" y="364723"/>
            <a:ext cx="7326474" cy="881269"/>
          </a:xfrm>
        </p:spPr>
        <p:txBody>
          <a:bodyPr>
            <a:normAutofit/>
          </a:bodyPr>
          <a:lstStyle/>
          <a:p>
            <a:pPr algn="ctr"/>
            <a:r>
              <a:rPr lang="en" b="1" dirty="0">
                <a:latin typeface="Times New Roman" panose="02020603050405020304" pitchFamily="18" charset="0"/>
                <a:cs typeface="Times New Roman" panose="02020603050405020304" pitchFamily="18" charset="0"/>
              </a:rPr>
              <a:t>DATA ANALYSIS: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BD7BFC-A08E-C1DC-D2FA-D0E9FADB8CC7}"/>
              </a:ext>
            </a:extLst>
          </p:cNvPr>
          <p:cNvSpPr>
            <a:spLocks noGrp="1"/>
          </p:cNvSpPr>
          <p:nvPr>
            <p:ph idx="1"/>
          </p:nvPr>
        </p:nvSpPr>
        <p:spPr>
          <a:xfrm>
            <a:off x="717755" y="1465006"/>
            <a:ext cx="10568414" cy="5028271"/>
          </a:xfrm>
          <a:noFill/>
          <a:ln>
            <a:noFill/>
          </a:ln>
        </p:spPr>
        <p:txBody>
          <a:bodyPr>
            <a:normAutofit/>
          </a:bodyPr>
          <a:lstStyle/>
          <a:p>
            <a:pPr marL="882650" indent="-285750" algn="just">
              <a:lnSpc>
                <a:spcPct val="107000"/>
              </a:lnSpc>
              <a:spcBef>
                <a:spcPts val="10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I have used count plot , bar plot and cat plot to show the relationship between numerical variable.</a:t>
            </a:r>
          </a:p>
          <a:p>
            <a:pPr marL="882650" indent="-285750" algn="just">
              <a:lnSpc>
                <a:spcPct val="107000"/>
              </a:lnSpc>
              <a:spcBef>
                <a:spcPts val="10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Other than these, I used Word Cloud to see the frequency of words. In each columns and found maximum contains of those words within. </a:t>
            </a:r>
          </a:p>
          <a:p>
            <a:pPr marL="882650" indent="-285750" algn="just">
              <a:lnSpc>
                <a:spcPct val="107000"/>
              </a:lnSpc>
              <a:spcBef>
                <a:spcPts val="10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I have used NLTK library for Natural Language processing. The other than key was used while removing all the abnormal symbols from  independent Variable. </a:t>
            </a:r>
          </a:p>
          <a:p>
            <a:pPr marL="882650" indent="-285750" algn="just">
              <a:lnSpc>
                <a:spcPct val="107000"/>
              </a:lnSpc>
              <a:spcBef>
                <a:spcPts val="18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I found the contains of distribution with the help of Pie chart. An Extra count graph was also drawn to show the distribution. </a:t>
            </a:r>
          </a:p>
          <a:p>
            <a:pPr marL="882650" indent="-285750" algn="just">
              <a:lnSpc>
                <a:spcPct val="107000"/>
              </a:lnSpc>
              <a:spcBef>
                <a:spcPts val="18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We have focused on the length of words, sentences and characters while working with data set</a:t>
            </a:r>
          </a:p>
          <a:p>
            <a:pPr marL="882650" indent="-285750" algn="just">
              <a:lnSpc>
                <a:spcPct val="107000"/>
              </a:lnSpc>
              <a:spcBef>
                <a:spcPts val="18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Stop words was also used with string punctuation words to make the system more ready for classification.</a:t>
            </a:r>
          </a:p>
          <a:p>
            <a:pPr marL="882650" indent="-285750" algn="just">
              <a:lnSpc>
                <a:spcPct val="107000"/>
              </a:lnSpc>
              <a:spcBef>
                <a:spcPts val="18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We have used Stemming for FAKE NEWS classification as that help model to work in more better way.  </a:t>
            </a:r>
          </a:p>
          <a:p>
            <a:pPr marL="882650" indent="-285750" algn="just">
              <a:lnSpc>
                <a:spcPct val="107000"/>
              </a:lnSpc>
              <a:spcBef>
                <a:spcPts val="1800"/>
              </a:spcBef>
              <a:spcAft>
                <a:spcPts val="0"/>
              </a:spcAft>
              <a:buSzPts val="1400"/>
              <a:buFont typeface="Wingdings" panose="05000000000000000000" pitchFamily="2" charset="2"/>
              <a:buChar char="§"/>
            </a:pPr>
            <a:r>
              <a:rPr lang="en-US" sz="1800" dirty="0">
                <a:latin typeface="Times New Roman" panose="02020603050405020304" pitchFamily="18" charset="0"/>
                <a:ea typeface="Times New Roman"/>
                <a:cs typeface="Times New Roman" panose="02020603050405020304" pitchFamily="18" charset="0"/>
                <a:sym typeface="Times New Roman"/>
              </a:rPr>
              <a:t>We used Text frequency and Inverse Document Frequency  for vectorization. </a:t>
            </a:r>
          </a:p>
        </p:txBody>
      </p:sp>
    </p:spTree>
    <p:extLst>
      <p:ext uri="{BB962C8B-B14F-4D97-AF65-F5344CB8AC3E}">
        <p14:creationId xmlns:p14="http://schemas.microsoft.com/office/powerpoint/2010/main" val="409648454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21CA-99F4-0931-E3D7-D828EFEAF1A9}"/>
              </a:ext>
            </a:extLst>
          </p:cNvPr>
          <p:cNvSpPr>
            <a:spLocks noGrp="1"/>
          </p:cNvSpPr>
          <p:nvPr>
            <p:ph type="title"/>
          </p:nvPr>
        </p:nvSpPr>
        <p:spPr>
          <a:xfrm>
            <a:off x="3998078" y="532612"/>
            <a:ext cx="4614980" cy="65709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STEPS INVOLVED</a:t>
            </a:r>
          </a:p>
        </p:txBody>
      </p:sp>
      <p:sp>
        <p:nvSpPr>
          <p:cNvPr id="6" name="Content Placeholder 2">
            <a:extLst>
              <a:ext uri="{FF2B5EF4-FFF2-40B4-BE49-F238E27FC236}">
                <a16:creationId xmlns:a16="http://schemas.microsoft.com/office/drawing/2014/main" id="{79031A27-5A3F-5D5A-5AA8-1E5D6490C953}"/>
              </a:ext>
            </a:extLst>
          </p:cNvPr>
          <p:cNvSpPr>
            <a:spLocks noGrp="1"/>
          </p:cNvSpPr>
          <p:nvPr>
            <p:ph idx="1"/>
          </p:nvPr>
        </p:nvSpPr>
        <p:spPr>
          <a:xfrm>
            <a:off x="431641" y="1488520"/>
            <a:ext cx="11328717" cy="4353338"/>
          </a:xfrm>
        </p:spPr>
        <p:txBody>
          <a:bodyPr>
            <a:noAutofit/>
          </a:bodyPr>
          <a:lstStyle/>
          <a:p>
            <a:pPr marL="495300" lvl="0" algn="just" rtl="0">
              <a:spcBef>
                <a:spcPts val="0"/>
              </a:spcBef>
              <a:spcAft>
                <a:spcPts val="0"/>
              </a:spcAft>
              <a:buSzPts val="1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Since Class Label was my target variable and it was a categorical column  which I converted to 0 and 1. </a:t>
            </a:r>
          </a:p>
          <a:p>
            <a:pPr marL="495300" lvl="0" algn="just" rtl="0">
              <a:spcBef>
                <a:spcPts val="0"/>
              </a:spcBef>
              <a:spcAft>
                <a:spcPts val="0"/>
              </a:spcAft>
              <a:buSzPts val="1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95300" lvl="0" algn="just" rtl="0">
              <a:spcBef>
                <a:spcPts val="0"/>
              </a:spcBef>
              <a:spcAft>
                <a:spcPts val="0"/>
              </a:spcAft>
              <a:buSzPts val="1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However target variable has two value counts So this particular problem was Logistic regression problem and I have used all Classification algorithms to build my model.</a:t>
            </a:r>
          </a:p>
          <a:p>
            <a:pPr marL="495300" lvl="0" algn="just" rtl="0">
              <a:spcBef>
                <a:spcPts val="0"/>
              </a:spcBef>
              <a:spcAft>
                <a:spcPts val="0"/>
              </a:spcAft>
              <a:buSzPts val="1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95300" lvl="0" algn="just" rtl="0">
              <a:spcBef>
                <a:spcPts val="0"/>
              </a:spcBef>
              <a:spcAft>
                <a:spcPts val="0"/>
              </a:spcAft>
              <a:buSzPts val="1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tried to focus more on NAIVE Based models, However the precision was not good we used other models to get the best.</a:t>
            </a:r>
          </a:p>
          <a:p>
            <a:pPr marL="495300" lvl="0" algn="just" rtl="0">
              <a:spcBef>
                <a:spcPts val="0"/>
              </a:spcBef>
              <a:spcAft>
                <a:spcPts val="0"/>
              </a:spcAft>
              <a:buSzPts val="12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95300" lvl="0" algn="just" rtl="0">
              <a:spcBef>
                <a:spcPts val="0"/>
              </a:spcBef>
              <a:spcAft>
                <a:spcPts val="0"/>
              </a:spcAft>
              <a:buSzPts val="1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looking into the difference of PRECISION_ SCORE and ACCURACY_SCORE and cross validation I found Random Forest Classifier Model to be best. And I tried with Logistic Regression model to boost the model.</a:t>
            </a:r>
          </a:p>
          <a:p>
            <a:pPr marL="495300" lvl="0" algn="just" rtl="0">
              <a:spcBef>
                <a:spcPts val="1600"/>
              </a:spcBef>
              <a:spcAft>
                <a:spcPts val="1600"/>
              </a:spcAft>
              <a:buSzPts val="12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We used hyperparameter and increased the efficiency of few numbers. And finally saved the Random Forest Model..</a:t>
            </a:r>
          </a:p>
        </p:txBody>
      </p:sp>
    </p:spTree>
    <p:extLst>
      <p:ext uri="{BB962C8B-B14F-4D97-AF65-F5344CB8AC3E}">
        <p14:creationId xmlns:p14="http://schemas.microsoft.com/office/powerpoint/2010/main" val="111436980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7" name="arrow.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755374" y="735724"/>
            <a:ext cx="9342783" cy="1003624"/>
          </a:xfrm>
        </p:spPr>
        <p:txBody>
          <a:bodyPr>
            <a:normAutofit fontScale="90000"/>
          </a:bodyPr>
          <a:lstStyle/>
          <a:p>
            <a:pPr algn="ctr"/>
            <a:r>
              <a:rPr lang="en-US" dirty="0">
                <a:latin typeface="Times New Roman" panose="02020603050405020304" pitchFamily="18" charset="0"/>
                <a:cs typeface="Times New Roman" panose="02020603050405020304" pitchFamily="18" charset="0"/>
                <a:sym typeface="Times New Roman"/>
              </a:rPr>
              <a:t>ALGORITHMS I HAVE USED IN MY PROJECT</a:t>
            </a:r>
            <a:endParaRPr lang="en-US" sz="4400" dirty="0">
              <a:solidFill>
                <a:schemeClr val="tx1"/>
              </a:solidFill>
              <a:highlight>
                <a:srgbClr val="000000"/>
              </a:highlight>
              <a:latin typeface="Bahnschrift SemiBold Condensed" panose="020B0502040204020203" pitchFamily="34" charset="0"/>
            </a:endParaRPr>
          </a:p>
        </p:txBody>
      </p:sp>
      <p:pic>
        <p:nvPicPr>
          <p:cNvPr id="5" name="Picture 4">
            <a:extLst>
              <a:ext uri="{FF2B5EF4-FFF2-40B4-BE49-F238E27FC236}">
                <a16:creationId xmlns:a16="http://schemas.microsoft.com/office/drawing/2014/main" id="{E2B1A978-2586-E03D-98AA-0C18188EC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045" y="2257812"/>
            <a:ext cx="4145639" cy="3705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913411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378255" y="409175"/>
            <a:ext cx="7241366" cy="6659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NAIVE BASE</a:t>
            </a:r>
            <a:r>
              <a:rPr lang="en-US" dirty="0">
                <a:solidFill>
                  <a:schemeClr val="tx1"/>
                </a:solidFill>
                <a:latin typeface="Times New Roman" panose="02020603050405020304" pitchFamily="18" charset="0"/>
                <a:cs typeface="Times New Roman" panose="02020603050405020304" pitchFamily="18" charset="0"/>
              </a:rPr>
              <a:t> MODELS WITH THEIR PERFORMANCE</a:t>
            </a:r>
          </a:p>
        </p:txBody>
      </p:sp>
      <p:pic>
        <p:nvPicPr>
          <p:cNvPr id="4" name="Picture 3">
            <a:extLst>
              <a:ext uri="{FF2B5EF4-FFF2-40B4-BE49-F238E27FC236}">
                <a16:creationId xmlns:a16="http://schemas.microsoft.com/office/drawing/2014/main" id="{9BE177CD-BFAF-1B74-E4C4-2F8DC47B9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02" y="2061767"/>
            <a:ext cx="7021296" cy="3680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2C3C328-8446-D400-40B6-64FBB2949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1781" y="2061767"/>
            <a:ext cx="3766817" cy="3845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562302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2A677-1762-324C-C90C-F52EBB9E2BBF}"/>
              </a:ext>
            </a:extLst>
          </p:cNvPr>
          <p:cNvSpPr>
            <a:spLocks noGrp="1"/>
          </p:cNvSpPr>
          <p:nvPr>
            <p:ph type="title"/>
          </p:nvPr>
        </p:nvSpPr>
        <p:spPr>
          <a:xfrm>
            <a:off x="196645" y="937406"/>
            <a:ext cx="11700387" cy="728480"/>
          </a:xfrm>
          <a:noFill/>
          <a:ln>
            <a:noFill/>
          </a:ln>
        </p:spPr>
        <p:txBody>
          <a:bodyPr>
            <a:normAutofit/>
          </a:bodyPr>
          <a:lstStyle/>
          <a:p>
            <a:pPr algn="ctr"/>
            <a:r>
              <a:rPr lang="en-US" sz="4400" b="1" dirty="0">
                <a:latin typeface="Times New Roman" panose="02020603050405020304" pitchFamily="18" charset="0"/>
                <a:cs typeface="Times New Roman" panose="02020603050405020304" pitchFamily="18" charset="0"/>
              </a:rPr>
              <a:t>INDEX</a:t>
            </a:r>
          </a:p>
        </p:txBody>
      </p:sp>
      <p:sp>
        <p:nvSpPr>
          <p:cNvPr id="10" name="Content Placeholder 9">
            <a:extLst>
              <a:ext uri="{FF2B5EF4-FFF2-40B4-BE49-F238E27FC236}">
                <a16:creationId xmlns:a16="http://schemas.microsoft.com/office/drawing/2014/main" id="{11CDB097-43CB-CC8D-7F1C-9B20C9A78A91}"/>
              </a:ext>
            </a:extLst>
          </p:cNvPr>
          <p:cNvSpPr>
            <a:spLocks noGrp="1"/>
          </p:cNvSpPr>
          <p:nvPr>
            <p:ph sz="half" idx="2"/>
          </p:nvPr>
        </p:nvSpPr>
        <p:spPr>
          <a:xfrm>
            <a:off x="589935" y="1838632"/>
            <a:ext cx="10835149" cy="4608654"/>
          </a:xfrm>
          <a:noFill/>
          <a:ln w="76200">
            <a:solidFill>
              <a:schemeClr val="bg1"/>
            </a:solidFill>
          </a:ln>
        </p:spPr>
        <p:txBody>
          <a:bodyPr>
            <a:normAutofit/>
          </a:bodyPr>
          <a:lstStyle/>
          <a:p>
            <a:pPr marL="914400" lvl="0" indent="-317500" rtl="0">
              <a:spcBef>
                <a:spcPts val="0"/>
              </a:spcBef>
              <a:spcAft>
                <a:spcPts val="0"/>
              </a:spcAft>
              <a:buClr>
                <a:schemeClr val="dk1"/>
              </a:buClr>
              <a:buSzPts val="1400"/>
              <a:buFont typeface="Wingdings" panose="05000000000000000000" pitchFamily="2" charset="2"/>
              <a:buChar char="q"/>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914400" lvl="0" indent="-317500" rtl="0">
              <a:spcBef>
                <a:spcPts val="0"/>
              </a:spcBef>
              <a:spcAft>
                <a:spcPts val="0"/>
              </a:spcAft>
              <a:buClr>
                <a:schemeClr val="dk1"/>
              </a:buClr>
              <a:buSzPts val="1400"/>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p>
            <a:pPr marL="914400" lvl="0" indent="-317500" rtl="0">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Overview</a:t>
            </a:r>
          </a:p>
          <a:p>
            <a:pPr marL="914400" lvl="0" indent="-317500" rtl="0">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Problem Statement</a:t>
            </a:r>
          </a:p>
          <a:p>
            <a:pPr marL="914400" lvl="0" indent="-317500" rtl="0">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Problem Understanding</a:t>
            </a:r>
          </a:p>
          <a:p>
            <a:pPr marL="914400" lvl="0" indent="-317500" rtl="0">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What is Fake News Classification?</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Importance of  Fake News Classification?</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Exploratory Data Analysis</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Visualizations</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Analysis</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Data Cleaning Steps</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Model Building</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Hyper Parameter Tuning</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Saving model &amp; predictions for Best Model</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Conclusion</a:t>
            </a:r>
          </a:p>
          <a:p>
            <a:pPr marL="914400" lvl="0" indent="-317500" rtl="0">
              <a:lnSpc>
                <a:spcPct val="100000"/>
              </a:lnSpc>
              <a:spcBef>
                <a:spcPts val="0"/>
              </a:spcBef>
              <a:spcAft>
                <a:spcPts val="0"/>
              </a:spcAft>
              <a:buClr>
                <a:schemeClr val="dk1"/>
              </a:buClr>
              <a:buSzPts val="1400"/>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sym typeface="Times New Roman"/>
              </a:rPr>
              <a:t>Test Prediction.</a:t>
            </a:r>
          </a:p>
        </p:txBody>
      </p:sp>
    </p:spTree>
    <p:extLst>
      <p:ext uri="{BB962C8B-B14F-4D97-AF65-F5344CB8AC3E}">
        <p14:creationId xmlns:p14="http://schemas.microsoft.com/office/powerpoint/2010/main" val="150343659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045794" y="418359"/>
            <a:ext cx="7241366" cy="6659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NAIVE BASE</a:t>
            </a:r>
            <a:r>
              <a:rPr lang="en-US" dirty="0">
                <a:solidFill>
                  <a:schemeClr val="tx1"/>
                </a:solidFill>
                <a:latin typeface="Times New Roman" panose="02020603050405020304" pitchFamily="18" charset="0"/>
                <a:cs typeface="Times New Roman" panose="02020603050405020304" pitchFamily="18" charset="0"/>
              </a:rPr>
              <a:t> MODELS WITH THEIR PERFORMANCE</a:t>
            </a:r>
          </a:p>
        </p:txBody>
      </p:sp>
      <p:pic>
        <p:nvPicPr>
          <p:cNvPr id="5" name="Picture 4">
            <a:extLst>
              <a:ext uri="{FF2B5EF4-FFF2-40B4-BE49-F238E27FC236}">
                <a16:creationId xmlns:a16="http://schemas.microsoft.com/office/drawing/2014/main" id="{F19063CC-451E-D66B-5D69-F9A0F323F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20" y="1967857"/>
            <a:ext cx="6991522" cy="37051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8E67AE5-5C45-683B-2B4D-1BB3783C2A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2293" y="1967857"/>
            <a:ext cx="3658387" cy="3678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1502029"/>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087717" y="568197"/>
            <a:ext cx="7241366" cy="6659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NAIVE BASE</a:t>
            </a:r>
            <a:r>
              <a:rPr lang="en-US" dirty="0">
                <a:solidFill>
                  <a:schemeClr val="tx1"/>
                </a:solidFill>
                <a:latin typeface="Times New Roman" panose="02020603050405020304" pitchFamily="18" charset="0"/>
                <a:cs typeface="Times New Roman" panose="02020603050405020304" pitchFamily="18" charset="0"/>
              </a:rPr>
              <a:t> MODELS WITH THEIR PERFORMANCE</a:t>
            </a:r>
          </a:p>
        </p:txBody>
      </p:sp>
      <p:pic>
        <p:nvPicPr>
          <p:cNvPr id="5" name="Picture 4">
            <a:extLst>
              <a:ext uri="{FF2B5EF4-FFF2-40B4-BE49-F238E27FC236}">
                <a16:creationId xmlns:a16="http://schemas.microsoft.com/office/drawing/2014/main" id="{186991BD-6735-5788-A669-021F819B5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28" y="2379049"/>
            <a:ext cx="6988446" cy="36336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A0968A6-53C9-EE3C-7BD4-D2EE53A43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6503" y="2379049"/>
            <a:ext cx="3997569" cy="36336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2536845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093335" y="929636"/>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5" name="Picture 4">
            <a:extLst>
              <a:ext uri="{FF2B5EF4-FFF2-40B4-BE49-F238E27FC236}">
                <a16:creationId xmlns:a16="http://schemas.microsoft.com/office/drawing/2014/main" id="{992DC944-3CEB-7B65-C484-5EE608A83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96" y="2492287"/>
            <a:ext cx="7171041" cy="3802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C22D0B5-EDB3-6F61-AC40-256D936B2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7617" y="2492286"/>
            <a:ext cx="4104687" cy="3802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326159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073238" y="899491"/>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5" name="Picture 4">
            <a:extLst>
              <a:ext uri="{FF2B5EF4-FFF2-40B4-BE49-F238E27FC236}">
                <a16:creationId xmlns:a16="http://schemas.microsoft.com/office/drawing/2014/main" id="{5F16A5A4-5398-A0CB-316B-726361704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32" y="2501997"/>
            <a:ext cx="7285351" cy="3863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FB9FA2C-8D21-36A6-36CA-8736BBB43D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470" y="2501997"/>
            <a:ext cx="3798488" cy="3863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6913233"/>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199761" y="546393"/>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5" name="Picture 4">
            <a:extLst>
              <a:ext uri="{FF2B5EF4-FFF2-40B4-BE49-F238E27FC236}">
                <a16:creationId xmlns:a16="http://schemas.microsoft.com/office/drawing/2014/main" id="{9C8400FD-6A86-80E1-B0D8-9166673AC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77" y="2415710"/>
            <a:ext cx="7241366" cy="37950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E9A4493A-3089-1D55-8B55-668DE8E12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058" y="2415710"/>
            <a:ext cx="3924630" cy="37909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864355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103384" y="929636"/>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5" name="Picture 4">
            <a:extLst>
              <a:ext uri="{FF2B5EF4-FFF2-40B4-BE49-F238E27FC236}">
                <a16:creationId xmlns:a16="http://schemas.microsoft.com/office/drawing/2014/main" id="{D7E58764-AF2C-ABC0-CB0E-7D819264E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76" y="2482576"/>
            <a:ext cx="7323455" cy="3741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0C9297B-1AB7-1114-3615-C3ECAB707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228" y="2482576"/>
            <a:ext cx="3776585" cy="3741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002695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123480" y="969829"/>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5" name="Picture 4">
            <a:extLst>
              <a:ext uri="{FF2B5EF4-FFF2-40B4-BE49-F238E27FC236}">
                <a16:creationId xmlns:a16="http://schemas.microsoft.com/office/drawing/2014/main" id="{913A3C31-DEE7-D512-7E11-E70CF3746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85" y="2430276"/>
            <a:ext cx="7493836" cy="3886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073E41B-88C7-8BC9-D6F6-0A02CE127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682" y="2430276"/>
            <a:ext cx="3713953" cy="3886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622750"/>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144116" y="556442"/>
            <a:ext cx="7241366" cy="665922"/>
          </a:xfrm>
        </p:spPr>
        <p:txBody>
          <a:bodyPr>
            <a:normAutofit fontScale="90000"/>
          </a:bodyPr>
          <a:lstStyle/>
          <a:p>
            <a:pPr algn="ctr"/>
            <a:r>
              <a:rPr lang="en-US" dirty="0">
                <a:solidFill>
                  <a:schemeClr val="tx1"/>
                </a:solidFill>
                <a:latin typeface="Times New Roman" panose="02020603050405020304" pitchFamily="18" charset="0"/>
                <a:cs typeface="Times New Roman" panose="02020603050405020304" pitchFamily="18" charset="0"/>
              </a:rPr>
              <a:t>DIFFERENT MODELS WITH THEIR PERFORMANCE:</a:t>
            </a:r>
          </a:p>
        </p:txBody>
      </p:sp>
      <p:pic>
        <p:nvPicPr>
          <p:cNvPr id="5" name="Picture 4">
            <a:extLst>
              <a:ext uri="{FF2B5EF4-FFF2-40B4-BE49-F238E27FC236}">
                <a16:creationId xmlns:a16="http://schemas.microsoft.com/office/drawing/2014/main" id="{212DC5FB-725E-9A24-0F71-7B9F9C1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86" y="2099656"/>
            <a:ext cx="7315834" cy="37112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8D72F44-D686-32ED-150A-125AA8409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538" y="2099656"/>
            <a:ext cx="3905776" cy="3712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502432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702215" y="828632"/>
            <a:ext cx="10056385" cy="665922"/>
          </a:xfrm>
          <a:noFill/>
          <a:ln>
            <a:noFill/>
          </a:ln>
        </p:spPr>
        <p:txBody>
          <a:bodyPr>
            <a:normAutofit fontScale="90000"/>
          </a:bodyPr>
          <a:lstStyle/>
          <a:p>
            <a:pPr algn="ctr"/>
            <a:r>
              <a:rPr lang="en-US" sz="3600" b="1" dirty="0">
                <a:solidFill>
                  <a:schemeClr val="tx1"/>
                </a:solidFill>
                <a:latin typeface="Times New Roman" panose="02020603050405020304" pitchFamily="18" charset="0"/>
                <a:ea typeface="Times New Roman"/>
                <a:cs typeface="Times New Roman" panose="02020603050405020304" pitchFamily="18" charset="0"/>
                <a:sym typeface="Times New Roman"/>
              </a:rPr>
              <a:t>LOGISTIC REGRESSION : HYPER PARAMETER</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484BDCF-C937-5693-E9B6-3A957E9BE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98" y="2868062"/>
            <a:ext cx="6850974" cy="2629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15CD3357-B5C6-944F-3BB7-B62E7A390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4020" y="2512088"/>
            <a:ext cx="4208782" cy="31843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922895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40098" y="857335"/>
            <a:ext cx="10056385" cy="665922"/>
          </a:xfrm>
          <a:noFill/>
          <a:ln>
            <a:noFill/>
          </a:ln>
        </p:spPr>
        <p:txBody>
          <a:bodyPr>
            <a:noAutofit/>
          </a:bodyPr>
          <a:lstStyle/>
          <a:p>
            <a:pPr algn="ctr"/>
            <a:r>
              <a:rPr lang="en-US" sz="4000" b="1" dirty="0">
                <a:latin typeface="Times New Roman" panose="02020603050405020304" pitchFamily="18" charset="0"/>
                <a:ea typeface="Times New Roman"/>
                <a:cs typeface="Times New Roman" panose="02020603050405020304" pitchFamily="18" charset="0"/>
                <a:sym typeface="Times New Roman"/>
              </a:rPr>
              <a:t>RANDOM FOREST </a:t>
            </a:r>
            <a:r>
              <a:rPr lang="en-US" sz="4000" b="1" dirty="0">
                <a:solidFill>
                  <a:schemeClr val="tx1"/>
                </a:solidFill>
                <a:latin typeface="Times New Roman" panose="02020603050405020304" pitchFamily="18" charset="0"/>
                <a:ea typeface="Times New Roman"/>
                <a:cs typeface="Times New Roman" panose="02020603050405020304" pitchFamily="18" charset="0"/>
                <a:sym typeface="Times New Roman"/>
              </a:rPr>
              <a:t>: HYPER PARAMETER</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8D12758-8506-91AF-BFD8-46C4496D8A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8511" y="3071799"/>
            <a:ext cx="5738357" cy="2370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2BE5E8F-2A09-A0F0-2325-D624B7737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0290" y="2530052"/>
            <a:ext cx="4320914" cy="3787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3888440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D78492-AB9F-6409-374E-83AC5F484076}"/>
              </a:ext>
            </a:extLst>
          </p:cNvPr>
          <p:cNvSpPr>
            <a:spLocks noGrp="1"/>
          </p:cNvSpPr>
          <p:nvPr>
            <p:ph type="title"/>
          </p:nvPr>
        </p:nvSpPr>
        <p:spPr>
          <a:xfrm>
            <a:off x="521110" y="876795"/>
            <a:ext cx="9865281" cy="716031"/>
          </a:xfrm>
          <a:noFill/>
          <a:ln>
            <a:noFill/>
          </a:ln>
        </p:spPr>
        <p:txBody>
          <a:bodyPr>
            <a:normAutofit/>
          </a:bodyPr>
          <a:lstStyle/>
          <a:p>
            <a:pPr algn="ctr"/>
            <a:r>
              <a:rPr lang="en-US" sz="4400" b="1" dirty="0">
                <a:latin typeface="Times New Roman" panose="02020603050405020304" pitchFamily="18" charset="0"/>
                <a:cs typeface="Times New Roman" panose="02020603050405020304" pitchFamily="18" charset="0"/>
              </a:rPr>
              <a:t>OVER VIEW FOR PREDICTION</a:t>
            </a:r>
          </a:p>
        </p:txBody>
      </p:sp>
      <p:sp>
        <p:nvSpPr>
          <p:cNvPr id="12" name="Content Placeholder 11">
            <a:extLst>
              <a:ext uri="{FF2B5EF4-FFF2-40B4-BE49-F238E27FC236}">
                <a16:creationId xmlns:a16="http://schemas.microsoft.com/office/drawing/2014/main" id="{865BCAB3-6D2D-9C7B-42FA-D2545920B44A}"/>
              </a:ext>
            </a:extLst>
          </p:cNvPr>
          <p:cNvSpPr>
            <a:spLocks noGrp="1"/>
          </p:cNvSpPr>
          <p:nvPr>
            <p:ph sz="half" idx="2"/>
          </p:nvPr>
        </p:nvSpPr>
        <p:spPr>
          <a:xfrm>
            <a:off x="656410" y="2379044"/>
            <a:ext cx="6383488" cy="3286150"/>
          </a:xfrm>
          <a:noFill/>
          <a:ln>
            <a:noFill/>
          </a:ln>
        </p:spPr>
        <p:txBody>
          <a:bodyPr>
            <a:normAutofit lnSpcReduction="10000"/>
          </a:bodyPr>
          <a:lstStyle/>
          <a:p>
            <a:pPr marL="0" lvl="0" indent="0" rtl="0">
              <a:spcBef>
                <a:spcPts val="0"/>
              </a:spcBef>
              <a:spcAft>
                <a:spcPts val="0"/>
              </a:spcAft>
              <a:buNone/>
            </a:pPr>
            <a:r>
              <a:rPr lang="en" sz="2400" b="1" dirty="0">
                <a:latin typeface="Times New Roman" panose="02020603050405020304" pitchFamily="18" charset="0"/>
                <a:cs typeface="Times New Roman" panose="02020603050405020304" pitchFamily="18" charset="0"/>
              </a:rPr>
              <a:t>    </a:t>
            </a:r>
          </a:p>
          <a:p>
            <a:pPr marL="0" lvl="0" indent="0" rtl="0">
              <a:spcBef>
                <a:spcPts val="0"/>
              </a:spcBef>
              <a:spcAft>
                <a:spcPts val="0"/>
              </a:spcAft>
              <a:buNone/>
            </a:pPr>
            <a:r>
              <a:rPr lang="en" sz="2400" b="1"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In this Presentation we will be looking on the : </a:t>
            </a:r>
          </a:p>
          <a:p>
            <a:pPr marL="0" lvl="0" indent="0" rtl="0">
              <a:spcBef>
                <a:spcPts val="0"/>
              </a:spcBef>
              <a:spcAft>
                <a:spcPts val="0"/>
              </a:spcAft>
              <a:buNone/>
            </a:pPr>
            <a:endParaRPr lang="en" sz="1600" b="1"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358422">
              <a:buClr>
                <a:schemeClr val="dk1"/>
              </a:buClr>
              <a:buSzPts val="1556"/>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How to analyze the dataset of Spam Classifier.</a:t>
            </a:r>
          </a:p>
          <a:p>
            <a:pPr marL="358422">
              <a:buClr>
                <a:schemeClr val="dk1"/>
              </a:buClr>
              <a:buSzPts val="1556"/>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EDA steps in cleaning the dataset.</a:t>
            </a:r>
            <a:endParaRPr lang="en-US" sz="1600" dirty="0">
              <a:latin typeface="Times New Roman" panose="02020603050405020304" pitchFamily="18" charset="0"/>
              <a:cs typeface="Times New Roman" panose="02020603050405020304" pitchFamily="18" charset="0"/>
              <a:sym typeface="Times New Roman"/>
            </a:endParaRPr>
          </a:p>
          <a:p>
            <a:pPr marL="358422">
              <a:buClr>
                <a:schemeClr val="dk1"/>
              </a:buClr>
              <a:buSzPts val="1556"/>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Overall analysis on the problem.</a:t>
            </a:r>
          </a:p>
          <a:p>
            <a:pPr marL="358422">
              <a:buClr>
                <a:schemeClr val="dk1"/>
              </a:buClr>
              <a:buSzPts val="1556"/>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Model building from the train dataset.</a:t>
            </a:r>
          </a:p>
          <a:p>
            <a:pPr marL="358422">
              <a:buClr>
                <a:schemeClr val="dk1"/>
              </a:buClr>
              <a:buSzPts val="1556"/>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Predicting on the Data Set.</a:t>
            </a:r>
          </a:p>
          <a:p>
            <a:pPr marL="914400" lvl="0" indent="-317500" algn="l" rtl="0">
              <a:spcBef>
                <a:spcPts val="0"/>
              </a:spcBef>
              <a:spcAft>
                <a:spcPts val="0"/>
              </a:spcAft>
              <a:buClr>
                <a:schemeClr val="dk1"/>
              </a:buClr>
              <a:buSzPts val="1400"/>
              <a:buFont typeface="Times New Roman"/>
              <a:buChar char="➔"/>
            </a:pPr>
            <a:endParaRPr lang="en-IN" sz="1400" dirty="0">
              <a:latin typeface="Times New Roman" panose="02020603050405020304" pitchFamily="18" charset="0"/>
              <a:ea typeface="Times New Roman"/>
              <a:cs typeface="Times New Roman" panose="02020603050405020304" pitchFamily="18" charset="0"/>
              <a:sym typeface="Times New Roman"/>
            </a:endParaRPr>
          </a:p>
          <a:p>
            <a:endParaRPr lang="en-US" sz="1600" dirty="0">
              <a:solidFill>
                <a:schemeClr val="bg1"/>
              </a:solidFill>
            </a:endParaRPr>
          </a:p>
        </p:txBody>
      </p:sp>
    </p:spTree>
    <p:extLst>
      <p:ext uri="{BB962C8B-B14F-4D97-AF65-F5344CB8AC3E}">
        <p14:creationId xmlns:p14="http://schemas.microsoft.com/office/powerpoint/2010/main" val="217307800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1072498" y="597338"/>
            <a:ext cx="9023771" cy="665922"/>
          </a:xfrm>
          <a:noFill/>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sym typeface="Times New Roman"/>
              </a:rPr>
              <a:t>AOC_ROC GRAPH</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15E0986-51FF-F152-354D-772A25259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049" y="1868189"/>
            <a:ext cx="4968671" cy="3894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86708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6" name="arrow.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08567" y="935989"/>
            <a:ext cx="10056385" cy="665922"/>
          </a:xfrm>
          <a:noFill/>
        </p:spPr>
        <p:txBody>
          <a:bodyPr>
            <a:normAutofit fontScale="90000"/>
          </a:bodyPr>
          <a:lstStyle/>
          <a:p>
            <a:r>
              <a:rPr lang="en-US" b="1" dirty="0">
                <a:latin typeface="Times New Roman" panose="02020603050405020304" pitchFamily="18" charset="0"/>
                <a:ea typeface="Times New Roman"/>
                <a:cs typeface="Times New Roman" panose="02020603050405020304" pitchFamily="18" charset="0"/>
                <a:sym typeface="Times New Roman"/>
              </a:rPr>
              <a:t>MODEL SAVING:</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8E80026-E350-F67F-6123-5167ADEFD893}"/>
              </a:ext>
            </a:extLst>
          </p:cNvPr>
          <p:cNvSpPr>
            <a:spLocks noGrp="1"/>
          </p:cNvSpPr>
          <p:nvPr>
            <p:ph idx="1"/>
          </p:nvPr>
        </p:nvSpPr>
        <p:spPr>
          <a:xfrm>
            <a:off x="562528" y="3429000"/>
            <a:ext cx="8761413" cy="377686"/>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Model Loading Back:</a:t>
            </a:r>
          </a:p>
        </p:txBody>
      </p:sp>
      <p:pic>
        <p:nvPicPr>
          <p:cNvPr id="4" name="Picture 3">
            <a:extLst>
              <a:ext uri="{FF2B5EF4-FFF2-40B4-BE49-F238E27FC236}">
                <a16:creationId xmlns:a16="http://schemas.microsoft.com/office/drawing/2014/main" id="{2B595AF5-E00F-B28E-7639-97A447CED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963" y="2184954"/>
            <a:ext cx="2819644" cy="6096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4328632B-03F1-3D0F-3F8C-F36D18564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39" y="4465819"/>
            <a:ext cx="9152413" cy="998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5874866"/>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9" name="arrow.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1248751" y="711887"/>
            <a:ext cx="10056385" cy="665922"/>
          </a:xfrm>
          <a:noFill/>
        </p:spPr>
        <p:txBody>
          <a:bodyPr>
            <a:normAutofit fontScale="90000"/>
          </a:bodyPr>
          <a:lstStyle/>
          <a:p>
            <a:r>
              <a:rPr lang="en-US" b="1" dirty="0">
                <a:latin typeface="Times New Roman" panose="02020603050405020304" pitchFamily="18" charset="0"/>
                <a:ea typeface="Times New Roman"/>
                <a:cs typeface="Times New Roman" panose="02020603050405020304" pitchFamily="18" charset="0"/>
                <a:sym typeface="Times New Roman"/>
              </a:rPr>
              <a:t>Prediction on Test Data AFTER SAVING:</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B93295-2ED7-FB43-A734-0346ED27C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173" y="2584776"/>
            <a:ext cx="9167654" cy="2110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61364888"/>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p:fade/>
        <p:sndAc>
          <p:stSnd>
            <p:snd r:embed="rId6" name="arrow.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240098" y="831521"/>
            <a:ext cx="10056385" cy="913195"/>
          </a:xfrm>
          <a:noFill/>
        </p:spPr>
        <p:txBody>
          <a:bodyPr>
            <a:normAutofit/>
          </a:bodyPr>
          <a:lstStyle/>
          <a:p>
            <a:pPr algn="ctr"/>
            <a:r>
              <a:rPr lang="en-US" sz="4400" b="1" dirty="0">
                <a:latin typeface="Times New Roman" panose="02020603050405020304" pitchFamily="18" charset="0"/>
                <a:ea typeface="Times New Roman"/>
                <a:cs typeface="Times New Roman" panose="02020603050405020304" pitchFamily="18" charset="0"/>
                <a:sym typeface="Times New Roman"/>
              </a:rPr>
              <a:t>CONCLUSION: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4C2EF-0720-D2A7-8A64-B25931FDC3BD}"/>
              </a:ext>
            </a:extLst>
          </p:cNvPr>
          <p:cNvSpPr>
            <a:spLocks noGrp="1"/>
          </p:cNvSpPr>
          <p:nvPr>
            <p:ph idx="1"/>
          </p:nvPr>
        </p:nvSpPr>
        <p:spPr>
          <a:xfrm>
            <a:off x="589934" y="1868129"/>
            <a:ext cx="10813453" cy="4648285"/>
          </a:xfrm>
          <a:noFill/>
        </p:spPr>
        <p:txBody>
          <a:bodyPr>
            <a:normAutofit lnSpcReduction="10000"/>
          </a:bodyPr>
          <a:lstStyle/>
          <a:p>
            <a:pPr marL="457200" lvl="0" indent="-317500" algn="just" rtl="0">
              <a:spcBef>
                <a:spcPts val="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In this project report, We have used mainly NLTK library, ML algorithms and seaborn library to understand the relation and interpret the best result.</a:t>
            </a:r>
          </a:p>
          <a:p>
            <a:pPr marL="457200" lvl="0" indent="-317500" algn="just" rtl="0">
              <a:spcBef>
                <a:spcPts val="100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We have mentioned the step by step procedure to analyze of the Data Set .</a:t>
            </a:r>
          </a:p>
          <a:p>
            <a:pPr marL="457200" lvl="0" indent="-317500" algn="just" rtl="0">
              <a:spcBef>
                <a:spcPts val="100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 Thus we can select the features which are not correlated and are independent in nature. </a:t>
            </a:r>
          </a:p>
          <a:p>
            <a:pPr marL="457200" lvl="0" indent="-317500" algn="just" rtl="0">
              <a:spcBef>
                <a:spcPts val="100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We calculated the performance of each model using different performance metrics and compared them based on these metrics. </a:t>
            </a:r>
          </a:p>
          <a:p>
            <a:pPr marL="457200" lvl="0" indent="-317500" algn="just" rtl="0">
              <a:spcBef>
                <a:spcPts val="100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Maximum model selection was focused based on precision Score and Model Accuracy. The Model that worked better on the basis of precision score and accuracy is Random Forest Classifier and Neural Networks Model MLP classifier.</a:t>
            </a:r>
          </a:p>
          <a:p>
            <a:pPr marL="139700" lvl="0" indent="0" algn="just" rtl="0">
              <a:spcBef>
                <a:spcPts val="1000"/>
              </a:spcBef>
              <a:spcAft>
                <a:spcPts val="0"/>
              </a:spcAft>
              <a:buClr>
                <a:schemeClr val="dk1"/>
              </a:buClr>
              <a:buSzPts val="1400"/>
              <a:buNone/>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just" rtl="0">
              <a:spcBef>
                <a:spcPts val="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There were very least numbers of feature present in our dataset, I analyzed the data and dropped all the necessary features and finally built the model on TEXT COLUMN and TARGET COLUMN.</a:t>
            </a:r>
          </a:p>
          <a:p>
            <a:pPr marL="457200" lvl="0" indent="-317500" algn="just" rtl="0">
              <a:spcBef>
                <a:spcPts val="0"/>
              </a:spcBef>
              <a:spcAft>
                <a:spcPts val="0"/>
              </a:spcAft>
              <a:buClr>
                <a:schemeClr val="dk1"/>
              </a:buClr>
              <a:buSzPts val="1400"/>
              <a:buFont typeface="Times New Roman"/>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57200" lvl="0" indent="-317500" algn="just" rtl="0">
              <a:spcBef>
                <a:spcPts val="0"/>
              </a:spcBef>
              <a:spcAft>
                <a:spcPts val="0"/>
              </a:spcAft>
              <a:buClr>
                <a:schemeClr val="dk1"/>
              </a:buClr>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From overall analysis and visualization I come into conclusion that , that text can be cleaned, pre-processed and turned into vectors and These vectors can be used in prediction of FAKE NEWS AND TRUE NEWS, Now a days, these has  become a one the major source of Fraud, Many frauds can be stopped by this simple step. </a:t>
            </a:r>
          </a:p>
        </p:txBody>
      </p:sp>
    </p:spTree>
    <p:extLst>
      <p:ext uri="{BB962C8B-B14F-4D97-AF65-F5344CB8AC3E}">
        <p14:creationId xmlns:p14="http://schemas.microsoft.com/office/powerpoint/2010/main" val="401893839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C5F9-EA10-8345-339A-D3EA80AEB00A}"/>
              </a:ext>
            </a:extLst>
          </p:cNvPr>
          <p:cNvSpPr>
            <a:spLocks noGrp="1"/>
          </p:cNvSpPr>
          <p:nvPr>
            <p:ph type="title"/>
          </p:nvPr>
        </p:nvSpPr>
        <p:spPr>
          <a:xfrm>
            <a:off x="748663" y="350532"/>
            <a:ext cx="10056385" cy="1097589"/>
          </a:xfrm>
          <a:noFill/>
        </p:spPr>
        <p:txBody>
          <a:bodyPr>
            <a:normAutofit/>
          </a:bodyPr>
          <a:lstStyle/>
          <a:p>
            <a:pPr algn="ctr"/>
            <a:r>
              <a:rPr lang="en-US" sz="4400" b="1" dirty="0">
                <a:latin typeface="Times New Roman" panose="02020603050405020304" pitchFamily="18" charset="0"/>
                <a:ea typeface="Times New Roman"/>
                <a:cs typeface="Times New Roman" panose="02020603050405020304" pitchFamily="18" charset="0"/>
                <a:sym typeface="Times New Roman"/>
              </a:rPr>
              <a:t>Final Conclusion </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14C2EF-0720-D2A7-8A64-B25931FDC3BD}"/>
              </a:ext>
            </a:extLst>
          </p:cNvPr>
          <p:cNvSpPr>
            <a:spLocks noGrp="1"/>
          </p:cNvSpPr>
          <p:nvPr>
            <p:ph idx="1"/>
          </p:nvPr>
        </p:nvSpPr>
        <p:spPr>
          <a:xfrm>
            <a:off x="748663" y="1448121"/>
            <a:ext cx="11040214" cy="4775698"/>
          </a:xfrm>
          <a:noFill/>
        </p:spPr>
        <p:txBody>
          <a:bodyPr>
            <a:normAutofit/>
          </a:bodyPr>
          <a:lstStyle/>
          <a:p>
            <a:pPr marL="415572" indent="-285750" algn="just">
              <a:spcBef>
                <a:spcPts val="0"/>
              </a:spcBef>
              <a:buClr>
                <a:schemeClr val="dk1"/>
              </a:buClr>
              <a:buSzPts val="1556"/>
              <a:buFont typeface="Wingdings" panose="05000000000000000000" pitchFamily="2" charset="2"/>
              <a:buChar char="q"/>
            </a:pPr>
            <a:r>
              <a:rPr lang="en-US" sz="1600" dirty="0">
                <a:solidFill>
                  <a:schemeClr val="bg1"/>
                </a:solidFill>
                <a:latin typeface="Bahnschrift Light Condensed" panose="020B0502040204020203" pitchFamily="34" charset="0"/>
                <a:ea typeface="Yu Gothic UI Light" panose="020B0300000000000000" pitchFamily="34" charset="-128"/>
                <a:cs typeface="Times New Roman"/>
                <a:sym typeface="Times New Roman"/>
              </a:rPr>
              <a:t>I </a:t>
            </a:r>
            <a:r>
              <a:rPr lang="en-US" sz="1600" dirty="0">
                <a:latin typeface="Times New Roman" panose="02020603050405020304" pitchFamily="18" charset="0"/>
                <a:ea typeface="Yu Gothic UI Light" panose="020B0300000000000000" pitchFamily="34" charset="-128"/>
                <a:cs typeface="Times New Roman" panose="02020603050405020304" pitchFamily="18" charset="0"/>
                <a:sym typeface="Times New Roman"/>
              </a:rPr>
              <a:t>hope this model will help companies to classify the FAKE NEWS and TRUE NEWS.</a:t>
            </a:r>
          </a:p>
          <a:p>
            <a:pPr marL="415572" indent="-285750" algn="just">
              <a:spcBef>
                <a:spcPts val="0"/>
              </a:spcBef>
              <a:buClr>
                <a:schemeClr val="dk1"/>
              </a:buClr>
              <a:buSzPts val="1556"/>
              <a:buFont typeface="Wingdings" panose="05000000000000000000" pitchFamily="2" charset="2"/>
              <a:buChar char="q"/>
            </a:pPr>
            <a:endParaRPr lang="en-US" sz="1600" dirty="0">
              <a:latin typeface="Times New Roman" panose="02020603050405020304" pitchFamily="18" charset="0"/>
              <a:ea typeface="Yu Gothic UI Light" panose="020B0300000000000000" pitchFamily="34" charset="-128"/>
              <a:cs typeface="Times New Roman" panose="02020603050405020304" pitchFamily="18" charset="0"/>
              <a:sym typeface="Times New Roman"/>
            </a:endParaRPr>
          </a:p>
          <a:p>
            <a:pPr marL="415572" indent="-285750" algn="just">
              <a:spcBef>
                <a:spcPts val="0"/>
              </a:spcBef>
              <a:buClr>
                <a:schemeClr val="dk1"/>
              </a:buClr>
              <a:buSzPts val="1556"/>
              <a:buFont typeface="Wingdings" panose="05000000000000000000" pitchFamily="2" charset="2"/>
              <a:buChar char="q"/>
            </a:pPr>
            <a:r>
              <a:rPr lang="en-US" sz="1600" dirty="0">
                <a:latin typeface="Times New Roman" panose="02020603050405020304" pitchFamily="18" charset="0"/>
                <a:ea typeface="Yu Gothic UI Light" panose="020B0300000000000000" pitchFamily="34" charset="-128"/>
                <a:cs typeface="Times New Roman" panose="02020603050405020304" pitchFamily="18" charset="0"/>
                <a:sym typeface="Times New Roman"/>
              </a:rPr>
              <a:t>To conclude, the application of machine learning model in FAKE NEWS classification is still at an early stage. </a:t>
            </a:r>
          </a:p>
          <a:p>
            <a:pPr marL="440972" indent="-285750" algn="just">
              <a:buClr>
                <a:schemeClr val="dk1"/>
              </a:buClr>
              <a:buSzPts val="1156"/>
              <a:buFont typeface="Wingdings" panose="05000000000000000000" pitchFamily="2" charset="2"/>
              <a:buChar char="q"/>
            </a:pPr>
            <a:r>
              <a:rPr lang="en-US" sz="1600" dirty="0">
                <a:latin typeface="Times New Roman" panose="02020603050405020304" pitchFamily="18" charset="0"/>
                <a:ea typeface="Yu Gothic UI Light" panose="020B0300000000000000" pitchFamily="34" charset="-128"/>
                <a:cs typeface="Times New Roman" panose="02020603050405020304" pitchFamily="18" charset="0"/>
                <a:sym typeface="Times New Roman"/>
              </a:rPr>
              <a:t>I hope this study has moved a small step ahead in providing some methodological and empirical basis contributions. I think and hope that this will help the consumers to detect Maximum fraud and Frauds can be brought down to some level within this model </a:t>
            </a:r>
          </a:p>
          <a:p>
            <a:pPr marL="440972" indent="-285750" algn="just">
              <a:buClr>
                <a:schemeClr val="dk1"/>
              </a:buClr>
              <a:buSzPts val="1156"/>
              <a:buFont typeface="Wingdings" panose="05000000000000000000" pitchFamily="2" charset="2"/>
              <a:buChar char="q"/>
            </a:pPr>
            <a:r>
              <a:rPr lang="en-US" sz="1600" dirty="0">
                <a:latin typeface="Times New Roman" panose="02020603050405020304" pitchFamily="18" charset="0"/>
                <a:ea typeface="Yu Gothic UI Light" panose="020B0300000000000000" pitchFamily="34" charset="-128"/>
                <a:cs typeface="Times New Roman" panose="02020603050405020304" pitchFamily="18" charset="0"/>
              </a:rPr>
              <a:t>Fake News Classification is one of the more challenging classification than SMS and SPAM Email detection.</a:t>
            </a:r>
          </a:p>
          <a:p>
            <a:pPr marL="440972" indent="-285750" algn="just">
              <a:buClr>
                <a:schemeClr val="dk1"/>
              </a:buClr>
              <a:buSzPts val="1156"/>
              <a:buFont typeface="Wingdings" panose="05000000000000000000" pitchFamily="2" charset="2"/>
              <a:buChar char="q"/>
            </a:pPr>
            <a:r>
              <a:rPr lang="en-US" sz="1600" dirty="0">
                <a:effectLst/>
                <a:latin typeface="Times New Roman" panose="02020603050405020304" pitchFamily="18" charset="0"/>
                <a:cs typeface="Times New Roman" panose="02020603050405020304" pitchFamily="18" charset="0"/>
              </a:rPr>
              <a:t>Fake news research has never been more important than it is now. Especially during a time when the world is fighting a pandemic. The approaches explored in this article only scratch the surface. There are so many more approaches and criteria for fake news detection. Datasets also impact the accuracy of fake news detection tasks.</a:t>
            </a:r>
          </a:p>
          <a:p>
            <a:pPr marL="440972" indent="-285750" algn="just">
              <a:buClr>
                <a:schemeClr val="dk1"/>
              </a:buClr>
              <a:buSzPts val="1156"/>
              <a:buFont typeface="Wingdings" panose="05000000000000000000" pitchFamily="2" charset="2"/>
              <a:buChar char="q"/>
            </a:pPr>
            <a:r>
              <a:rPr lang="en-US" sz="1600" dirty="0">
                <a:effectLst/>
                <a:latin typeface="Times New Roman" panose="02020603050405020304" pitchFamily="18" charset="0"/>
                <a:cs typeface="Times New Roman" panose="02020603050405020304" pitchFamily="18" charset="0"/>
              </a:rPr>
              <a:t>It is also worth noting that, as much as our focus is on automated approaches, the human element is key to this fight. A combination of human and automated approaches gives rise to a hybrid approach.  I hope this Model challenges you to join the fight against fake news by creating better and greater solutions.</a:t>
            </a:r>
            <a:endParaRPr lang="en-US" sz="2000" dirty="0">
              <a:latin typeface="Times New Roman" panose="02020603050405020304" pitchFamily="18" charset="0"/>
              <a:ea typeface="Yu Gothic UI Light" panose="020B0300000000000000" pitchFamily="34" charset="-128"/>
              <a:cs typeface="Times New Roman" panose="02020603050405020304" pitchFamily="18" charset="0"/>
              <a:sym typeface="Times New Roman"/>
            </a:endParaRPr>
          </a:p>
        </p:txBody>
      </p:sp>
    </p:spTree>
    <p:extLst>
      <p:ext uri="{BB962C8B-B14F-4D97-AF65-F5344CB8AC3E}">
        <p14:creationId xmlns:p14="http://schemas.microsoft.com/office/powerpoint/2010/main" val="59133701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5" name="arrow.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5F9-A4BB-3CC8-E5D4-B6826CE47D4E}"/>
              </a:ext>
            </a:extLst>
          </p:cNvPr>
          <p:cNvSpPr>
            <a:spLocks noGrp="1"/>
          </p:cNvSpPr>
          <p:nvPr>
            <p:ph type="title"/>
          </p:nvPr>
        </p:nvSpPr>
        <p:spPr>
          <a:xfrm>
            <a:off x="678428" y="452282"/>
            <a:ext cx="11031791" cy="914402"/>
          </a:xfrm>
          <a:solidFill>
            <a:schemeClr val="bg1"/>
          </a:solidFill>
          <a:ln>
            <a:solidFill>
              <a:schemeClr val="bg1"/>
            </a:solidFill>
          </a:ln>
        </p:spPr>
        <p:txBody>
          <a:bodyPr>
            <a:normAutofit/>
          </a:bodyPr>
          <a:lstStyle/>
          <a:p>
            <a:pPr algn="ctr"/>
            <a:r>
              <a:rPr lang="e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11">
            <a:extLst>
              <a:ext uri="{FF2B5EF4-FFF2-40B4-BE49-F238E27FC236}">
                <a16:creationId xmlns:a16="http://schemas.microsoft.com/office/drawing/2014/main" id="{A755EEFB-A221-2373-D4B5-3871C8BA2A4B}"/>
              </a:ext>
            </a:extLst>
          </p:cNvPr>
          <p:cNvSpPr txBox="1">
            <a:spLocks/>
          </p:cNvSpPr>
          <p:nvPr/>
        </p:nvSpPr>
        <p:spPr>
          <a:xfrm>
            <a:off x="678427" y="1651821"/>
            <a:ext cx="11031792" cy="4783394"/>
          </a:xfrm>
          <a:prstGeom prst="rect">
            <a:avLst/>
          </a:prstGeom>
          <a:solidFill>
            <a:schemeClr val="bg1"/>
          </a:solidFill>
          <a:ln>
            <a:noFill/>
          </a:ln>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ts val="2400"/>
              </a:lnSpc>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lgn="just">
              <a:lnSpc>
                <a:spcPts val="2400"/>
              </a:lnSpc>
            </a:pPr>
            <a:r>
              <a:rPr lang="en-IN" sz="1800"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ABOUT DATA SET</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400"/>
              </a:lnSpc>
            </a:pP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You can find many datasets for fake news detection on Kaggle or many other sites. I download these datasets from Kaggle. There are two datasets one for fake news and one for true news. In true news, there is 21417 news, and in fake news, there is 23481 news. You have to insert one label column zero for fake news and one for true news. We are combined both datasets using pandas built-in function.</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400"/>
              </a:lnSpc>
              <a:buNone/>
            </a:pPr>
            <a:r>
              <a:rPr lang="en-IN" sz="1800" b="1"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PROJECT CONTAINS TWO PHASE</a:t>
            </a:r>
          </a:p>
          <a:p>
            <a:pPr algn="just">
              <a:lnSpc>
                <a:spcPts val="2400"/>
              </a:lnSpc>
              <a:buFont typeface="Wingdings" panose="05000000000000000000" pitchFamily="2" charset="2"/>
              <a:buChar char="Ø"/>
            </a:pPr>
            <a:r>
              <a:rPr lang="en-IN" sz="1400" spc="-5" dirty="0">
                <a:solidFill>
                  <a:schemeClr val="tx1"/>
                </a:solidFill>
                <a:latin typeface="Times New Roman" panose="02020603050405020304" pitchFamily="18" charset="0"/>
                <a:cs typeface="Times New Roman" panose="02020603050405020304" pitchFamily="18" charset="0"/>
              </a:rPr>
              <a:t> TRAIN DATA SET </a:t>
            </a:r>
          </a:p>
          <a:p>
            <a:pPr algn="just">
              <a:lnSpc>
                <a:spcPts val="2400"/>
              </a:lnSpc>
              <a:buFont typeface="Wingdings" panose="05000000000000000000" pitchFamily="2" charset="2"/>
              <a:buChar char="Ø"/>
            </a:pPr>
            <a:r>
              <a:rPr lang="en-IN" sz="1400" spc="-5" dirty="0">
                <a:solidFill>
                  <a:schemeClr val="tx1"/>
                </a:solidFill>
                <a:latin typeface="Times New Roman" panose="02020603050405020304" pitchFamily="18" charset="0"/>
                <a:cs typeface="Times New Roman" panose="02020603050405020304" pitchFamily="18" charset="0"/>
              </a:rPr>
              <a:t> TESTING ON THE SAME DATA-SET</a:t>
            </a:r>
            <a:endParaRPr lang="en-US" sz="1400"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Calibri" panose="020F0502020204030204" pitchFamily="34" charset="0"/>
              <a:buNone/>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197923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3" name="arrow.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5F9-A4BB-3CC8-E5D4-B6826CE47D4E}"/>
              </a:ext>
            </a:extLst>
          </p:cNvPr>
          <p:cNvSpPr>
            <a:spLocks noGrp="1"/>
          </p:cNvSpPr>
          <p:nvPr>
            <p:ph type="title"/>
          </p:nvPr>
        </p:nvSpPr>
        <p:spPr>
          <a:xfrm>
            <a:off x="1122695" y="250723"/>
            <a:ext cx="9751782" cy="835742"/>
          </a:xfrm>
          <a:solidFill>
            <a:schemeClr val="bg1"/>
          </a:solidFill>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WHAT IS FAKE NEWS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CLASSIFICATION?</a:t>
            </a:r>
          </a:p>
        </p:txBody>
      </p:sp>
      <p:pic>
        <p:nvPicPr>
          <p:cNvPr id="9" name="Content Placeholder 8" descr="Bar chart with solid fill">
            <a:extLst>
              <a:ext uri="{FF2B5EF4-FFF2-40B4-BE49-F238E27FC236}">
                <a16:creationId xmlns:a16="http://schemas.microsoft.com/office/drawing/2014/main" id="{73EFB0B3-5D40-A147-5871-C68A600B422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3544094"/>
            <a:ext cx="914400" cy="914400"/>
          </a:xfrm>
          <a:solidFill>
            <a:schemeClr val="bg1"/>
          </a:solidFill>
        </p:spPr>
      </p:pic>
      <p:sp>
        <p:nvSpPr>
          <p:cNvPr id="10" name="Rectangle 9">
            <a:extLst>
              <a:ext uri="{FF2B5EF4-FFF2-40B4-BE49-F238E27FC236}">
                <a16:creationId xmlns:a16="http://schemas.microsoft.com/office/drawing/2014/main" id="{AD8B75E1-1927-09F7-820C-5B0230AE7DEA}"/>
              </a:ext>
            </a:extLst>
          </p:cNvPr>
          <p:cNvSpPr/>
          <p:nvPr/>
        </p:nvSpPr>
        <p:spPr>
          <a:xfrm>
            <a:off x="456388" y="1495839"/>
            <a:ext cx="11194838" cy="427569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just">
              <a:lnSpc>
                <a:spcPts val="2400"/>
              </a:lnSpc>
              <a:spcBef>
                <a:spcPts val="2400"/>
              </a:spcBef>
            </a:pP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2400"/>
              </a:lnSpc>
              <a:spcBef>
                <a:spcPts val="2400"/>
              </a:spcBef>
            </a:pPr>
            <a:r>
              <a:rPr lang="en-IN"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 media outlets, the ability to attract viewers to their websites is necessary to generate online advertising revenue. So it is necessary to detect fake news.</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20192227"/>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7" name="arrow.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704290" y="521856"/>
            <a:ext cx="9730407" cy="766169"/>
          </a:xfrm>
          <a:noFill/>
        </p:spPr>
        <p:txBody>
          <a:bodyPr>
            <a:normAutofit/>
          </a:bodyPr>
          <a:lstStyle/>
          <a:p>
            <a:pPr algn="ctr"/>
            <a:r>
              <a:rPr lang="en" sz="4000" b="1" dirty="0">
                <a:latin typeface="Times New Roman" panose="02020603050405020304" pitchFamily="18" charset="0"/>
                <a:cs typeface="Times New Roman" panose="02020603050405020304" pitchFamily="18" charset="0"/>
              </a:rPr>
              <a:t>EXPLORATORY DATA ANALYSIS :</a:t>
            </a:r>
            <a:endParaRPr lang="en-US" sz="4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576471" y="2078482"/>
            <a:ext cx="10966600" cy="4106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As a first step I have imported required basic libraries along with natural language processing libraries,  and imported the train which were in csv format and </a:t>
            </a:r>
            <a:r>
              <a:rPr lang="en-US" dirty="0" err="1">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concated</a:t>
            </a: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 the data based on ignoring index.</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Then I did all the  statistical analysis of the data set and  checked the shape, size and uniqueness (unique value) of each column.</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 data types were checked, along with the value counts Followed by visualization done on the date column and Text column.</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Duplicated rows were checked, and found 209 rows to be duplicated.</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Null values were checked and we calculated the missing percentage of the datasets of each columns. </a:t>
            </a:r>
          </a:p>
          <a:p>
            <a:pPr marL="457200" lvl="0" indent="-304800" algn="just" rtl="0">
              <a:spcBef>
                <a:spcPts val="160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Finally visualization were performed on the missing data.</a:t>
            </a:r>
          </a:p>
          <a:p>
            <a:pPr marL="285750" indent="-285750" algn="just">
              <a:buFont typeface="Wingdings" panose="05000000000000000000" pitchFamily="2" charset="2"/>
              <a:buChar char="§"/>
            </a:pPr>
            <a:endParaRPr lang="en-US" dirty="0">
              <a:solidFill>
                <a:schemeClr val="bg2"/>
              </a:solidFill>
              <a:latin typeface="Bahnschrift Light Condensed" panose="020B0502040204020203"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52608333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1695629" y="520041"/>
            <a:ext cx="8661159" cy="914400"/>
          </a:xfrm>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427385" y="1671484"/>
            <a:ext cx="11017363" cy="4100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Exploratory data Analysis was performed on the basis of univariate analysis, bivariate analysis, Multivariate Analysis.</a:t>
            </a:r>
          </a:p>
          <a:p>
            <a:pPr marL="457200" lvl="0" indent="-304800" algn="just"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To understand the classification of Fake News and Real News. We calculated the length of texts, length of words, length of sentences.</a:t>
            </a:r>
          </a:p>
          <a:p>
            <a:pPr marL="457200" lvl="0" indent="-304800" algn="just"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have used replace method and renamed None-Fake News as 0 and  Fake News as 1.</a:t>
            </a:r>
          </a:p>
          <a:p>
            <a:pPr marL="438150" lvl="0" indent="-285750" algn="just"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Visualization were performed by using count-plot, bar-plot, hist-plot.</a:t>
            </a:r>
          </a:p>
          <a:p>
            <a:pPr marL="457200" lvl="0" indent="-304800" algn="just"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Pearson Correlation was used in multivariate graph</a:t>
            </a:r>
          </a:p>
          <a:p>
            <a:pPr marL="457200" lvl="0" indent="-304800" algn="just"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just"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Descriptive and  Correlation was checked for the same and found high correlation with words and sentences</a:t>
            </a:r>
          </a:p>
        </p:txBody>
      </p:sp>
    </p:spTree>
    <p:extLst>
      <p:ext uri="{BB962C8B-B14F-4D97-AF65-F5344CB8AC3E}">
        <p14:creationId xmlns:p14="http://schemas.microsoft.com/office/powerpoint/2010/main" val="1106853735"/>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1765420" y="367748"/>
            <a:ext cx="8661159" cy="914400"/>
          </a:xfrm>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101458" y="1356853"/>
            <a:ext cx="11785742" cy="473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Then we checked total characters length of news both fake and real followed by words and sentences.</a:t>
            </a: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Descriptive and Correlations were checked of the variables and among variables.</a:t>
            </a: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Then we used preprocessing method such as data cleansing.</a:t>
            </a:r>
          </a:p>
          <a:p>
            <a:pPr marL="952500" lvl="1"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Lowering text</a:t>
            </a:r>
          </a:p>
          <a:p>
            <a:pPr marL="952500" lvl="1"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Using English stop words</a:t>
            </a:r>
          </a:p>
          <a:p>
            <a:pPr marL="952500" lvl="1"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Using string . punctuation</a:t>
            </a:r>
          </a:p>
          <a:p>
            <a:pPr marL="952500" lvl="1"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Using Stemming process</a:t>
            </a:r>
          </a:p>
          <a:p>
            <a:pPr marL="952500" lvl="1"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Joining Corpus</a:t>
            </a:r>
          </a:p>
          <a:p>
            <a:pPr marL="895350" lvl="1" indent="-285750">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95300"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Word Clouds to find maximum used words in fake news and real news.</a:t>
            </a:r>
          </a:p>
          <a:p>
            <a:pPr marL="495300"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counter library to take a visualize frequent used words.</a:t>
            </a:r>
          </a:p>
          <a:p>
            <a:pPr marL="495300" indent="-342900">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We used TF-IDF of word to convert the independent variable into vectors</a:t>
            </a:r>
          </a:p>
        </p:txBody>
      </p:sp>
    </p:spTree>
    <p:extLst>
      <p:ext uri="{BB962C8B-B14F-4D97-AF65-F5344CB8AC3E}">
        <p14:creationId xmlns:p14="http://schemas.microsoft.com/office/powerpoint/2010/main" val="766399382"/>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2B-C799-EEB4-924D-B5567B39032A}"/>
              </a:ext>
            </a:extLst>
          </p:cNvPr>
          <p:cNvSpPr>
            <a:spLocks noGrp="1"/>
          </p:cNvSpPr>
          <p:nvPr>
            <p:ph type="title"/>
          </p:nvPr>
        </p:nvSpPr>
        <p:spPr>
          <a:xfrm>
            <a:off x="1765420" y="470880"/>
            <a:ext cx="8661159" cy="914400"/>
          </a:xfrm>
        </p:spPr>
        <p:txBody>
          <a:bodyPr>
            <a:normAutofit fontScale="90000"/>
          </a:bodyPr>
          <a:lstStyle/>
          <a:p>
            <a:pPr algn="ctr"/>
            <a:r>
              <a:rPr lang="en" b="1" dirty="0">
                <a:latin typeface="Times New Roman" panose="02020603050405020304" pitchFamily="18" charset="0"/>
                <a:cs typeface="Times New Roman" panose="02020603050405020304" pitchFamily="18" charset="0"/>
              </a:rPr>
              <a:t>EXPLORATORY DATA ANALYSIS :</a:t>
            </a: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79B4DF3-629D-8D7A-D02A-737AA90DCB4F}"/>
              </a:ext>
            </a:extLst>
          </p:cNvPr>
          <p:cNvSpPr/>
          <p:nvPr/>
        </p:nvSpPr>
        <p:spPr>
          <a:xfrm>
            <a:off x="556592" y="1769806"/>
            <a:ext cx="10878324" cy="4273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Model Building was performed by importing important libraries.</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The train test was performed on that imbalanced data.</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Selected random state as 4 as the precision score was almost 100 percent.</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Naïve </a:t>
            </a:r>
            <a:r>
              <a:rPr lang="en-US" dirty="0" err="1">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Baiye</a:t>
            </a: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 Classifier was used, however the precision score was not to good so we moved with other models.</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Hyper-Parameter tunning was performed</a:t>
            </a:r>
          </a:p>
          <a:p>
            <a:pPr marL="457200" lvl="0" indent="-304800" algn="l" rtl="0">
              <a:spcBef>
                <a:spcPts val="0"/>
              </a:spcBef>
              <a:spcAft>
                <a:spcPts val="0"/>
              </a:spcAft>
              <a:buSzPts val="1200"/>
              <a:buFont typeface="Wingdings" panose="05000000000000000000" pitchFamily="2" charset="2"/>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Font typeface="Wingdings" panose="05000000000000000000" pitchFamily="2" charset="2"/>
              <a:buChar char="§"/>
            </a:pPr>
            <a:r>
              <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rPr>
              <a:t>Saving Model</a:t>
            </a:r>
          </a:p>
          <a:p>
            <a:pPr marL="457200" lvl="0" indent="-304800" algn="l" rtl="0">
              <a:spcBef>
                <a:spcPts val="0"/>
              </a:spcBef>
              <a:spcAft>
                <a:spcPts val="0"/>
              </a:spcAft>
              <a:buSzPts val="1200"/>
              <a:buChar char="➔"/>
            </a:pPr>
            <a:endParaRPr lang="en-US" dirty="0">
              <a:solidFill>
                <a:schemeClr val="tx1"/>
              </a:solidFill>
              <a:latin typeface="Times New Roman" panose="02020603050405020304" pitchFamily="18" charset="0"/>
              <a:ea typeface="Cascadia Code" panose="020B0609020000020004" pitchFamily="49" charset="0"/>
              <a:cs typeface="Times New Roman" panose="02020603050405020304" pitchFamily="18" charset="0"/>
            </a:endParaRPr>
          </a:p>
          <a:p>
            <a:pPr marL="457200" lvl="0" indent="-304800" algn="l" rtl="0">
              <a:spcBef>
                <a:spcPts val="0"/>
              </a:spcBef>
              <a:spcAft>
                <a:spcPts val="0"/>
              </a:spcAft>
              <a:buSzPts val="1200"/>
              <a:buChar char="➔"/>
            </a:pPr>
            <a:endParaRPr lang="en-US" dirty="0">
              <a:latin typeface="Bahnschrift Light Condensed" panose="020B0502040204020203"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420347881"/>
      </p:ext>
    </p:extLst>
  </p:cSld>
  <p:clrMapOvr>
    <a:masterClrMapping/>
  </p:clrMapOvr>
  <mc:AlternateContent xmlns:mc="http://schemas.openxmlformats.org/markup-compatibility/2006" xmlns:p14="http://schemas.microsoft.com/office/powerpoint/2010/main">
    <mc:Choice Requires="p14">
      <p:transition spd="slow" p14:dur="3400">
        <p14:reveal/>
        <p:sndAc>
          <p:stSnd>
            <p:snd r:embed="rId2" name="arrow.wav"/>
          </p:stSnd>
        </p:sndAc>
      </p:transition>
    </mc:Choice>
    <mc:Fallback xmlns="">
      <p:transition spd="slow" advClick="0" advTm="2000">
        <p:fade/>
        <p:sndAc>
          <p:stSnd>
            <p:snd r:embed="rId4"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1578</TotalTime>
  <Words>1665</Words>
  <Application>Microsoft Office PowerPoint</Application>
  <PresentationFormat>Widescreen</PresentationFormat>
  <Paragraphs>151</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Bahnschrift Light Condensed</vt:lpstr>
      <vt:lpstr>Bahnschrift Light SemiCondensed</vt:lpstr>
      <vt:lpstr>Bahnschrift SemiBold Condensed</vt:lpstr>
      <vt:lpstr>Calibri</vt:lpstr>
      <vt:lpstr>Calibri Light</vt:lpstr>
      <vt:lpstr>Times New Roman</vt:lpstr>
      <vt:lpstr>Wingdings</vt:lpstr>
      <vt:lpstr>Office Theme</vt:lpstr>
      <vt:lpstr>FAKE NEWS CLASSIFICATION</vt:lpstr>
      <vt:lpstr>INDEX</vt:lpstr>
      <vt:lpstr>OVER VIEW FOR PREDICTION</vt:lpstr>
      <vt:lpstr>PROBLEM STATEMENT</vt:lpstr>
      <vt:lpstr>WHAT IS FAKE NEWS  CLASSIFICATION?</vt:lpstr>
      <vt:lpstr>EXPLORATORY DATA ANALYSIS :</vt:lpstr>
      <vt:lpstr>EXPLORATORY DATA ANALYSIS :</vt:lpstr>
      <vt:lpstr>EXPLORATORY DATA ANALYSIS :</vt:lpstr>
      <vt:lpstr>EXPLORATORY DATA ANALYSIS :</vt:lpstr>
      <vt:lpstr>PowerPoint Presentation</vt:lpstr>
      <vt:lpstr>PowerPoint Presentation</vt:lpstr>
      <vt:lpstr>PowerPoint Presentation</vt:lpstr>
      <vt:lpstr>FEW VISUALIZATION </vt:lpstr>
      <vt:lpstr>Observation:</vt:lpstr>
      <vt:lpstr>PowerPoint Presentation</vt:lpstr>
      <vt:lpstr>DATA ANALYSIS:</vt:lpstr>
      <vt:lpstr>STEPS INVOLVED</vt:lpstr>
      <vt:lpstr>ALGORITHMS I HAVE USED IN MY PROJECT</vt:lpstr>
      <vt:lpstr>NAIVE BASE MODELS WITH THEIR PERFORMANCE</vt:lpstr>
      <vt:lpstr>NAIVE BASE MODELS WITH THEIR PERFORMANCE</vt:lpstr>
      <vt:lpstr>NAIVE BASE MODELS WITH THEIR PERFORMANCE</vt:lpstr>
      <vt:lpstr>DIFFERENT MODELS WITH THEIR PERFORMANCE:</vt:lpstr>
      <vt:lpstr>DIFFERENT MODELS WITH THEIR PERFORMANCE:</vt:lpstr>
      <vt:lpstr>DIFFERENT MODELS WITH THEIR PERFORMANCE:</vt:lpstr>
      <vt:lpstr>DIFFERENT MODELS WITH THEIR PERFORMANCE:</vt:lpstr>
      <vt:lpstr>DIFFERENT MODELS WITH THEIR PERFORMANCE:</vt:lpstr>
      <vt:lpstr>DIFFERENT MODELS WITH THEIR PERFORMANCE:</vt:lpstr>
      <vt:lpstr>LOGISTIC REGRESSION : HYPER PARAMETER</vt:lpstr>
      <vt:lpstr>RANDOM FOREST : HYPER PARAMETER</vt:lpstr>
      <vt:lpstr>AOC_ROC GRAPH</vt:lpstr>
      <vt:lpstr>MODEL SAVING:</vt:lpstr>
      <vt:lpstr>Prediction on Test Data AFTER SAVING:</vt:lpstr>
      <vt:lpstr>CONCLUSION:</vt:lpstr>
      <vt:lpstr>Final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Abhijit Sarkar</dc:creator>
  <cp:lastModifiedBy>Rutuja Patil</cp:lastModifiedBy>
  <cp:revision>6</cp:revision>
  <dcterms:created xsi:type="dcterms:W3CDTF">2022-11-04T05:46:18Z</dcterms:created>
  <dcterms:modified xsi:type="dcterms:W3CDTF">2023-01-17T17:31:40Z</dcterms:modified>
</cp:coreProperties>
</file>