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76" r:id="rId7"/>
    <p:sldId id="270" r:id="rId8"/>
    <p:sldId id="271" r:id="rId9"/>
    <p:sldId id="272" r:id="rId10"/>
    <p:sldId id="279" r:id="rId11"/>
    <p:sldId id="277" r:id="rId12"/>
    <p:sldId id="278" r:id="rId13"/>
    <p:sldId id="284" r:id="rId14"/>
    <p:sldId id="280" r:id="rId15"/>
    <p:sldId id="274" r:id="rId16"/>
    <p:sldId id="281" r:id="rId17"/>
    <p:sldId id="282" r:id="rId18"/>
    <p:sldId id="273" r:id="rId19"/>
    <p:sldId id="283" r:id="rId20"/>
    <p:sldId id="275" r:id="rId21"/>
    <p:sldId id="285" r:id="rId22"/>
    <p:sldId id="286" r:id="rId23"/>
    <p:sldId id="287" r:id="rId24"/>
    <p:sldId id="262" r:id="rId2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6C8DA0-FA64-B85D-8392-4BDCD8739D82}" v="283" dt="2024-02-27T16:36:59.203"/>
    <p1510:client id="{C5A4D19E-B095-75CD-8315-B51925E516B5}" v="864" dt="2024-02-27T18:27:41.237"/>
    <p1510:client id="{CE1C8BFB-E88D-1BD1-B212-0BDD83F49498}" v="4" dt="2024-02-27T15:28:26.880"/>
    <p1510:client id="{F0820F8A-C038-91E7-2CF7-9FD669F4D100}" v="1145" dt="2024-02-27T13:22:50.176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39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2/27/2024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86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9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lens.org/datasets/movielens/1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639793"/>
            <a:ext cx="9877054" cy="3630283"/>
          </a:xfrm>
        </p:spPr>
        <p:txBody>
          <a:bodyPr/>
          <a:lstStyle/>
          <a:p>
            <a:r>
              <a:rPr lang="en-US"/>
              <a:t>Movie 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45967"/>
            <a:ext cx="9143999" cy="19006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Group 14:</a:t>
            </a:r>
          </a:p>
          <a:p>
            <a:r>
              <a:rPr lang="en-US"/>
              <a:t>Janga Guru Pavani      MT2023118</a:t>
            </a:r>
          </a:p>
          <a:p>
            <a:r>
              <a:rPr lang="en-US"/>
              <a:t>Shrey Salaria     MT2021087</a:t>
            </a:r>
          </a:p>
          <a:p>
            <a:r>
              <a:rPr lang="en-US"/>
              <a:t>Nikita Mishra     MT2023052</a:t>
            </a:r>
          </a:p>
          <a:p>
            <a:r>
              <a:rPr lang="en-US"/>
              <a:t>Rutuja </a:t>
            </a:r>
            <a:r>
              <a:rPr lang="en-US" err="1"/>
              <a:t>Prabhudesai</a:t>
            </a:r>
            <a:r>
              <a:rPr lang="en-US"/>
              <a:t>    MT2023182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of a distribution of user ages&#10;&#10;Description automatically generated">
            <a:extLst>
              <a:ext uri="{FF2B5EF4-FFF2-40B4-BE49-F238E27FC236}">
                <a16:creationId xmlns:a16="http://schemas.microsoft.com/office/drawing/2014/main" id="{3193196E-1125-D8E8-05EC-ADBE04FA8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364" y="1866507"/>
            <a:ext cx="7601146" cy="4459856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5B746BA-6F99-E915-D2FF-CA609AA18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Preliminary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B8023D-FD23-2FAF-8EBE-D86527EB4777}"/>
              </a:ext>
            </a:extLst>
          </p:cNvPr>
          <p:cNvSpPr txBox="1"/>
          <p:nvPr/>
        </p:nvSpPr>
        <p:spPr>
          <a:xfrm>
            <a:off x="9079977" y="1795422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000" dirty="0"/>
              <a:t>This plot shows distribution of user age.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00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000" dirty="0"/>
              <a:t>Most users age range between 20 to 40.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195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D126-EA48-C25D-E8FC-07B14ECC1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Analysis</a:t>
            </a:r>
            <a:endParaRPr lang="en-GB">
              <a:solidFill>
                <a:srgbClr val="00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EB90ED-4889-A4F2-2321-D84BF6C71D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63385" y="1622787"/>
            <a:ext cx="5844490" cy="443971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D91E2-6C60-00FD-28F0-B60C9C537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99542" y="1517915"/>
            <a:ext cx="5179262" cy="56905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000" b="1" i="1" u="sng" dirty="0"/>
              <a:t>Main Scatter Plot:</a:t>
            </a:r>
            <a:endParaRPr lang="en-GB" sz="2000" b="1" u="sng" dirty="0"/>
          </a:p>
          <a:p>
            <a:r>
              <a:rPr lang="en-GB" sz="2000">
                <a:ea typeface="+mn-lt"/>
                <a:cs typeface="+mn-lt"/>
              </a:rPr>
              <a:t>Each point represents a </a:t>
            </a:r>
            <a:r>
              <a:rPr lang="en-GB" sz="2000" dirty="0">
                <a:ea typeface="+mn-lt"/>
                <a:cs typeface="+mn-lt"/>
              </a:rPr>
              <a:t>movie.</a:t>
            </a:r>
            <a:endParaRPr lang="en-GB" sz="200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 Shows the relationship between the mean rating and the number of ratings for each movie</a:t>
            </a:r>
            <a:endParaRPr lang="en-GB" sz="2000"/>
          </a:p>
          <a:p>
            <a:r>
              <a:rPr lang="en-GB" sz="2000" dirty="0">
                <a:ea typeface="+mn-lt"/>
                <a:cs typeface="+mn-lt"/>
              </a:rPr>
              <a:t>The  upward trend from the scatter plot shows that popular movies get higher ratings.</a:t>
            </a:r>
            <a:endParaRPr lang="en-GB" sz="2000" dirty="0"/>
          </a:p>
          <a:p>
            <a:r>
              <a:rPr lang="en-GB" sz="2000" b="1" i="1" u="sng" dirty="0"/>
              <a:t>Marginal Histograms:</a:t>
            </a:r>
            <a:endParaRPr lang="en-GB" sz="2000" u="sng" dirty="0"/>
          </a:p>
          <a:p>
            <a:r>
              <a:rPr lang="en-GB" sz="2000" dirty="0">
                <a:ea typeface="+mn-lt"/>
                <a:cs typeface="+mn-lt"/>
              </a:rPr>
              <a:t>The average rating distribution shows that most movies in the dataset have an average rating of around 4.</a:t>
            </a:r>
            <a:endParaRPr lang="en-GB" sz="2000" dirty="0"/>
          </a:p>
          <a:p>
            <a:r>
              <a:rPr lang="en-GB" sz="2000" dirty="0">
                <a:ea typeface="+mn-lt"/>
                <a:cs typeface="+mn-lt"/>
              </a:rPr>
              <a:t>The number of rating distribution shows that most movies have less than 500 ratings.</a:t>
            </a:r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4771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1347-9E1D-3C63-F131-1B9813E3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236" y="232360"/>
            <a:ext cx="9143998" cy="1020762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Approach(User based collaborative filtering)</a:t>
            </a:r>
            <a:endParaRPr lang="en-US">
              <a:solidFill>
                <a:srgbClr val="000000"/>
              </a:solidFill>
              <a:ea typeface="+mj-lt"/>
              <a:cs typeface="+mj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7CC153-D029-53FE-2CC9-21C84FA17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3826" y="1750002"/>
            <a:ext cx="4615367" cy="4726376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2CAB16-776C-EA4A-31B2-E133716BF288}"/>
              </a:ext>
            </a:extLst>
          </p:cNvPr>
          <p:cNvSpPr/>
          <p:nvPr/>
        </p:nvSpPr>
        <p:spPr>
          <a:xfrm>
            <a:off x="7158823" y="5719868"/>
            <a:ext cx="1676201" cy="626853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273AA8-CF14-49A6-7968-5EA4885E257E}"/>
              </a:ext>
            </a:extLst>
          </p:cNvPr>
          <p:cNvSpPr txBox="1"/>
          <p:nvPr/>
        </p:nvSpPr>
        <p:spPr>
          <a:xfrm>
            <a:off x="1391970" y="1546028"/>
            <a:ext cx="4860769" cy="54938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Data preprocessing :</a:t>
            </a:r>
          </a:p>
          <a:p>
            <a:pPr>
              <a:lnSpc>
                <a:spcPct val="90000"/>
              </a:lnSpc>
            </a:pPr>
            <a:r>
              <a:rPr lang="en-US" sz="2400">
                <a:ea typeface="+mn-lt"/>
                <a:cs typeface="+mn-lt"/>
              </a:rPr>
              <a:t> User-Movie data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Data Normalization:</a:t>
            </a:r>
          </a:p>
          <a:p>
            <a:pPr>
              <a:lnSpc>
                <a:spcPct val="90000"/>
              </a:lnSpc>
            </a:pPr>
            <a:r>
              <a:rPr lang="en-US" sz="2400">
                <a:ea typeface="+mn-lt"/>
                <a:cs typeface="+mn-lt"/>
              </a:rPr>
              <a:t>     </a:t>
            </a:r>
            <a:r>
              <a:rPr lang="en-US" sz="2400" err="1">
                <a:ea typeface="+mn-lt"/>
                <a:cs typeface="+mn-lt"/>
              </a:rPr>
              <a:t>matrix_norm</a:t>
            </a:r>
            <a:r>
              <a:rPr lang="en-US" sz="2400" i="1" err="1">
                <a:ea typeface="+mn-lt"/>
                <a:cs typeface="+mn-lt"/>
              </a:rPr>
              <a:t>ij</a:t>
            </a:r>
            <a:r>
              <a:rPr lang="en-US" sz="2400">
                <a:ea typeface="+mn-lt"/>
                <a:cs typeface="+mn-lt"/>
              </a:rPr>
              <a:t>=</a:t>
            </a:r>
            <a:r>
              <a:rPr lang="en-US" sz="2400" err="1">
                <a:ea typeface="+mn-lt"/>
                <a:cs typeface="+mn-lt"/>
              </a:rPr>
              <a:t>matrix</a:t>
            </a:r>
            <a:r>
              <a:rPr lang="en-US" sz="2400" i="1" err="1">
                <a:ea typeface="+mn-lt"/>
                <a:cs typeface="+mn-lt"/>
              </a:rPr>
              <a:t>ij</a:t>
            </a:r>
            <a:r>
              <a:rPr lang="en-US" sz="2400" err="1">
                <a:ea typeface="+mn-lt"/>
                <a:cs typeface="+mn-lt"/>
              </a:rPr>
              <a:t>−</a:t>
            </a:r>
            <a:r>
              <a:rPr lang="en-US" sz="2400" i="1" err="1">
                <a:ea typeface="+mn-lt"/>
                <a:cs typeface="+mn-lt"/>
              </a:rPr>
              <a:t>r</a:t>
            </a:r>
            <a:r>
              <a:rPr lang="en-US" sz="2400" err="1">
                <a:ea typeface="+mn-lt"/>
                <a:cs typeface="+mn-lt"/>
              </a:rPr>
              <a:t>¯</a:t>
            </a:r>
            <a:r>
              <a:rPr lang="en-US" sz="2400" i="1" err="1">
                <a:ea typeface="+mn-lt"/>
                <a:cs typeface="+mn-lt"/>
              </a:rPr>
              <a:t>i</a:t>
            </a:r>
            <a:endParaRPr lang="en-US" sz="2400" i="1"/>
          </a:p>
          <a:p>
            <a:pPr algn="l">
              <a:lnSpc>
                <a:spcPct val="90000"/>
              </a:lnSpc>
            </a:pPr>
            <a:endParaRPr lang="en-US" sz="2400" i="1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i="1">
                <a:ea typeface="+mn-lt"/>
                <a:cs typeface="+mn-lt"/>
              </a:rPr>
              <a:t>Similarity  Calculation</a:t>
            </a:r>
          </a:p>
          <a:p>
            <a:r>
              <a:rPr lang="en-US" sz="2400">
                <a:ea typeface="+mn-lt"/>
                <a:cs typeface="+mn-lt"/>
              </a:rPr>
              <a:t> Pearson(</a:t>
            </a:r>
            <a:r>
              <a:rPr lang="en-US" sz="2400" i="1" err="1">
                <a:ea typeface="+mn-lt"/>
                <a:cs typeface="+mn-lt"/>
              </a:rPr>
              <a:t>ui</a:t>
            </a:r>
            <a:r>
              <a:rPr lang="en-US" sz="2400" err="1">
                <a:ea typeface="+mn-lt"/>
                <a:cs typeface="+mn-lt"/>
              </a:rPr>
              <a:t>,</a:t>
            </a:r>
            <a:r>
              <a:rPr lang="en-US" sz="2400" i="1" err="1">
                <a:ea typeface="+mn-lt"/>
                <a:cs typeface="+mn-lt"/>
              </a:rPr>
              <a:t>uj</a:t>
            </a:r>
            <a:r>
              <a:rPr lang="en-US" sz="2400">
                <a:ea typeface="+mn-lt"/>
                <a:cs typeface="+mn-lt"/>
              </a:rPr>
              <a:t>) </a:t>
            </a:r>
            <a:endParaRPr lang="en-US" sz="2400"/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Font typeface="Arial"/>
              <a:buChar char="•"/>
            </a:pPr>
            <a:r>
              <a:rPr lang="en-US" sz="2400">
                <a:latin typeface="Corbel"/>
                <a:ea typeface="+mn-lt"/>
                <a:cs typeface="Arial"/>
              </a:rPr>
              <a:t>Neighborhood Selection:</a:t>
            </a:r>
            <a:endParaRPr lang="en-US" sz="2400">
              <a:solidFill>
                <a:srgbClr val="000000"/>
              </a:solidFill>
              <a:latin typeface="Corbel"/>
              <a:ea typeface="+mn-lt"/>
              <a:cs typeface="Arial"/>
            </a:endParaRPr>
          </a:p>
          <a:p>
            <a:r>
              <a:rPr lang="en-US" sz="2400">
                <a:ea typeface="+mn-lt"/>
                <a:cs typeface="+mn-lt"/>
              </a:rPr>
              <a:t>      similar users and similarity </a:t>
            </a:r>
          </a:p>
          <a:p>
            <a:pPr marL="114300"/>
            <a:r>
              <a:rPr lang="en-US" sz="2400">
                <a:ea typeface="+mn-lt"/>
                <a:cs typeface="+mn-lt"/>
              </a:rPr>
              <a:t>    threshold using </a:t>
            </a:r>
            <a:r>
              <a:rPr lang="en-US" sz="2400" b="1">
                <a:ea typeface="+mn-lt"/>
                <a:cs typeface="+mn-lt"/>
              </a:rPr>
              <a:t>Pearson</a:t>
            </a:r>
          </a:p>
          <a:p>
            <a:pPr marL="114300"/>
            <a:r>
              <a:rPr lang="en-US" sz="2400" b="1">
                <a:ea typeface="+mn-lt"/>
                <a:cs typeface="+mn-lt"/>
              </a:rPr>
              <a:t>    correlation value.</a:t>
            </a:r>
            <a:endParaRPr lang="en-US" b="1"/>
          </a:p>
          <a:p>
            <a:pPr marL="28575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Recommendation Generation</a:t>
            </a:r>
            <a:endParaRPr lang="en-US"/>
          </a:p>
          <a:p>
            <a:pPr>
              <a:lnSpc>
                <a:spcPct val="90000"/>
              </a:lnSpc>
            </a:pPr>
            <a:endParaRPr lang="en-US" sz="2400" i="1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8318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D165E-87CD-F9D1-8C05-A5349DF6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User-Based Collaborative Filtering</a:t>
            </a:r>
          </a:p>
        </p:txBody>
      </p:sp>
      <p:pic>
        <p:nvPicPr>
          <p:cNvPr id="5" name="Content Placeholder 4" descr="A screenshot of a movie score&#10;&#10;Description automatically generated">
            <a:extLst>
              <a:ext uri="{FF2B5EF4-FFF2-40B4-BE49-F238E27FC236}">
                <a16:creationId xmlns:a16="http://schemas.microsoft.com/office/drawing/2014/main" id="{EAB8C3AA-6D69-2779-E4C5-7FD72769E3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7591" y="1981200"/>
            <a:ext cx="5681931" cy="428791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0748C-5D0F-04EF-84EE-30EEB4906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6027" y="1905000"/>
            <a:ext cx="3341766" cy="42672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600" b="1" i="1"/>
              <a:t>Recommend Items</a:t>
            </a:r>
            <a:endParaRPr lang="en-GB" sz="1600"/>
          </a:p>
          <a:p>
            <a:r>
              <a:rPr lang="en-GB" sz="1600">
                <a:ea typeface="+mn-lt"/>
                <a:cs typeface="+mn-lt"/>
              </a:rPr>
              <a:t>In following code we are deciding which movie to recommend to the target user.</a:t>
            </a:r>
          </a:p>
          <a:p>
            <a:r>
              <a:rPr lang="en-GB" sz="1600">
                <a:ea typeface="+mn-lt"/>
                <a:cs typeface="+mn-lt"/>
              </a:rPr>
              <a:t> The recommended items are determined by the weighted average of user similarity score and movie rating</a:t>
            </a:r>
          </a:p>
          <a:p>
            <a:r>
              <a:rPr lang="en-GB" sz="1600">
                <a:ea typeface="+mn-lt"/>
                <a:cs typeface="+mn-lt"/>
              </a:rPr>
              <a:t>. The movie ratings are weighted by the similarity scores, so the users with higher similarity get higher weights.</a:t>
            </a:r>
            <a:endParaRPr lang="en-GB" sz="1600"/>
          </a:p>
          <a:p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311392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7E43-1EBE-A4AF-5AB4-C5AAA0C5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User-Based Collaborative Filtering</a:t>
            </a:r>
            <a:endParaRPr lang="en-GB">
              <a:solidFill>
                <a:srgbClr val="000000"/>
              </a:solidFill>
            </a:endParaRPr>
          </a:p>
        </p:txBody>
      </p:sp>
      <p:pic>
        <p:nvPicPr>
          <p:cNvPr id="5" name="Content Placeholder 4" descr="A graph with blue lines&#10;&#10;Description automatically generated">
            <a:extLst>
              <a:ext uri="{FF2B5EF4-FFF2-40B4-BE49-F238E27FC236}">
                <a16:creationId xmlns:a16="http://schemas.microsoft.com/office/drawing/2014/main" id="{5D9EB108-F923-0733-38B3-E7A2EE985D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16923" y="1797151"/>
            <a:ext cx="6755197" cy="412377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4C9EB-C203-67CD-32D7-681833C22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38984" y="1928208"/>
            <a:ext cx="3618619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600" b="1" i="1"/>
              <a:t>Predict Scores</a:t>
            </a:r>
            <a:endParaRPr lang="en-GB" sz="1600"/>
          </a:p>
          <a:p>
            <a:r>
              <a:rPr lang="en-GB" sz="1600">
                <a:ea typeface="+mn-lt"/>
                <a:cs typeface="+mn-lt"/>
              </a:rPr>
              <a:t>If the goal is to predict the user's rating, we need to add the user's average movie rating score back to the movie score.</a:t>
            </a:r>
            <a:endParaRPr lang="en-GB" sz="1600"/>
          </a:p>
          <a:p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105704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58BA-FDC6-9469-F4A4-469A8327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Approach(Item based collaborative filtering)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63682-6D77-147C-426C-A301B5F87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4098862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>
                <a:ea typeface="+mn-lt"/>
                <a:cs typeface="+mn-lt"/>
              </a:rPr>
              <a:t> Data Preprocessing </a:t>
            </a:r>
          </a:p>
          <a:p>
            <a:pPr marL="342900" indent="-342900"/>
            <a:r>
              <a:rPr lang="en-US">
                <a:ea typeface="+mn-lt"/>
                <a:cs typeface="+mn-lt"/>
              </a:rPr>
              <a:t> Similarity Calculation</a:t>
            </a:r>
          </a:p>
          <a:p>
            <a:pPr marL="342900" indent="-342900"/>
            <a:r>
              <a:rPr lang="en-US">
                <a:ea typeface="+mn-lt"/>
                <a:cs typeface="+mn-lt"/>
              </a:rPr>
              <a:t> Neighborhood Selection</a:t>
            </a:r>
          </a:p>
          <a:p>
            <a:pPr marL="342900" indent="-342900"/>
            <a:r>
              <a:rPr lang="en-US">
                <a:ea typeface="+mn-lt"/>
                <a:cs typeface="+mn-lt"/>
              </a:rPr>
              <a:t> Recommendation Generation</a:t>
            </a:r>
          </a:p>
          <a:p>
            <a:pPr marL="342900" indent="-342900"/>
            <a:r>
              <a:rPr lang="en-US">
                <a:ea typeface="+mn-lt"/>
                <a:cs typeface="+mn-lt"/>
              </a:rPr>
              <a:t> Evaluation and Validation</a:t>
            </a:r>
            <a:endParaRPr lang="en-US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212FFB19-7DF0-E18A-9796-9662EBE68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312" y="1685254"/>
            <a:ext cx="4696398" cy="47359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979DA7E-C389-7D05-68A4-30AA20530237}"/>
              </a:ext>
            </a:extLst>
          </p:cNvPr>
          <p:cNvSpPr/>
          <p:nvPr/>
        </p:nvSpPr>
        <p:spPr>
          <a:xfrm>
            <a:off x="10102708" y="5798588"/>
            <a:ext cx="238841" cy="483080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0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E196-C3D4-77BD-35C7-85B0F818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Item based collaborative filtering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12E504F-D681-9FCC-A5D7-3A56EAF936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169922"/>
              </p:ext>
            </p:extLst>
          </p:nvPr>
        </p:nvGraphicFramePr>
        <p:xfrm>
          <a:off x="1624218" y="1883433"/>
          <a:ext cx="7783989" cy="3251658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2594663">
                  <a:extLst>
                    <a:ext uri="{9D8B030D-6E8A-4147-A177-3AD203B41FA5}">
                      <a16:colId xmlns:a16="http://schemas.microsoft.com/office/drawing/2014/main" val="361659730"/>
                    </a:ext>
                  </a:extLst>
                </a:gridCol>
                <a:gridCol w="2594663">
                  <a:extLst>
                    <a:ext uri="{9D8B030D-6E8A-4147-A177-3AD203B41FA5}">
                      <a16:colId xmlns:a16="http://schemas.microsoft.com/office/drawing/2014/main" val="4204971428"/>
                    </a:ext>
                  </a:extLst>
                </a:gridCol>
                <a:gridCol w="2594663">
                  <a:extLst>
                    <a:ext uri="{9D8B030D-6E8A-4147-A177-3AD203B41FA5}">
                      <a16:colId xmlns:a16="http://schemas.microsoft.com/office/drawing/2014/main" val="3012889420"/>
                    </a:ext>
                  </a:extLst>
                </a:gridCol>
              </a:tblGrid>
              <a:tr h="1047144">
                <a:tc>
                  <a:txBody>
                    <a:bodyPr/>
                    <a:lstStyle/>
                    <a:p>
                      <a:pPr algn="l" rtl="0" fontAlgn="auto"/>
                      <a:endParaRPr lang="en-US" sz="1800" b="1" i="0">
                        <a:solidFill>
                          <a:srgbClr val="FFFFFF"/>
                        </a:solidFill>
                        <a:effectLst/>
                        <a:highlight>
                          <a:srgbClr val="57BCE5"/>
                        </a:highlight>
                        <a:latin typeface="Corbel" panose="020B0503020204020204" pitchFamily="34" charset="0"/>
                      </a:endParaRPr>
                    </a:p>
                  </a:txBody>
                  <a:tcPr marL="40977" marR="40977" marT="20488" marB="2048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B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highlight>
                            <a:srgbClr val="57BCE5"/>
                          </a:highlight>
                          <a:latin typeface="Corbel"/>
                        </a:rPr>
                        <a:t>Cosine Similarity</a:t>
                      </a:r>
                    </a:p>
                  </a:txBody>
                  <a:tcPr marL="40977" marR="40977" marT="20488" marB="2048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B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highlight>
                            <a:srgbClr val="57BCE5"/>
                          </a:highlight>
                          <a:latin typeface="Corbel"/>
                        </a:rPr>
                        <a:t>Pearson Similarity</a:t>
                      </a:r>
                    </a:p>
                  </a:txBody>
                  <a:tcPr marL="40977" marR="40977" marT="20488" marB="2048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B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280290"/>
                  </a:ext>
                </a:extLst>
              </a:tr>
              <a:tr h="115737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rbel"/>
                        </a:rPr>
                        <a:t>RMSE</a:t>
                      </a:r>
                    </a:p>
                  </a:txBody>
                  <a:tcPr marL="40977" marR="40977" marT="20488" marB="2048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0.937</a:t>
                      </a:r>
                    </a:p>
                  </a:txBody>
                  <a:tcPr marL="40977" marR="40977" marT="20488" marB="2048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1.092
</a:t>
                      </a:r>
                      <a:endParaRPr lang="en-US" dirty="0"/>
                    </a:p>
                  </a:txBody>
                  <a:tcPr marL="40977" marR="40977" marT="20488" marB="2048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04793"/>
                  </a:ext>
                </a:extLst>
              </a:tr>
              <a:tr h="104714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Corbel"/>
                        </a:rPr>
                        <a:t>MAE</a:t>
                      </a:r>
                    </a:p>
                  </a:txBody>
                  <a:tcPr marL="40977" marR="40977" marT="20488" marB="2048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</a:rPr>
                        <a:t>0.815</a:t>
                      </a:r>
                    </a:p>
                  </a:txBody>
                  <a:tcPr marL="40977" marR="40977" marT="20488" marB="2048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</a:rPr>
                        <a:t>0.968</a:t>
                      </a:r>
                    </a:p>
                  </a:txBody>
                  <a:tcPr marL="40977" marR="40977" marT="20488" marB="2048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9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29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93B5A-2D65-516D-5D03-B6F28398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Approach(Reduced SVD and K-means for recommendation)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6FC1C-AADA-F10A-7FD6-C99EC0283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421" y="1704248"/>
            <a:ext cx="10121405" cy="47560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/>
            <a:r>
              <a:rPr lang="en-US" dirty="0"/>
              <a:t>Data preprocessing: user, movies used to generate user-genre matrix</a:t>
            </a:r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First SVD and the K-means : </a:t>
            </a:r>
            <a:endParaRPr lang="en-US" dirty="0"/>
          </a:p>
          <a:p>
            <a:r>
              <a:rPr lang="en-US" dirty="0"/>
              <a:t>SVD(Singular Value Decomposition): </a:t>
            </a:r>
          </a:p>
          <a:p>
            <a:pPr marL="0" indent="0">
              <a:buNone/>
            </a:pPr>
            <a:r>
              <a:rPr lang="en-US" dirty="0"/>
              <a:t>     </a:t>
            </a:r>
            <a:r>
              <a:rPr lang="en" dirty="0">
                <a:ea typeface="+mn-lt"/>
                <a:cs typeface="+mn-lt"/>
              </a:rPr>
              <a:t>M=UΣVᵗ (using eigen values and vectors of A</a:t>
            </a:r>
            <a:r>
              <a:rPr lang="en" sz="2000" baseline="30000" dirty="0">
                <a:ea typeface="+mn-lt"/>
                <a:cs typeface="+mn-lt"/>
              </a:rPr>
              <a:t>T</a:t>
            </a:r>
            <a:r>
              <a:rPr lang="en-US" dirty="0">
                <a:ea typeface="+mn-lt"/>
                <a:cs typeface="+mn-lt"/>
              </a:rPr>
              <a:t>A.</a:t>
            </a:r>
            <a:endParaRPr lang="en-US" dirty="0"/>
          </a:p>
          <a:p>
            <a:r>
              <a:rPr lang="en-US" dirty="0"/>
              <a:t>Dimensionality Reduction: reduced dimensionality by taking only top K singular values and vectors.</a:t>
            </a:r>
          </a:p>
          <a:p>
            <a:r>
              <a:rPr lang="en-US" dirty="0"/>
              <a:t>K-means Clustering: Reduced matrices centroids are calculated.</a:t>
            </a:r>
          </a:p>
          <a:p>
            <a:r>
              <a:rPr lang="en-US" dirty="0"/>
              <a:t>Recommendation: Selected highly rated movies within clusters of target user.</a:t>
            </a:r>
          </a:p>
          <a:p>
            <a:r>
              <a:rPr lang="en-US" dirty="0"/>
              <a:t>We also tried </a:t>
            </a:r>
            <a:r>
              <a:rPr lang="en-US" b="1" dirty="0"/>
              <a:t>first K-means and then SVD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4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B4843-A4E4-B5E7-0D6C-DA589611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Reduced SVD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76847-BAB4-1B20-651D-C2FE8980E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0610" y="1704329"/>
            <a:ext cx="3337061" cy="458350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After SVD to get reduced vectors of user representation we found the </a:t>
            </a:r>
            <a:r>
              <a:rPr lang="en-US" dirty="0" err="1"/>
              <a:t>K_reduced</a:t>
            </a:r>
            <a:r>
              <a:rPr lang="en-US" dirty="0"/>
              <a:t> using elbow method.</a:t>
            </a:r>
          </a:p>
          <a:p>
            <a:r>
              <a:rPr lang="en-US" dirty="0"/>
              <a:t>The optimal value we got is 10.</a:t>
            </a:r>
          </a:p>
          <a:p>
            <a:r>
              <a:rPr lang="en-US" dirty="0"/>
              <a:t>Using this we calculated </a:t>
            </a:r>
            <a:r>
              <a:rPr lang="en-US" dirty="0" err="1"/>
              <a:t>U_reduced</a:t>
            </a:r>
            <a:r>
              <a:rPr lang="en-US" dirty="0"/>
              <a:t>, </a:t>
            </a:r>
            <a:r>
              <a:rPr lang="en-US" dirty="0" err="1"/>
              <a:t>S_</a:t>
            </a:r>
            <a:r>
              <a:rPr lang="en-US" dirty="0" err="1">
                <a:ea typeface="+mn-lt"/>
                <a:cs typeface="+mn-lt"/>
              </a:rPr>
              <a:t>reduced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/>
              <a:t>and </a:t>
            </a:r>
            <a:r>
              <a:rPr lang="en-US" dirty="0" err="1"/>
              <a:t>vt_</a:t>
            </a:r>
            <a:r>
              <a:rPr lang="en-US" dirty="0" err="1">
                <a:ea typeface="+mn-lt"/>
                <a:cs typeface="+mn-lt"/>
              </a:rPr>
              <a:t>reduced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/>
              <a:t>which are used for </a:t>
            </a:r>
            <a:r>
              <a:rPr lang="en-US" dirty="0" err="1"/>
              <a:t>K_Mean</a:t>
            </a:r>
            <a:r>
              <a:rPr lang="en-US" dirty="0"/>
              <a:t> clustering.</a:t>
            </a:r>
          </a:p>
          <a:p>
            <a:endParaRPr lang="en-US" dirty="0"/>
          </a:p>
        </p:txBody>
      </p:sp>
      <p:pic>
        <p:nvPicPr>
          <p:cNvPr id="4" name="Picture 3" descr="A graph of a number of components&#10;&#10;Description automatically generated">
            <a:extLst>
              <a:ext uri="{FF2B5EF4-FFF2-40B4-BE49-F238E27FC236}">
                <a16:creationId xmlns:a16="http://schemas.microsoft.com/office/drawing/2014/main" id="{6DB989D9-C8DD-A3E2-5573-64B03D890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893" y="1706137"/>
            <a:ext cx="7009562" cy="458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4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33B3-3E25-A2A5-B42B-D92CE3D6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u="none" strike="noStrike" baseline="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K-means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110C9-5D14-EFA1-4721-1B2D3171E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7081" y="1704289"/>
            <a:ext cx="3063962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optimal number of clusters (k) based on the silhouette score is 10.</a:t>
            </a:r>
          </a:p>
          <a:p>
            <a:r>
              <a:rPr lang="en-US" dirty="0"/>
              <a:t>Using the optimal value clusters were formed.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A0D27A-FF73-AD49-BA0D-67D43227D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65" y="1715676"/>
            <a:ext cx="7057553" cy="458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0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/>
              <a:t>Background</a:t>
            </a:r>
          </a:p>
          <a:p>
            <a:pPr marL="342900" indent="-342900"/>
            <a:r>
              <a:rPr lang="en-US"/>
              <a:t>Dataset</a:t>
            </a:r>
          </a:p>
          <a:p>
            <a:r>
              <a:rPr lang="en-US"/>
              <a:t> Preliminary Analysis</a:t>
            </a:r>
          </a:p>
          <a:p>
            <a:r>
              <a:rPr lang="en-US"/>
              <a:t> Approaches</a:t>
            </a:r>
          </a:p>
          <a:p>
            <a:r>
              <a:rPr lang="en-US"/>
              <a:t> Results</a:t>
            </a:r>
          </a:p>
          <a:p>
            <a:r>
              <a:rPr lang="en-US"/>
              <a:t> References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38F7-77BF-7639-FE31-03C65CDE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A3C04-A3CD-7D62-0D6D-F582C8AD8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7735386" cy="600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Using </a:t>
            </a:r>
            <a:r>
              <a:rPr lang="en-US" err="1"/>
              <a:t>user_id</a:t>
            </a:r>
            <a:r>
              <a:rPr lang="en-US" dirty="0"/>
              <a:t> recommendations are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D93A8-925D-DFCA-2A76-C89F81AE9094}"/>
              </a:ext>
            </a:extLst>
          </p:cNvPr>
          <p:cNvSpPr txBox="1"/>
          <p:nvPr/>
        </p:nvSpPr>
        <p:spPr>
          <a:xfrm>
            <a:off x="1857448" y="2317373"/>
            <a:ext cx="9993103" cy="45253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Recommended movies for User id:  104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162                      Devil in a Blue Dress (1995)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317                                     Suture (1993)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537                               Blade Runner (1982)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698                           Mulholland Falls (1996)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736                              Force of Evil (1948)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901                        Maltese Falcon, The (1941)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910     Sunset Blvd. (a.k.a. Sunset Boulevard) (1950)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918                                  Notorious (1946)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930                                      Laura (1944)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1054                                 Crossfire (1947)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1055                          Murder, My Sweet (1944)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1136                        He Walked by Night (1948)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1137                                  Raw Deal (1948)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1138                                     T-Men (1947)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>
                <a:ea typeface="+mn-lt"/>
                <a:cs typeface="+mn-lt"/>
              </a:rPr>
              <a:t>1163                             Grifters, The (1990)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7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222A97-8C88-99BB-C34E-D6F2130B09F9}"/>
              </a:ext>
            </a:extLst>
          </p:cNvPr>
          <p:cNvSpPr txBox="1"/>
          <p:nvPr/>
        </p:nvSpPr>
        <p:spPr>
          <a:xfrm>
            <a:off x="4888823" y="2840951"/>
            <a:ext cx="2206079" cy="605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102E-C3A3-14C0-17F0-86931C00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Background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58A2BCC-9C67-812F-AC3C-55C295A82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6463" y="1708119"/>
            <a:ext cx="7521173" cy="496288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092D44-F3B1-A02F-1E5A-A4FA6CF4C78A}"/>
              </a:ext>
            </a:extLst>
          </p:cNvPr>
          <p:cNvSpPr txBox="1"/>
          <p:nvPr/>
        </p:nvSpPr>
        <p:spPr>
          <a:xfrm>
            <a:off x="1121591" y="1836387"/>
            <a:ext cx="3211636" cy="7571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/>
              <a:t>Top Streaming Services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3E251-1DA9-FE57-5C8C-E5BB714B859B}"/>
              </a:ext>
            </a:extLst>
          </p:cNvPr>
          <p:cNvSpPr txBox="1"/>
          <p:nvPr/>
        </p:nvSpPr>
        <p:spPr>
          <a:xfrm>
            <a:off x="1121920" y="3101594"/>
            <a:ext cx="3211636" cy="10895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/>
              <a:t>Need for a Recommendation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16C3A-3C52-180F-2902-2357E889CAAE}"/>
              </a:ext>
            </a:extLst>
          </p:cNvPr>
          <p:cNvSpPr txBox="1"/>
          <p:nvPr/>
        </p:nvSpPr>
        <p:spPr>
          <a:xfrm>
            <a:off x="1122249" y="4409933"/>
            <a:ext cx="3211636" cy="10895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/>
              <a:t>Data used in Recommendation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A2A87-98BE-DCDA-10C4-D4905978FEC9}"/>
              </a:ext>
            </a:extLst>
          </p:cNvPr>
          <p:cNvSpPr txBox="1"/>
          <p:nvPr/>
        </p:nvSpPr>
        <p:spPr>
          <a:xfrm>
            <a:off x="1122287" y="5632009"/>
            <a:ext cx="3211636" cy="10895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/>
              <a:t>Impact of Recommendation system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5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5016-5433-639E-23B0-6BB00C183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7ADB1-9FD0-E805-C378-912F6A43B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Source: </a:t>
            </a:r>
            <a:r>
              <a:rPr lang="en-US">
                <a:ea typeface="+mn-lt"/>
                <a:cs typeface="+mn-lt"/>
                <a:hlinkClick r:id="rId2"/>
              </a:rPr>
              <a:t>https://grouplens.org/datasets/movielens/1m/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sz="2200">
                <a:ea typeface="+mn-lt"/>
                <a:cs typeface="+mn-lt"/>
              </a:rPr>
              <a:t>These files contain 1,000,209 anonymous ratings of approximately 3,900 movies 
made by 6,040 MovieLens users who joined </a:t>
            </a:r>
            <a:r>
              <a:rPr lang="en-US" sz="2200" err="1">
                <a:ea typeface="+mn-lt"/>
                <a:cs typeface="+mn-lt"/>
              </a:rPr>
              <a:t>MovieLens</a:t>
            </a:r>
            <a:r>
              <a:rPr lang="en-US" sz="2200">
                <a:ea typeface="+mn-lt"/>
                <a:cs typeface="+mn-lt"/>
              </a:rPr>
              <a:t> in 2000.</a:t>
            </a:r>
          </a:p>
          <a:p>
            <a:pPr lvl="1"/>
            <a:r>
              <a:rPr lang="en-US" sz="2200">
                <a:ea typeface="+mn-lt"/>
                <a:cs typeface="+mn-lt"/>
              </a:rPr>
              <a:t>ratings.dat  -&gt; </a:t>
            </a:r>
            <a:r>
              <a:rPr lang="en-US" sz="2200" err="1">
                <a:ea typeface="+mn-lt"/>
                <a:cs typeface="+mn-lt"/>
              </a:rPr>
              <a:t>UserID</a:t>
            </a:r>
            <a:r>
              <a:rPr lang="en-US" sz="2200">
                <a:ea typeface="+mn-lt"/>
                <a:cs typeface="+mn-lt"/>
              </a:rPr>
              <a:t>::MovieID::Rating::Timestamp</a:t>
            </a:r>
          </a:p>
          <a:p>
            <a:pPr lvl="1"/>
            <a:r>
              <a:rPr lang="en-US" sz="2200">
                <a:ea typeface="+mn-lt"/>
                <a:cs typeface="+mn-lt"/>
              </a:rPr>
              <a:t>Users.dat     -&gt; UserID::Gender::Age::Occupation::Zip-code</a:t>
            </a:r>
          </a:p>
          <a:p>
            <a:pPr lvl="1"/>
            <a:r>
              <a:rPr lang="en-US" sz="2200">
                <a:ea typeface="+mn-lt"/>
                <a:cs typeface="+mn-lt"/>
              </a:rPr>
              <a:t>Movies.dat  -&gt; MovieID::Title::Genres</a:t>
            </a:r>
            <a:r>
              <a:rPr lang="en-US">
                <a:ea typeface="+mn-lt"/>
                <a:cs typeface="+mn-lt"/>
              </a:rPr>
              <a:t>
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6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FAF0-C759-1710-3A27-EB0180A7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Analysis</a:t>
            </a:r>
          </a:p>
        </p:txBody>
      </p:sp>
      <p:pic>
        <p:nvPicPr>
          <p:cNvPr id="4" name="Content Placeholder 3" descr="A line graph with green dots&#10;&#10;Description automatically generated">
            <a:extLst>
              <a:ext uri="{FF2B5EF4-FFF2-40B4-BE49-F238E27FC236}">
                <a16:creationId xmlns:a16="http://schemas.microsoft.com/office/drawing/2014/main" id="{1479DC67-4B7A-091F-0371-DECBFCCC5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232" y="1813012"/>
            <a:ext cx="7512638" cy="448206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F1BFBC-880F-0B90-6DB8-F78BDA6BEE47}"/>
              </a:ext>
            </a:extLst>
          </p:cNvPr>
          <p:cNvSpPr txBox="1"/>
          <p:nvPr/>
        </p:nvSpPr>
        <p:spPr>
          <a:xfrm>
            <a:off x="9004428" y="1918203"/>
            <a:ext cx="253873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000"/>
              <a:t>This plot is between Number of movies vs release year.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0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000"/>
              <a:t>Majority of the movies were released in between 1990 to 2000</a:t>
            </a:r>
          </a:p>
        </p:txBody>
      </p:sp>
    </p:spTree>
    <p:extLst>
      <p:ext uri="{BB962C8B-B14F-4D97-AF65-F5344CB8AC3E}">
        <p14:creationId xmlns:p14="http://schemas.microsoft.com/office/powerpoint/2010/main" val="33014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9825-0EC2-6A93-2B42-70B683911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236" y="263962"/>
            <a:ext cx="9143998" cy="1509591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Preliminary Analysis</a:t>
            </a:r>
            <a:endParaRPr lang="en-US">
              <a:solidFill>
                <a:srgbClr val="000000"/>
              </a:solidFill>
              <a:ea typeface="+mj-lt"/>
              <a:cs typeface="+mj-lt"/>
            </a:endParaRPr>
          </a:p>
          <a:p>
            <a:endParaRPr lang="en-US"/>
          </a:p>
        </p:txBody>
      </p:sp>
      <p:pic>
        <p:nvPicPr>
          <p:cNvPr id="4" name="Content Placeholder 3" descr="A graph of a movie genre&#10;&#10;Description automatically generated">
            <a:extLst>
              <a:ext uri="{FF2B5EF4-FFF2-40B4-BE49-F238E27FC236}">
                <a16:creationId xmlns:a16="http://schemas.microsoft.com/office/drawing/2014/main" id="{61C74D32-816E-5523-61FB-1A51686AB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787" y="1742549"/>
            <a:ext cx="7785737" cy="46258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0DCBCE-2376-EC1C-FF71-88527FAE3514}"/>
              </a:ext>
            </a:extLst>
          </p:cNvPr>
          <p:cNvSpPr txBox="1"/>
          <p:nvPr/>
        </p:nvSpPr>
        <p:spPr>
          <a:xfrm>
            <a:off x="9314386" y="1946388"/>
            <a:ext cx="253873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000"/>
              <a:t>This plot is between frequency of movies vs genre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0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000"/>
              <a:t>Drama and comedy has a lot of frequency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5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4A7F-4102-3A21-193B-296C5F62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Preliminary Analysis</a:t>
            </a:r>
            <a:endParaRPr lang="en-US"/>
          </a:p>
        </p:txBody>
      </p:sp>
      <p:pic>
        <p:nvPicPr>
          <p:cNvPr id="4" name="Content Placeholder 3" descr="A chart of a distribution of ratings&#10;&#10;Description automatically generated">
            <a:extLst>
              <a:ext uri="{FF2B5EF4-FFF2-40B4-BE49-F238E27FC236}">
                <a16:creationId xmlns:a16="http://schemas.microsoft.com/office/drawing/2014/main" id="{8BA321C0-D926-7CAF-32B1-BFA45D515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270" y="1991265"/>
            <a:ext cx="7635431" cy="439659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DF2FD2-FE4E-A09E-5323-B367372DB855}"/>
              </a:ext>
            </a:extLst>
          </p:cNvPr>
          <p:cNvSpPr txBox="1"/>
          <p:nvPr/>
        </p:nvSpPr>
        <p:spPr>
          <a:xfrm>
            <a:off x="9293621" y="1992702"/>
            <a:ext cx="274320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000">
                <a:latin typeface="Corbel"/>
                <a:cs typeface="Arial"/>
              </a:rPr>
              <a:t>This plot shows distribution of ratings.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000">
              <a:latin typeface="Arial"/>
              <a:cs typeface="Arial"/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Ratings typically range from 1 to 5.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Rating '4' has been given by many users.</a:t>
            </a:r>
          </a:p>
        </p:txBody>
      </p:sp>
    </p:spTree>
    <p:extLst>
      <p:ext uri="{BB962C8B-B14F-4D97-AF65-F5344CB8AC3E}">
        <p14:creationId xmlns:p14="http://schemas.microsoft.com/office/powerpoint/2010/main" val="17809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7F93-A870-493B-3EEA-41BC8BA57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Preliminary Analysis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D0FD7-3BC8-A706-2EBA-B2F35E920BD0}"/>
              </a:ext>
            </a:extLst>
          </p:cNvPr>
          <p:cNvSpPr txBox="1"/>
          <p:nvPr/>
        </p:nvSpPr>
        <p:spPr>
          <a:xfrm>
            <a:off x="9167244" y="1857331"/>
            <a:ext cx="267324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,Sans-Serif"/>
              <a:buChar char="•"/>
            </a:pPr>
            <a:r>
              <a:rPr lang="en-US" sz="2000">
                <a:latin typeface="Corbel"/>
                <a:cs typeface="Arial"/>
              </a:rPr>
              <a:t>This plot shows distribution of user IDs</a:t>
            </a:r>
          </a:p>
          <a:p>
            <a:pPr marL="342900" indent="-342900">
              <a:lnSpc>
                <a:spcPct val="90000"/>
              </a:lnSpc>
              <a:buFont typeface="Arial,Sans-Serif"/>
              <a:buChar char="•"/>
            </a:pPr>
            <a:endParaRPr lang="en-US" sz="2000">
              <a:latin typeface="Corbel"/>
              <a:cs typeface="Arial"/>
            </a:endParaRPr>
          </a:p>
          <a:p>
            <a:pPr marL="342900" indent="-342900">
              <a:lnSpc>
                <a:spcPct val="90000"/>
              </a:lnSpc>
              <a:buFont typeface="Arial,Sans-Serif"/>
              <a:buChar char="•"/>
            </a:pPr>
            <a:r>
              <a:rPr lang="en-US" sz="2000">
                <a:latin typeface="Corbel"/>
                <a:cs typeface="Arial"/>
              </a:rPr>
              <a:t>User Ids between  1 to 100 have rated movies than others.</a:t>
            </a:r>
          </a:p>
        </p:txBody>
      </p:sp>
      <p:pic>
        <p:nvPicPr>
          <p:cNvPr id="8" name="Content Placeholder 7" descr="A graph of a number of people&#10;&#10;Description automatically generated">
            <a:extLst>
              <a:ext uri="{FF2B5EF4-FFF2-40B4-BE49-F238E27FC236}">
                <a16:creationId xmlns:a16="http://schemas.microsoft.com/office/drawing/2014/main" id="{5047F616-66F0-A366-3776-1A5E9A92C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959" y="1905000"/>
            <a:ext cx="7648055" cy="4267200"/>
          </a:xfrm>
        </p:spPr>
      </p:pic>
    </p:spTree>
    <p:extLst>
      <p:ext uri="{BB962C8B-B14F-4D97-AF65-F5344CB8AC3E}">
        <p14:creationId xmlns:p14="http://schemas.microsoft.com/office/powerpoint/2010/main" val="325532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575A-7F11-F9AA-DD5D-874A47DB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Preliminary Analysis</a:t>
            </a:r>
          </a:p>
        </p:txBody>
      </p:sp>
      <p:pic>
        <p:nvPicPr>
          <p:cNvPr id="4" name="Content Placeholder 3" descr="A graph of a number of movies&#10;&#10;Description automatically generated">
            <a:extLst>
              <a:ext uri="{FF2B5EF4-FFF2-40B4-BE49-F238E27FC236}">
                <a16:creationId xmlns:a16="http://schemas.microsoft.com/office/drawing/2014/main" id="{F0E9B2A4-5095-E2FA-0111-C1A19F85F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223" y="1919377"/>
            <a:ext cx="7505791" cy="42672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9F8DDB-0688-53FF-2D9E-5396BA0602A1}"/>
              </a:ext>
            </a:extLst>
          </p:cNvPr>
          <p:cNvSpPr txBox="1"/>
          <p:nvPr/>
        </p:nvSpPr>
        <p:spPr>
          <a:xfrm>
            <a:off x="9149885" y="1920815"/>
            <a:ext cx="2743200" cy="36656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,Sans-Serif"/>
              <a:buChar char="•"/>
            </a:pPr>
            <a:r>
              <a:rPr lang="en-US" sz="2000">
                <a:latin typeface="Corbel"/>
                <a:cs typeface="Arial"/>
              </a:rPr>
              <a:t>This plot shows distribution of movie IDs.​</a:t>
            </a:r>
          </a:p>
          <a:p>
            <a:pPr marL="342900" indent="-342900">
              <a:lnSpc>
                <a:spcPct val="90000"/>
              </a:lnSpc>
              <a:buFont typeface="Arial,Sans-Serif"/>
              <a:buChar char="•"/>
            </a:pPr>
            <a:endParaRPr lang="en-US" sz="2000">
              <a:latin typeface="Corbel"/>
              <a:cs typeface="Arial"/>
            </a:endParaRPr>
          </a:p>
          <a:p>
            <a:pPr marL="342900" indent="-342900">
              <a:lnSpc>
                <a:spcPct val="90000"/>
              </a:lnSpc>
              <a:buFont typeface="Arial,Sans-Serif"/>
              <a:buChar char="•"/>
            </a:pPr>
            <a:r>
              <a:rPr lang="en-US" sz="2000">
                <a:latin typeface="Corbel"/>
                <a:cs typeface="Arial"/>
              </a:rPr>
              <a:t>Movie Ids between  1 to 500 have been watched more than others.</a:t>
            </a:r>
            <a:endParaRPr lang="en-US" sz="2000">
              <a:latin typeface="Corbel"/>
            </a:endParaRPr>
          </a:p>
          <a:p>
            <a:pPr marL="342900" indent="-342900">
              <a:lnSpc>
                <a:spcPct val="90000"/>
              </a:lnSpc>
              <a:buFont typeface="Arial,Sans-Serif"/>
              <a:buChar char="•"/>
            </a:pPr>
            <a:endParaRPr lang="en-US" sz="2000">
              <a:latin typeface="Corbel"/>
              <a:cs typeface="Arial"/>
            </a:endParaRPr>
          </a:p>
          <a:p>
            <a:pPr marL="342900" indent="-342900">
              <a:lnSpc>
                <a:spcPct val="90000"/>
              </a:lnSpc>
              <a:buFont typeface="Arial,Sans-Serif"/>
              <a:buChar char="•"/>
            </a:pPr>
            <a:r>
              <a:rPr lang="en-US" sz="2000">
                <a:latin typeface="Corbel"/>
                <a:cs typeface="Arial"/>
              </a:rPr>
              <a:t>Movies with Id 2000 to 3500 rarely watched by anyone.</a:t>
            </a:r>
          </a:p>
          <a:p>
            <a:pPr>
              <a:lnSpc>
                <a:spcPct val="9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2527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Custom" id="{37DB63F3-72C7-4A67-82CB-DE1EC68F0B1F}" vid="{1DDF8815-C24B-4878-AB18-C1C7DB7407A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FC92C0-A33F-467F-A65D-AA0CE0BD2B63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82B82EB-80D3-4DDB-9A53-0D22163B57B3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EBA52FF4-E484-4953-8434-9402E3BE0AB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Application>Microsoft Office PowerPoint</Application>
  <PresentationFormat>Custom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Custom</vt:lpstr>
      <vt:lpstr>Movie Recommendation System</vt:lpstr>
      <vt:lpstr>Overview</vt:lpstr>
      <vt:lpstr>Background</vt:lpstr>
      <vt:lpstr>Dataset</vt:lpstr>
      <vt:lpstr>Preliminary Analysis</vt:lpstr>
      <vt:lpstr>Preliminary Analysis </vt:lpstr>
      <vt:lpstr>Preliminary Analysis</vt:lpstr>
      <vt:lpstr>Preliminary Analysis</vt:lpstr>
      <vt:lpstr>Preliminary Analysis</vt:lpstr>
      <vt:lpstr>Preliminary Analysis</vt:lpstr>
      <vt:lpstr>Preliminary Analysis</vt:lpstr>
      <vt:lpstr>Approach(User based collaborative filtering)</vt:lpstr>
      <vt:lpstr>User-Based Collaborative Filtering</vt:lpstr>
      <vt:lpstr>User-Based Collaborative Filtering</vt:lpstr>
      <vt:lpstr>Approach(Item based collaborative filtering)</vt:lpstr>
      <vt:lpstr>Item based collaborative filtering</vt:lpstr>
      <vt:lpstr>Approach(Reduced SVD and K-means for recommendation)</vt:lpstr>
      <vt:lpstr>Reduced SVD</vt:lpstr>
      <vt:lpstr>K-means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</dc:title>
  <dc:creator/>
  <cp:revision>459</cp:revision>
  <dcterms:created xsi:type="dcterms:W3CDTF">2024-02-21T04:30:27Z</dcterms:created>
  <dcterms:modified xsi:type="dcterms:W3CDTF">2024-02-27T18:27:54Z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