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9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96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0625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439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6703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564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8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1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2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8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2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30" y="1658692"/>
            <a:ext cx="8062175" cy="1313644"/>
          </a:xfrm>
        </p:spPr>
        <p:txBody>
          <a:bodyPr/>
          <a:lstStyle/>
          <a:p>
            <a:r>
              <a:rPr lang="en-US" sz="6000" dirty="0"/>
              <a:t>Cost of Living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01BF1-F2F7-2523-6DA9-E9B0C6E45F65}"/>
              </a:ext>
            </a:extLst>
          </p:cNvPr>
          <p:cNvSpPr txBox="1"/>
          <p:nvPr/>
        </p:nvSpPr>
        <p:spPr>
          <a:xfrm>
            <a:off x="6267450" y="4962525"/>
            <a:ext cx="4238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EYInterstate Light" panose="02000506000000020004" pitchFamily="2" charset="0"/>
              </a:rPr>
              <a:t>Presenter</a:t>
            </a:r>
            <a:r>
              <a:rPr lang="en-IN" dirty="0">
                <a:latin typeface="EYInterstate Light" panose="02000506000000020004" pitchFamily="2" charset="0"/>
              </a:rPr>
              <a:t>  </a:t>
            </a:r>
          </a:p>
          <a:p>
            <a:r>
              <a:rPr lang="en-IN" dirty="0">
                <a:latin typeface="EYInterstate Light" panose="02000506000000020004" pitchFamily="2" charset="0"/>
              </a:rPr>
              <a:t>		- </a:t>
            </a:r>
            <a:r>
              <a:rPr lang="en-IN" dirty="0" err="1">
                <a:latin typeface="EYInterstate Light" panose="02000506000000020004" pitchFamily="2" charset="0"/>
              </a:rPr>
              <a:t>Rutuja</a:t>
            </a:r>
            <a:r>
              <a:rPr lang="en-IN" dirty="0">
                <a:latin typeface="EYInterstate Light" panose="02000506000000020004" pitchFamily="2" charset="0"/>
              </a:rPr>
              <a:t> </a:t>
            </a:r>
            <a:r>
              <a:rPr lang="en-IN" dirty="0" err="1">
                <a:latin typeface="EYInterstate Light" panose="02000506000000020004" pitchFamily="2" charset="0"/>
              </a:rPr>
              <a:t>Khadkikar</a:t>
            </a:r>
            <a:r>
              <a:rPr lang="en-IN" dirty="0">
                <a:latin typeface="EYInterstate Light" panose="02000506000000020004" pitchFamily="2" charset="0"/>
              </a:rPr>
              <a:t> </a:t>
            </a:r>
          </a:p>
          <a:p>
            <a:endParaRPr lang="en-IN" dirty="0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1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520387"/>
            <a:ext cx="8596668" cy="809938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659" y="1488613"/>
            <a:ext cx="8596668" cy="3880773"/>
          </a:xfrm>
        </p:spPr>
        <p:txBody>
          <a:bodyPr/>
          <a:lstStyle/>
          <a:p>
            <a:r>
              <a:rPr lang="en-US" dirty="0">
                <a:latin typeface="EYInterstate Light" panose="02000506000000020004" pitchFamily="2" charset="0"/>
              </a:rPr>
              <a:t>The goal is to analyze the cost of living in different cities and countries.</a:t>
            </a:r>
          </a:p>
          <a:p>
            <a:r>
              <a:rPr lang="en-US" dirty="0">
                <a:latin typeface="EYInterstate Light" panose="02000506000000020004" pitchFamily="2" charset="0"/>
              </a:rPr>
              <a:t>Understand major expenses people face worldwide.</a:t>
            </a:r>
          </a:p>
          <a:p>
            <a:r>
              <a:rPr lang="en-US" dirty="0">
                <a:latin typeface="EYInterstate Light" panose="02000506000000020004" pitchFamily="2" charset="0"/>
              </a:rPr>
              <a:t>Highlight economic diversity and challenges influencing daily life.</a:t>
            </a:r>
          </a:p>
          <a:p>
            <a:r>
              <a:rPr lang="en-US" dirty="0">
                <a:latin typeface="EYInterstate Light" panose="02000506000000020004" pitchFamily="2" charset="0"/>
              </a:rPr>
              <a:t>Major expenses: identify key expenses that contribute significantly to the cost of living: Transport ,housing and education</a:t>
            </a:r>
          </a:p>
          <a:p>
            <a:pPr marL="0" indent="0">
              <a:buNone/>
            </a:pPr>
            <a:r>
              <a:rPr lang="en-US" dirty="0">
                <a:latin typeface="EYInterstate Light" panose="02000506000000020004" pitchFamily="2" charset="0"/>
              </a:rPr>
              <a:t>    Explore how these expenses vary across cities and countries.</a:t>
            </a:r>
          </a:p>
          <a:p>
            <a:pPr marL="0" indent="0">
              <a:buNone/>
            </a:pPr>
            <a:r>
              <a:rPr lang="en-US" dirty="0">
                <a:latin typeface="EYInterstate Light" panose="02000506000000020004" pitchFamily="2" charset="0"/>
              </a:rPr>
              <a:t>    summarize findings and highlight cities or regions with unique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5512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3F3F60-E579-D33D-824C-E227FBBE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92429"/>
            <a:ext cx="8596668" cy="54489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Q. </a:t>
            </a:r>
            <a:r>
              <a:rPr lang="en-US" dirty="0">
                <a:latin typeface="EYInterstate Light" panose="02000506000000020004" pitchFamily="2" charset="0"/>
              </a:rPr>
              <a:t>What are the cities and countries with the highest and lowest cost of living?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31046-F403-4AB2-2291-5C5E4073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75" y="981906"/>
            <a:ext cx="8017502" cy="5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0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5003"/>
            <a:ext cx="8596668" cy="561635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EYInterstate Light" panose="02000506000000020004" pitchFamily="2" charset="0"/>
              </a:rPr>
              <a:t>Q. What are the major cost components contributing to overall cost of living?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F3C40F-5430-C1F1-C5D7-DF93F80D2E36}"/>
              </a:ext>
            </a:extLst>
          </p:cNvPr>
          <p:cNvSpPr txBox="1">
            <a:spLocks/>
          </p:cNvSpPr>
          <p:nvPr/>
        </p:nvSpPr>
        <p:spPr>
          <a:xfrm>
            <a:off x="299829" y="3861068"/>
            <a:ext cx="9649514" cy="568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EYInterstate Light" panose="02000506000000020004" pitchFamily="2" charset="0"/>
              </a:rPr>
              <a:t>Transportation :this is the largest cost component across most regions.it includes expenses related to public transport ,private vehicles ,fuel and associated costs.</a:t>
            </a:r>
          </a:p>
          <a:p>
            <a:r>
              <a:rPr lang="en-US" dirty="0">
                <a:latin typeface="EYInterstate Light" panose="02000506000000020004" pitchFamily="2" charset="0"/>
              </a:rPr>
              <a:t>Education: Education costs include expenses related to private and international schooling.</a:t>
            </a:r>
          </a:p>
          <a:p>
            <a:r>
              <a:rPr lang="en-US" dirty="0">
                <a:latin typeface="EYInterstate Light" panose="02000506000000020004" pitchFamily="2" charset="0"/>
              </a:rPr>
              <a:t>Income: while not a direct expenses, income influences purchasing power and overall cost of living .higher income regions tend to have higher cost across other categories.</a:t>
            </a:r>
          </a:p>
          <a:p>
            <a:r>
              <a:rPr lang="en-US" dirty="0">
                <a:latin typeface="EYInterstate Light" panose="02000506000000020004" pitchFamily="2" charset="0"/>
              </a:rPr>
              <a:t>Housing: It includes apartments costs</a:t>
            </a:r>
          </a:p>
          <a:p>
            <a:endParaRPr lang="en-US" dirty="0">
              <a:latin typeface="EYInterstate Light" panose="02000506000000020004" pitchFamily="2" charset="0"/>
            </a:endParaRPr>
          </a:p>
          <a:p>
            <a:endParaRPr lang="en-US" dirty="0">
              <a:latin typeface="EYInterstate Light" panose="02000506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4770A-3892-9806-9E50-49FE79CB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6" y="816638"/>
            <a:ext cx="8639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0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321972"/>
            <a:ext cx="9067032" cy="65360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Q. How do factors like average </a:t>
            </a:r>
            <a:r>
              <a:rPr lang="en-US" dirty="0" err="1"/>
              <a:t>salary,housing</a:t>
            </a:r>
            <a:r>
              <a:rPr lang="en-US" dirty="0"/>
              <a:t> </a:t>
            </a:r>
            <a:r>
              <a:rPr lang="en-US" dirty="0" err="1"/>
              <a:t>costs,and</a:t>
            </a:r>
            <a:r>
              <a:rPr lang="en-US" dirty="0"/>
              <a:t> transportation expenses correlate with the cost of living?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3FA43-A70F-8C8E-7D17-25A47D36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179042"/>
            <a:ext cx="8714794" cy="42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B00B8C-9783-D405-527F-FCC62918FCD5}"/>
              </a:ext>
            </a:extLst>
          </p:cNvPr>
          <p:cNvSpPr txBox="1"/>
          <p:nvPr/>
        </p:nvSpPr>
        <p:spPr>
          <a:xfrm>
            <a:off x="223018" y="775010"/>
            <a:ext cx="87495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>
              <a:latin typeface="EYInterstate Light" panose="02000506000000020004" pitchFamily="2" charset="0"/>
            </a:endParaRPr>
          </a:p>
          <a:p>
            <a:pPr lvl="1"/>
            <a:r>
              <a:rPr lang="en-US" b="1" dirty="0">
                <a:latin typeface="EYInterstate Light" panose="02000506000000020004" pitchFamily="2" charset="0"/>
              </a:rPr>
              <a:t>Transportation expenses</a:t>
            </a:r>
            <a:r>
              <a:rPr lang="en-US" dirty="0">
                <a:latin typeface="EYInterstate Light" panose="02000506000000020004" pitchFamily="2" charset="0"/>
              </a:rPr>
              <a:t>: These have the strongest correlation with overall cost of living. High transportation costs can significantly impact city’s affordability.</a:t>
            </a:r>
          </a:p>
          <a:p>
            <a:pPr lvl="1"/>
            <a:endParaRPr lang="en-US" dirty="0">
              <a:latin typeface="EYInterstate Light" panose="02000506000000020004" pitchFamily="2" charset="0"/>
            </a:endParaRPr>
          </a:p>
          <a:p>
            <a:pPr lvl="1"/>
            <a:r>
              <a:rPr lang="en-US" b="1" dirty="0">
                <a:latin typeface="EYInterstate Light" panose="02000506000000020004" pitchFamily="2" charset="0"/>
              </a:rPr>
              <a:t>Housing costs </a:t>
            </a:r>
            <a:r>
              <a:rPr lang="en-US" dirty="0">
                <a:latin typeface="EYInterstate Light" panose="02000506000000020004" pitchFamily="2" charset="0"/>
              </a:rPr>
              <a:t>:Cities with high housing cost tend to have higher overall cost of living .Implementing affordable housing policies and encouraging sustainable housing development can help mitigate this.</a:t>
            </a:r>
          </a:p>
          <a:p>
            <a:pPr lvl="1"/>
            <a:endParaRPr lang="en-US" dirty="0">
              <a:latin typeface="EYInterstate Light" panose="02000506000000020004" pitchFamily="2" charset="0"/>
            </a:endParaRPr>
          </a:p>
          <a:p>
            <a:pPr lvl="1"/>
            <a:r>
              <a:rPr lang="en-US" b="1" dirty="0">
                <a:latin typeface="EYInterstate Light" panose="02000506000000020004" pitchFamily="2" charset="0"/>
              </a:rPr>
              <a:t>Average Salary</a:t>
            </a:r>
            <a:r>
              <a:rPr lang="en-US" dirty="0">
                <a:latin typeface="EYInterstate Light" panose="02000506000000020004" pitchFamily="2" charset="0"/>
              </a:rPr>
              <a:t>: While individual salaries correlate with the cost of living ,its essential to consider the combined effect of all factors. A city with high salaries also high housing and transportation costs may still have an elevated cost of living.</a:t>
            </a:r>
            <a:endParaRPr lang="en-IN" dirty="0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5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44699"/>
            <a:ext cx="8904817" cy="57274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EYInterstate Light" panose="02000506000000020004" pitchFamily="2" charset="0"/>
              </a:rPr>
              <a:t>Q. Analysis of average transportation costs across various countries</a:t>
            </a:r>
          </a:p>
          <a:p>
            <a:pPr marL="0" indent="0">
              <a:buNone/>
            </a:pPr>
            <a:endParaRPr lang="en-US" dirty="0">
              <a:latin typeface="EYInterstate Light" panose="02000506000000020004" pitchFamily="2" charset="0"/>
            </a:endParaRPr>
          </a:p>
          <a:p>
            <a:pPr marL="0" indent="0">
              <a:buNone/>
            </a:pPr>
            <a:endParaRPr lang="en-US" dirty="0">
              <a:latin typeface="EYInterstate Light" panose="02000506000000020004" pitchFamily="2" charset="0"/>
            </a:endParaRPr>
          </a:p>
          <a:p>
            <a:pPr marL="0" indent="0">
              <a:buNone/>
            </a:pPr>
            <a:endParaRPr lang="en-US" dirty="0">
              <a:latin typeface="EYInterstate Light" panose="02000506000000020004" pitchFamily="2" charset="0"/>
            </a:endParaRPr>
          </a:p>
          <a:p>
            <a:pPr marL="0" indent="0">
              <a:buNone/>
            </a:pPr>
            <a:endParaRPr lang="en-US" dirty="0">
              <a:latin typeface="EYInterstate Light" panose="02000506000000020004" pitchFamily="2" charset="0"/>
            </a:endParaRPr>
          </a:p>
          <a:p>
            <a:pPr marL="0" indent="0">
              <a:buNone/>
            </a:pPr>
            <a:endParaRPr lang="en-US" dirty="0">
              <a:latin typeface="EYInterstate Light" panose="02000506000000020004" pitchFamily="2" charset="0"/>
            </a:endParaRPr>
          </a:p>
          <a:p>
            <a:pPr marL="0" indent="0">
              <a:buNone/>
            </a:pPr>
            <a:endParaRPr lang="en-US" dirty="0">
              <a:latin typeface="EYInterstate Light" panose="02000506000000020004" pitchFamily="2" charset="0"/>
            </a:endParaRPr>
          </a:p>
          <a:p>
            <a:pPr marL="0" indent="0">
              <a:buNone/>
            </a:pPr>
            <a:endParaRPr lang="en-US" dirty="0">
              <a:latin typeface="EYInterstate Light" panose="02000506000000020004" pitchFamily="2" charset="0"/>
            </a:endParaRPr>
          </a:p>
          <a:p>
            <a:pPr marL="0" indent="0">
              <a:buNone/>
            </a:pPr>
            <a:endParaRPr lang="en-US" dirty="0">
              <a:latin typeface="EYInterstate Light" panose="02000506000000020004" pitchFamily="2" charset="0"/>
            </a:endParaRPr>
          </a:p>
          <a:p>
            <a:pPr marL="0" indent="0">
              <a:buNone/>
            </a:pPr>
            <a:endParaRPr lang="en-US" dirty="0">
              <a:latin typeface="EYInterstate Light" panose="02000506000000020004" pitchFamily="2" charset="0"/>
            </a:endParaRPr>
          </a:p>
          <a:p>
            <a:r>
              <a:rPr lang="en-US" dirty="0">
                <a:latin typeface="EYInterstate Light" panose="02000506000000020004" pitchFamily="2" charset="0"/>
              </a:rPr>
              <a:t>Singapore: With an average transportation, Singapore leads the pack. The high cost is likely driven by expensive new cars and significant transportation – related expenses .Singapore’s policies on car ownership, including high taxes and fees to limit the number of vehicles on the road, contributes to this figure.</a:t>
            </a:r>
          </a:p>
          <a:p>
            <a:r>
              <a:rPr lang="en-US" dirty="0">
                <a:latin typeface="EYInterstate Light" panose="02000506000000020004" pitchFamily="2" charset="0"/>
              </a:rPr>
              <a:t>Cuba: Following closely, </a:t>
            </a:r>
            <a:r>
              <a:rPr lang="en-US" dirty="0" err="1">
                <a:latin typeface="EYInterstate Light" panose="02000506000000020004" pitchFamily="2" charset="0"/>
              </a:rPr>
              <a:t>cuba</a:t>
            </a:r>
            <a:r>
              <a:rPr lang="en-US" dirty="0">
                <a:latin typeface="EYInterstate Light" panose="02000506000000020004" pitchFamily="2" charset="0"/>
              </a:rPr>
              <a:t> has the second highest average transportation cost. Limited vehicle availability, high import taxes ,and fuel costs contribute to  this expenses.</a:t>
            </a:r>
          </a:p>
          <a:p>
            <a:r>
              <a:rPr lang="en-US" dirty="0">
                <a:latin typeface="EYInterstate Light" panose="02000506000000020004" pitchFamily="2" charset="0"/>
              </a:rPr>
              <a:t>This findings emphasize the significant impact of transportation costs on the overall cost of living, especially in Singapore &amp; </a:t>
            </a:r>
            <a:r>
              <a:rPr lang="en-US" dirty="0" err="1">
                <a:latin typeface="EYInterstate Light" panose="02000506000000020004" pitchFamily="2" charset="0"/>
              </a:rPr>
              <a:t>cuba</a:t>
            </a:r>
            <a:r>
              <a:rPr lang="en-US" dirty="0">
                <a:latin typeface="EYInterstate Light" panose="02000506000000020004" pitchFamily="2" charset="0"/>
              </a:rPr>
              <a:t> .Strategic economic and policy </a:t>
            </a:r>
            <a:r>
              <a:rPr lang="en-US" dirty="0" err="1">
                <a:latin typeface="EYInterstate Light" panose="02000506000000020004" pitchFamily="2" charset="0"/>
              </a:rPr>
              <a:t>interventations</a:t>
            </a:r>
            <a:r>
              <a:rPr lang="en-US" dirty="0">
                <a:latin typeface="EYInterstate Light" panose="02000506000000020004" pitchFamily="2" charset="0"/>
              </a:rPr>
              <a:t> are necessary.</a:t>
            </a:r>
          </a:p>
          <a:p>
            <a:pPr marL="0" indent="0">
              <a:buNone/>
            </a:pPr>
            <a:r>
              <a:rPr lang="en-US" dirty="0">
                <a:latin typeface="EYInterstate Light" panose="02000506000000020004" pitchFamily="2" charset="0"/>
              </a:rPr>
              <a:t>For Singapore: Investing in public transport infrastructure and reducing car ownership costs is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BAFA5-8631-A2B6-CF27-72D4A4AC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3" y="633412"/>
            <a:ext cx="7173935" cy="26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1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361326</vt:lpwstr>
  </property>
  <property fmtid="{D5CDD505-2E9C-101B-9397-08002B2CF9AE}" pid="4" name="OptimizationTime">
    <vt:lpwstr>20240530_2258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457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EYInterstate Light</vt:lpstr>
      <vt:lpstr>Trebuchet MS</vt:lpstr>
      <vt:lpstr>Wingdings 3</vt:lpstr>
      <vt:lpstr>Facet</vt:lpstr>
      <vt:lpstr>Cost of Living Analysis</vt:lpstr>
      <vt:lpstr>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Living Analysis</dc:title>
  <dc:creator>Windows User</dc:creator>
  <cp:lastModifiedBy>Suryanarayana V Vaddepalli</cp:lastModifiedBy>
  <cp:revision>13</cp:revision>
  <dcterms:created xsi:type="dcterms:W3CDTF">2024-05-30T15:31:52Z</dcterms:created>
  <dcterms:modified xsi:type="dcterms:W3CDTF">2024-05-30T17:28:02Z</dcterms:modified>
</cp:coreProperties>
</file>