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EFC530-39D2-4B71-9E94-9422A183F8F2}"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45C9-9803-4531-9E8A-6D0629EE2C0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FC530-39D2-4B71-9E94-9422A183F8F2}"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45C9-9803-4531-9E8A-6D0629EE2C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FC530-39D2-4B71-9E94-9422A183F8F2}"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45C9-9803-4531-9E8A-6D0629EE2C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EFC530-39D2-4B71-9E94-9422A183F8F2}"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45C9-9803-4531-9E8A-6D0629EE2C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EFC530-39D2-4B71-9E94-9422A183F8F2}" type="datetimeFigureOut">
              <a:rPr lang="en-US" smtClean="0"/>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45C9-9803-4531-9E8A-6D0629EE2C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EFC530-39D2-4B71-9E94-9422A183F8F2}"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345C9-9803-4531-9E8A-6D0629EE2C0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EFC530-39D2-4B71-9E94-9422A183F8F2}" type="datetimeFigureOut">
              <a:rPr lang="en-US" smtClean="0"/>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345C9-9803-4531-9E8A-6D0629EE2C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EFC530-39D2-4B71-9E94-9422A183F8F2}" type="datetimeFigureOut">
              <a:rPr lang="en-US" smtClean="0"/>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345C9-9803-4531-9E8A-6D0629EE2C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FC530-39D2-4B71-9E94-9422A183F8F2}" type="datetimeFigureOut">
              <a:rPr lang="en-US" smtClean="0"/>
              <a:t>9/6/2020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345C9-9803-4531-9E8A-6D0629EE2C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FC530-39D2-4B71-9E94-9422A183F8F2}"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345C9-9803-4531-9E8A-6D0629EE2C0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FC530-39D2-4B71-9E94-9422A183F8F2}" type="datetimeFigureOut">
              <a:rPr lang="en-US" smtClean="0"/>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345C9-9803-4531-9E8A-6D0629EE2C0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FC530-39D2-4B71-9E94-9422A183F8F2}" type="datetimeFigureOut">
              <a:rPr lang="en-US" smtClean="0"/>
              <a:t>9/6/2020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45C9-9803-4531-9E8A-6D0629EE2C0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IBM Data Science Capstone:</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Car Accident Severity Report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a:t>Imagine you have to travel for a Business meeting and you take your car off and start driving. The weather is not good leading to poor visibility conditions. On the way, you come across a huge traffic - cars lined behind one another and there is hardly any chance for the traffic to move swiftly. </a:t>
            </a:r>
          </a:p>
          <a:p>
            <a:r>
              <a:rPr lang="en-US" dirty="0"/>
              <a:t>	You come to know that a car has met with a terrible accident being the cause for the traffic jam and the passengers are severely injured. </a:t>
            </a:r>
          </a:p>
          <a:p>
            <a:r>
              <a:rPr lang="en-US" dirty="0"/>
              <a:t>	We come across such situations or read about it almost every day thinking of a solution where we can avoid such accidents or receive an alert of the severity forehand.</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t> </a:t>
            </a:r>
            <a:r>
              <a:rPr lang="en-US" b="1" u="sng" dirty="0"/>
              <a:t>Business Understanding: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an effort to reduce the frequency of car collisions in a community, an algorithm must be developed to predict the severity of an accident given the current weather, road and visibility conditions. When conditions are bad, this model will alert drivers to remind them to be more careful predicting the severity</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Data Understanding </a:t>
            </a:r>
            <a:endParaRPr lang="en-US" dirty="0"/>
          </a:p>
        </p:txBody>
      </p:sp>
      <p:sp>
        <p:nvSpPr>
          <p:cNvPr id="3" name="Content Placeholder 2"/>
          <p:cNvSpPr>
            <a:spLocks noGrp="1"/>
          </p:cNvSpPr>
          <p:nvPr>
            <p:ph idx="1"/>
          </p:nvPr>
        </p:nvSpPr>
        <p:spPr/>
        <p:txBody>
          <a:bodyPr>
            <a:normAutofit fontScale="77500" lnSpcReduction="20000"/>
          </a:bodyPr>
          <a:lstStyle/>
          <a:p>
            <a:r>
              <a:rPr lang="en-US" dirty="0"/>
              <a:t>Our predictor or target(dependent) variable will be 'SEVERITYCODE' as per the dataset since it is the measure of the severity of an accident ranged from 0 to 4. The attributes highly contributing to the severity of an accident in our dataset are 'WEATHER', 'ROADCOND', 'LIGHTCOND' (weather, road conditions and light conditions) represented as independent variables.</a:t>
            </a:r>
          </a:p>
          <a:p>
            <a:r>
              <a:rPr lang="en-US" dirty="0"/>
              <a:t>The severity code representation is as follows:</a:t>
            </a:r>
          </a:p>
          <a:p>
            <a:r>
              <a:rPr lang="en-US" dirty="0"/>
              <a:t>0   - unknown</a:t>
            </a:r>
          </a:p>
          <a:p>
            <a:r>
              <a:rPr lang="en-US" dirty="0"/>
              <a:t>1   - prop damage or property damage</a:t>
            </a:r>
          </a:p>
          <a:p>
            <a:r>
              <a:rPr lang="en-US" dirty="0"/>
              <a:t>2   - injury</a:t>
            </a:r>
          </a:p>
          <a:p>
            <a:r>
              <a:rPr lang="en-US" dirty="0"/>
              <a:t>2b - serious injury</a:t>
            </a:r>
          </a:p>
          <a:p>
            <a:r>
              <a:rPr lang="en-US" dirty="0"/>
              <a:t>3   - fatality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Balancing the Data set &amp; Label encoding</a:t>
            </a:r>
            <a:endParaRPr lang="en-US" sz="3600" dirty="0"/>
          </a:p>
        </p:txBody>
      </p:sp>
      <p:sp>
        <p:nvSpPr>
          <p:cNvPr id="3" name="Content Placeholder 2"/>
          <p:cNvSpPr>
            <a:spLocks noGrp="1"/>
          </p:cNvSpPr>
          <p:nvPr>
            <p:ph idx="1"/>
          </p:nvPr>
        </p:nvSpPr>
        <p:spPr/>
        <p:txBody>
          <a:bodyPr>
            <a:normAutofit/>
          </a:bodyPr>
          <a:lstStyle/>
          <a:p>
            <a:r>
              <a:rPr lang="en-US" sz="1400" dirty="0"/>
              <a:t>By looking at our dataset we come to know that our data is not fit for analysis. We will need to remove some columns which will not serve any purpose for our model and also we need to balance and normalize our dataset. </a:t>
            </a:r>
          </a:p>
          <a:p>
            <a:r>
              <a:rPr lang="en-US" sz="1400" dirty="0"/>
              <a:t>Also, some columns are of type object which are need to be converted to numeric type for the ease in our model </a:t>
            </a:r>
            <a:r>
              <a:rPr lang="en-US" sz="1400" dirty="0" smtClean="0"/>
              <a:t>building</a:t>
            </a:r>
          </a:p>
          <a:p>
            <a:pPr>
              <a:buNone/>
            </a:pPr>
            <a:endParaRPr lang="en-US" sz="1400" dirty="0"/>
          </a:p>
          <a:p>
            <a:pPr>
              <a:buNone/>
            </a:pPr>
            <a:endParaRPr lang="en-US" sz="1400" dirty="0" smtClean="0"/>
          </a:p>
          <a:p>
            <a:pPr>
              <a:buNone/>
            </a:pPr>
            <a:endParaRPr lang="en-US" sz="1400" dirty="0"/>
          </a:p>
          <a:p>
            <a:pPr>
              <a:buNone/>
            </a:pPr>
            <a:endParaRPr lang="en-US" sz="1400" dirty="0" smtClean="0"/>
          </a:p>
          <a:p>
            <a:pPr>
              <a:buNone/>
            </a:pPr>
            <a:endParaRPr lang="en-US" sz="1400" dirty="0"/>
          </a:p>
          <a:p>
            <a:pPr>
              <a:buNone/>
            </a:pPr>
            <a:endParaRPr lang="en-US" sz="1400" dirty="0" smtClean="0"/>
          </a:p>
          <a:p>
            <a:pPr>
              <a:buNone/>
            </a:pPr>
            <a:endParaRPr lang="en-US" sz="1400" dirty="0"/>
          </a:p>
          <a:p>
            <a:pPr>
              <a:buNone/>
            </a:pPr>
            <a:endParaRPr lang="en-US" sz="1400" dirty="0" smtClean="0"/>
          </a:p>
          <a:p>
            <a:pPr>
              <a:buNone/>
            </a:pPr>
            <a:endParaRPr lang="en-US" sz="1400" dirty="0"/>
          </a:p>
          <a:p>
            <a:pPr>
              <a:buNone/>
            </a:pPr>
            <a:endParaRPr lang="en-US" sz="1400" dirty="0"/>
          </a:p>
        </p:txBody>
      </p:sp>
      <p:pic>
        <p:nvPicPr>
          <p:cNvPr id="6" name="Picture 5" descr="Capture1.JPG"/>
          <p:cNvPicPr>
            <a:picLocks noChangeAspect="1"/>
          </p:cNvPicPr>
          <p:nvPr/>
        </p:nvPicPr>
        <p:blipFill>
          <a:blip r:embed="rId2"/>
          <a:stretch>
            <a:fillRect/>
          </a:stretch>
        </p:blipFill>
        <p:spPr>
          <a:xfrm>
            <a:off x="366712" y="2819400"/>
            <a:ext cx="8410575" cy="1976437"/>
          </a:xfrm>
          <a:prstGeom prst="rect">
            <a:avLst/>
          </a:prstGeom>
        </p:spPr>
      </p:pic>
      <p:pic>
        <p:nvPicPr>
          <p:cNvPr id="7" name="Picture 6" descr="Capture2.JPG"/>
          <p:cNvPicPr>
            <a:picLocks noChangeAspect="1"/>
          </p:cNvPicPr>
          <p:nvPr/>
        </p:nvPicPr>
        <p:blipFill>
          <a:blip r:embed="rId3"/>
          <a:stretch>
            <a:fillRect/>
          </a:stretch>
        </p:blipFill>
        <p:spPr>
          <a:xfrm>
            <a:off x="457200" y="4953000"/>
            <a:ext cx="4381500" cy="1609725"/>
          </a:xfrm>
          <a:prstGeom prst="rect">
            <a:avLst/>
          </a:prstGeom>
        </p:spPr>
      </p:pic>
      <p:pic>
        <p:nvPicPr>
          <p:cNvPr id="15364" name="Picture 4"/>
          <p:cNvPicPr>
            <a:picLocks noChangeAspect="1" noChangeArrowheads="1"/>
          </p:cNvPicPr>
          <p:nvPr/>
        </p:nvPicPr>
        <p:blipFill>
          <a:blip r:embed="rId4"/>
          <a:srcRect/>
          <a:stretch>
            <a:fillRect/>
          </a:stretch>
        </p:blipFill>
        <p:spPr bwMode="auto">
          <a:xfrm>
            <a:off x="3952875" y="3886200"/>
            <a:ext cx="5191125" cy="18764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u="sng" dirty="0"/>
              <a:t>Methodology</a:t>
            </a:r>
            <a:r>
              <a:rPr lang="en-US" b="1" u="sng" dirty="0" smtClean="0"/>
              <a: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Our </a:t>
            </a:r>
            <a:r>
              <a:rPr lang="en-US" dirty="0"/>
              <a:t>data is now ready to be fed into machine learning models.</a:t>
            </a:r>
          </a:p>
          <a:p>
            <a:pPr>
              <a:buNone/>
            </a:pPr>
            <a:r>
              <a:rPr lang="en-US" dirty="0"/>
              <a:t>	We will use the following models:</a:t>
            </a:r>
          </a:p>
          <a:p>
            <a:pPr>
              <a:buNone/>
            </a:pPr>
            <a:r>
              <a:rPr lang="en-US" b="1" dirty="0"/>
              <a:t>	K-Nearest Neighbor (KNN)</a:t>
            </a:r>
            <a:endParaRPr lang="en-US" dirty="0"/>
          </a:p>
          <a:p>
            <a:pPr>
              <a:buNone/>
            </a:pPr>
            <a:r>
              <a:rPr lang="en-US" dirty="0" smtClean="0"/>
              <a:t> 	</a:t>
            </a:r>
            <a:r>
              <a:rPr lang="en-US" dirty="0"/>
              <a:t>	KNN will help us predict the severity code of an outcome by finding the most similar to 	data point within k distance.</a:t>
            </a:r>
          </a:p>
          <a:p>
            <a:pPr>
              <a:buNone/>
            </a:pPr>
            <a:r>
              <a:rPr lang="en-US" b="1" dirty="0"/>
              <a:t>	Decision Tree</a:t>
            </a:r>
            <a:endParaRPr lang="en-US" dirty="0"/>
          </a:p>
          <a:p>
            <a:pPr>
              <a:buNone/>
            </a:pPr>
            <a:r>
              <a:rPr lang="en-US" dirty="0" smtClean="0"/>
              <a:t>	</a:t>
            </a:r>
            <a:r>
              <a:rPr lang="en-US" dirty="0"/>
              <a:t>	A decision tree model gives us a layout of all possible outcomes so we can fully analyze 	the consequences of a decision. It context, the decision tree observes all possible 	outcomes of different weather conditions.</a:t>
            </a:r>
          </a:p>
          <a:p>
            <a:pPr>
              <a:buNone/>
            </a:pPr>
            <a:r>
              <a:rPr lang="en-US" b="1" dirty="0" smtClean="0"/>
              <a:t>     Logistic </a:t>
            </a:r>
            <a:r>
              <a:rPr lang="en-US" b="1" dirty="0"/>
              <a:t>Regression</a:t>
            </a:r>
            <a:endParaRPr lang="en-US" dirty="0"/>
          </a:p>
          <a:p>
            <a:pPr>
              <a:buNone/>
            </a:pPr>
            <a:r>
              <a:rPr lang="en-US" dirty="0" smtClean="0"/>
              <a:t>	</a:t>
            </a:r>
            <a:r>
              <a:rPr lang="en-US" dirty="0"/>
              <a:t>	Because our dataset only provides us with two severity code outcomes, our model will 	only predict one of those two classes. This makes our data binary, which is perfect to use 	with logistic regression.</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u="sng" dirty="0"/>
              <a:t>Result and Evaluation</a:t>
            </a:r>
            <a:r>
              <a:rPr lang="en-US" b="1" u="sng" dirty="0" smtClean="0"/>
              <a:t>:</a:t>
            </a:r>
            <a:endParaRPr lang="en-US" dirty="0"/>
          </a:p>
        </p:txBody>
      </p:sp>
      <p:sp>
        <p:nvSpPr>
          <p:cNvPr id="3" name="Content Placeholder 2"/>
          <p:cNvSpPr>
            <a:spLocks noGrp="1"/>
          </p:cNvSpPr>
          <p:nvPr>
            <p:ph idx="1"/>
          </p:nvPr>
        </p:nvSpPr>
        <p:spPr/>
        <p:txBody>
          <a:bodyPr>
            <a:normAutofit/>
          </a:bodyPr>
          <a:lstStyle/>
          <a:p>
            <a:pPr>
              <a:buNone/>
            </a:pPr>
            <a:r>
              <a:rPr lang="en-US" sz="1200" dirty="0"/>
              <a:t>For KNN:</a:t>
            </a:r>
          </a:p>
          <a:p>
            <a:pPr>
              <a:buNone/>
            </a:pPr>
            <a:r>
              <a:rPr lang="en-US" sz="1200" dirty="0" smtClean="0"/>
              <a:t>	The </a:t>
            </a:r>
            <a:r>
              <a:rPr lang="en-US" sz="1200" dirty="0"/>
              <a:t>model is more accurate when </a:t>
            </a:r>
            <a:r>
              <a:rPr lang="en-US" sz="1200" dirty="0" smtClean="0"/>
              <a:t>k=25</a:t>
            </a:r>
            <a:r>
              <a:rPr lang="en-US" sz="1200" dirty="0"/>
              <a:t> </a:t>
            </a:r>
          </a:p>
          <a:p>
            <a:pPr>
              <a:buNone/>
            </a:pPr>
            <a:r>
              <a:rPr lang="en-US" sz="1200" dirty="0" smtClean="0"/>
              <a:t>For </a:t>
            </a:r>
            <a:r>
              <a:rPr lang="en-US" sz="1200" dirty="0"/>
              <a:t>Decision Tree:</a:t>
            </a:r>
          </a:p>
          <a:p>
            <a:pPr>
              <a:buNone/>
            </a:pPr>
            <a:r>
              <a:rPr lang="en-US" sz="1200" dirty="0"/>
              <a:t>	The model is more accurate when depth =</a:t>
            </a:r>
            <a:r>
              <a:rPr lang="en-US" sz="1200" dirty="0" smtClean="0"/>
              <a:t>7</a:t>
            </a:r>
            <a:endParaRPr lang="en-US" sz="1200" dirty="0"/>
          </a:p>
          <a:p>
            <a:pPr>
              <a:buNone/>
            </a:pPr>
            <a:r>
              <a:rPr lang="en-US" sz="1200" dirty="0" smtClean="0"/>
              <a:t>For </a:t>
            </a:r>
            <a:r>
              <a:rPr lang="en-US" sz="1200" dirty="0"/>
              <a:t>Logistic regression:</a:t>
            </a:r>
          </a:p>
          <a:p>
            <a:pPr>
              <a:buNone/>
            </a:pPr>
            <a:r>
              <a:rPr lang="en-US" sz="1200" dirty="0"/>
              <a:t>	The model is more accurate for </a:t>
            </a:r>
            <a:r>
              <a:rPr lang="en-US" sz="1200" dirty="0" smtClean="0"/>
              <a:t>c=6</a:t>
            </a:r>
          </a:p>
          <a:p>
            <a:pPr>
              <a:buNone/>
            </a:pPr>
            <a:endParaRPr lang="en-US" sz="1200" dirty="0"/>
          </a:p>
          <a:p>
            <a:pPr>
              <a:buNone/>
            </a:pPr>
            <a:endParaRPr lang="en-US" sz="1200" dirty="0"/>
          </a:p>
          <a:p>
            <a:pPr>
              <a:buNone/>
            </a:pPr>
            <a:endParaRPr lang="en-US" sz="1200" dirty="0" smtClean="0"/>
          </a:p>
          <a:p>
            <a:pPr>
              <a:buNone/>
            </a:pPr>
            <a:endParaRPr lang="en-US" sz="1200" dirty="0"/>
          </a:p>
          <a:p>
            <a:pPr>
              <a:buNone/>
            </a:pPr>
            <a:endParaRPr lang="en-US" sz="1200" dirty="0"/>
          </a:p>
        </p:txBody>
      </p:sp>
      <p:pic>
        <p:nvPicPr>
          <p:cNvPr id="6" name="Picture 5" descr="Capture4.JPG"/>
          <p:cNvPicPr>
            <a:picLocks noChangeAspect="1"/>
          </p:cNvPicPr>
          <p:nvPr/>
        </p:nvPicPr>
        <p:blipFill>
          <a:blip r:embed="rId2"/>
          <a:stretch>
            <a:fillRect/>
          </a:stretch>
        </p:blipFill>
        <p:spPr>
          <a:xfrm>
            <a:off x="3505200" y="3124200"/>
            <a:ext cx="5238750" cy="1419225"/>
          </a:xfrm>
          <a:prstGeom prst="rect">
            <a:avLst/>
          </a:prstGeom>
        </p:spPr>
      </p:pic>
      <p:pic>
        <p:nvPicPr>
          <p:cNvPr id="7" name="Picture 6" descr="Capture5.JPG"/>
          <p:cNvPicPr>
            <a:picLocks noChangeAspect="1"/>
          </p:cNvPicPr>
          <p:nvPr/>
        </p:nvPicPr>
        <p:blipFill>
          <a:blip r:embed="rId3"/>
          <a:stretch>
            <a:fillRect/>
          </a:stretch>
        </p:blipFill>
        <p:spPr>
          <a:xfrm>
            <a:off x="3505200" y="5105400"/>
            <a:ext cx="5210175" cy="1057275"/>
          </a:xfrm>
          <a:prstGeom prst="rect">
            <a:avLst/>
          </a:prstGeom>
        </p:spPr>
      </p:pic>
      <p:pic>
        <p:nvPicPr>
          <p:cNvPr id="8" name="Picture 7" descr="Capture6.JPG"/>
          <p:cNvPicPr>
            <a:picLocks noChangeAspect="1"/>
          </p:cNvPicPr>
          <p:nvPr/>
        </p:nvPicPr>
        <p:blipFill>
          <a:blip r:embed="rId4"/>
          <a:stretch>
            <a:fillRect/>
          </a:stretch>
        </p:blipFill>
        <p:spPr>
          <a:xfrm>
            <a:off x="3857625" y="1371600"/>
            <a:ext cx="5286375" cy="1638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u="sng" dirty="0"/>
              <a:t>Discussion</a:t>
            </a:r>
            <a:r>
              <a:rPr lang="en-US" b="1" u="sng" dirty="0" smtClean="0"/>
              <a:t>:</a:t>
            </a:r>
            <a:endParaRPr lang="en-US" dirty="0"/>
          </a:p>
        </p:txBody>
      </p:sp>
      <p:sp>
        <p:nvSpPr>
          <p:cNvPr id="3" name="Content Placeholder 2"/>
          <p:cNvSpPr>
            <a:spLocks noGrp="1"/>
          </p:cNvSpPr>
          <p:nvPr>
            <p:ph idx="1"/>
          </p:nvPr>
        </p:nvSpPr>
        <p:spPr/>
        <p:txBody>
          <a:bodyPr>
            <a:normAutofit/>
          </a:bodyPr>
          <a:lstStyle/>
          <a:p>
            <a:r>
              <a:rPr lang="en-US" sz="1800" dirty="0"/>
              <a:t>We had categorical data that was of type 'object'. This is not a data type that we could have fed through an algorithm, so label encoding was used to created new classes that were of type int8; a numerical data type.</a:t>
            </a:r>
          </a:p>
          <a:p>
            <a:r>
              <a:rPr lang="en-US" sz="1800" dirty="0"/>
              <a:t>After solving that issue we were presented with another - imbalanced data. As mentioned earlier, class 1 was nearly three times larger than class 2. The solution to this was </a:t>
            </a:r>
            <a:r>
              <a:rPr lang="en-US" sz="1800" dirty="0" err="1"/>
              <a:t>downsampling</a:t>
            </a:r>
            <a:r>
              <a:rPr lang="en-US" sz="1800" dirty="0"/>
              <a:t> the majority class with </a:t>
            </a:r>
            <a:r>
              <a:rPr lang="en-US" sz="1800" dirty="0" err="1"/>
              <a:t>sklearn's</a:t>
            </a:r>
            <a:r>
              <a:rPr lang="en-US" sz="1800" dirty="0"/>
              <a:t> resample tool. We </a:t>
            </a:r>
            <a:r>
              <a:rPr lang="en-US" sz="1800" dirty="0" err="1"/>
              <a:t>downsampled</a:t>
            </a:r>
            <a:r>
              <a:rPr lang="en-US" sz="1800" dirty="0"/>
              <a:t> to match the minority class exactly with 58188 values each.</a:t>
            </a:r>
          </a:p>
          <a:p>
            <a:r>
              <a:rPr lang="en-US" sz="1800" dirty="0"/>
              <a:t>Once we analyzed and cleaned the data, it was then fed through three ML models; K-Nearest Neighbor, Decision Tree and Logistic Regression. Although the first two are ideal for this project, logistic regression made most sense because of its binary nature.</a:t>
            </a:r>
          </a:p>
          <a:p>
            <a:r>
              <a:rPr lang="en-US" sz="1800" dirty="0"/>
              <a:t>Evaluation metrics used to test the accuracy of our models were </a:t>
            </a:r>
            <a:r>
              <a:rPr lang="en-US" sz="1800" dirty="0" err="1"/>
              <a:t>jaccard</a:t>
            </a:r>
            <a:r>
              <a:rPr lang="en-US" sz="1800" dirty="0"/>
              <a:t> index, f-1 score and </a:t>
            </a:r>
            <a:r>
              <a:rPr lang="en-US" sz="1800" dirty="0" err="1"/>
              <a:t>logloss</a:t>
            </a:r>
            <a:r>
              <a:rPr lang="en-US" sz="1800" dirty="0"/>
              <a:t> for logistic regression. Choosing different k, max depth and </a:t>
            </a:r>
            <a:r>
              <a:rPr lang="en-US" sz="1800" dirty="0" err="1"/>
              <a:t>hyparameter</a:t>
            </a:r>
            <a:r>
              <a:rPr lang="en-US" sz="1800" dirty="0"/>
              <a:t> C values helped to improve our accuracy to be the best possible.</a:t>
            </a:r>
          </a:p>
          <a:p>
            <a:pPr>
              <a:buNone/>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u="sng" dirty="0"/>
              <a:t>Conclusion</a:t>
            </a:r>
            <a:r>
              <a:rPr lang="en-US" b="1" u="sng" dirty="0" smtClean="0"/>
              <a:t>:</a:t>
            </a:r>
            <a:endParaRPr lang="en-US" dirty="0"/>
          </a:p>
        </p:txBody>
      </p:sp>
      <p:sp>
        <p:nvSpPr>
          <p:cNvPr id="3" name="Content Placeholder 2"/>
          <p:cNvSpPr>
            <a:spLocks noGrp="1"/>
          </p:cNvSpPr>
          <p:nvPr>
            <p:ph idx="1"/>
          </p:nvPr>
        </p:nvSpPr>
        <p:spPr/>
        <p:txBody>
          <a:bodyPr>
            <a:normAutofit/>
          </a:bodyPr>
          <a:lstStyle/>
          <a:p>
            <a:r>
              <a:rPr lang="en-US" sz="2000" dirty="0"/>
              <a:t>Based on historical data from weather conditions pointing to certain classes, we can conclude that particular weather conditions have a somewhat impact on whether or not travel could result in property damage (class 1) or injury (class 2).</a:t>
            </a:r>
          </a:p>
          <a:p>
            <a:pPr>
              <a:buNone/>
            </a:pP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561</Words>
  <Application>Microsoft Office PowerPoint</Application>
  <PresentationFormat>On-screen Show (4:3)</PresentationFormat>
  <Paragraphs>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IBM Data Science Capstone: </vt:lpstr>
      <vt:lpstr>Background</vt:lpstr>
      <vt:lpstr> Business Understanding: </vt:lpstr>
      <vt:lpstr>Data Understanding </vt:lpstr>
      <vt:lpstr>Balancing the Data set &amp; Label encoding</vt:lpstr>
      <vt:lpstr>Methodology:</vt:lpstr>
      <vt:lpstr>Result and Evaluation:</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dc:title>
  <dc:creator>hp</dc:creator>
  <cp:lastModifiedBy>hp</cp:lastModifiedBy>
  <cp:revision>4</cp:revision>
  <dcterms:created xsi:type="dcterms:W3CDTF">2020-09-06T09:22:00Z</dcterms:created>
  <dcterms:modified xsi:type="dcterms:W3CDTF">2020-09-06T09:52:53Z</dcterms:modified>
</cp:coreProperties>
</file>