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070A-D326-203B-BAF5-1F79F7D9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0C88-4347-5711-89A4-3F0494BAF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221" y="350996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7079-4E22-8F9C-C39D-643B88EE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9A8F-AB5C-5A05-C675-EDD6473B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6080-2839-B958-C0F2-4E97E1DB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CD2F-034C-5BC8-3D61-D35094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2AF5-B7B0-6D90-C39D-ABA00D6D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C2C7-DC57-0C88-4100-CF6E7F02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8C85-0990-5068-D8B0-65DA5E4B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5A81-2CE2-3EBD-DA71-0EF6216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7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472A7-8C22-0040-8B2D-8CADD44D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758E-B3BB-3D83-E3E2-B22CD516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02C5-1D57-5B75-7829-B84E2411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80B3-98E1-F1FF-01B5-2ACB849A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270A-C4FB-0E5B-8085-71BE5ABE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79CB-FB21-0A17-FB71-3FB6ED85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AFA-17E2-6D68-AD84-FF994D58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110A-50E9-9F75-F20D-333C463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99A6-7C78-EDCF-F7CF-47A29950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3E3C-A569-66A6-B5E8-CBDE6033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C150-979C-9DDD-9A12-80728C30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4FAF-E2C7-A894-61C4-BA7BA4AC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8AD4-2B5A-3F3C-C8FF-7BE624F7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FE5D-112F-6C63-CDAB-25CB0F0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88AC-2D1B-7909-66E2-5262CC1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78DC-F787-5965-D141-4F8ACF82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B99F-31C5-7E35-0CC7-1721ACFC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1BD6F-7F50-FD4A-0E77-5FEE94F0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91DCC-76C6-C161-8E0B-DF430045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BE41-D666-7A56-EA21-AF6E1C40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62D3-80BF-F8BA-159E-C0E7BD8C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8E6E-DD5F-D244-D229-51F0BDFB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E4ABC-F1C0-BFC4-9E8C-EFDEB961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E373-337B-0C53-3ED0-6DD441762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00DB-0D6D-2EF3-D91A-B34A0DE9E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E644-9B05-0035-11D0-17EEBE736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2A4FB-A364-D94E-25D2-8F234AB3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FC41C-196E-9384-D259-4FF590D5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F1DA6-CB2A-DC22-7C32-F4B90FE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2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A360-F223-69A8-5EC5-884D7193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40945-0142-3C55-7487-BAFAA448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65FA-4140-D20D-A6B9-5160C58A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4A53-780C-A951-FE6F-3D75E57A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71FA6-62B5-3CCF-0F95-6C1DBD56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BCB3D-B326-BAB9-B163-667B1591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6D13-1297-DF67-89F3-C4E4E884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F415-8132-04FF-CDFD-47E765AB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FA3B-8D70-2E82-A5AC-7D04620C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22D31-4266-FFE6-84FE-91EC6DAF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AD6B-8E79-1378-290A-8E5BD0C4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CFCA-54B5-EBC0-3FE2-DE511CA4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6519-E9F1-37BD-B003-EF5F53D5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74C0-A1F2-C023-22E6-401620AD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1E30-4645-1528-898C-FD074213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40E4-5BE6-46A9-6158-797954677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E6FE-9782-888F-F296-63E3649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727F-A34E-983E-DCB4-3ED96139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17790-470A-EF93-3CE9-6006C2FF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0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D355B-7689-2896-6940-43E41354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77FD-E44C-6EF1-B9E3-C14EAD98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E729-EA5A-74F9-FF82-BDCA172C3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588C-0105-432B-913A-4FF616E149F1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823B-F997-7E77-1F3C-FE46F859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F4CD-A289-C3D1-E10A-C2869D674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2318-C9F6-4F39-99B9-230DA9F7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F362847-C26B-8DEA-7BBB-F6E0FC3FBC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9249" y="256193"/>
            <a:ext cx="11482874" cy="660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Data Preprocessing: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i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Import the necessary libraries and read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i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Drop any columns that you deem unecessary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i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The following columns need to be converted for further analysis: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(You might encounter Nan values in the above columns. Pandas treats Nan values as float. Please keep that in mind when making the conversions.)</a:t>
            </a: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WenQuanYi Micro Hei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zh-CN" sz="2000" dirty="0"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4. </a:t>
            </a:r>
            <a:r>
              <a:rPr kumimoji="0" lang="hi-I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Micro Hei"/>
                <a:cs typeface="Mangal" panose="020B0502040204020203" pitchFamily="18" charset="0"/>
              </a:rPr>
              <a:t>Check for missing values and do a mean imputation where necessary.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63BAE-1613-8CF2-8538-59603609A02A}"/>
              </a:ext>
            </a:extLst>
          </p:cNvPr>
          <p:cNvGraphicFramePr>
            <a:graphicFrameLocks noGrp="1"/>
          </p:cNvGraphicFramePr>
          <p:nvPr/>
        </p:nvGraphicFramePr>
        <p:xfrm>
          <a:off x="532033" y="2519768"/>
          <a:ext cx="10997305" cy="29978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268380">
                  <a:extLst>
                    <a:ext uri="{9D8B030D-6E8A-4147-A177-3AD203B41FA5}">
                      <a16:colId xmlns:a16="http://schemas.microsoft.com/office/drawing/2014/main" val="895083994"/>
                    </a:ext>
                  </a:extLst>
                </a:gridCol>
                <a:gridCol w="5176880">
                  <a:extLst>
                    <a:ext uri="{9D8B030D-6E8A-4147-A177-3AD203B41FA5}">
                      <a16:colId xmlns:a16="http://schemas.microsoft.com/office/drawing/2014/main" val="1426730267"/>
                    </a:ext>
                  </a:extLst>
                </a:gridCol>
                <a:gridCol w="3552045">
                  <a:extLst>
                    <a:ext uri="{9D8B030D-6E8A-4147-A177-3AD203B41FA5}">
                      <a16:colId xmlns:a16="http://schemas.microsoft.com/office/drawing/2014/main" val="1674695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hangingPunct="0"/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Details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Required output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240494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'Value'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Amount with Euro symbol as prefix and suffix ‘K’ or ‘M’ indicating thousands and millions respectively.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Convert to Float after getting rid of currency symbol and suffix.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102516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'Wage'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 Amount with Euro symbol as prefix and suffix ‘K’ or ‘M’ indicating thousands and millions respectively.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Convert to Float after getting rid of currency symbol and suffix.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3575481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'Joined'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Year as a string, in some cases complete date as string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Convert to int with only year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11132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'Contract Valid Until'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Date as a string 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Convert to datetime type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2428395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'Height'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In inches with a quotation mark 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Convert to Float with decimal points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33311325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'Weight'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Contains the suffix lbs 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>
                          <a:effectLst/>
                        </a:rPr>
                        <a:t>Remove the suffix and convert to float</a:t>
                      </a:r>
                      <a:endParaRPr lang="en-IN" sz="2000" kern="10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290768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'Release Clause'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Amount with Euro symbol as prefix and suffix ‘K’ or ‘M’ indicating thousands and millions respectively.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IN" sz="1400" kern="100" dirty="0">
                          <a:effectLst/>
                        </a:rPr>
                        <a:t>Convert to Float after getting rid of currency symbol and suffix.</a:t>
                      </a:r>
                      <a:endParaRPr lang="en-IN" sz="2000" kern="100" dirty="0">
                        <a:effectLst/>
                        <a:latin typeface="Liberation Serif"/>
                        <a:ea typeface="WenQuanYi Micro Hei"/>
                        <a:cs typeface="Lohit Devanagari"/>
                      </a:endParaRPr>
                    </a:p>
                  </a:txBody>
                  <a:tcPr marL="33655" marR="34925" marT="34925" marB="34925"/>
                </a:tc>
                <a:extLst>
                  <a:ext uri="{0D108BD9-81ED-4DB2-BD59-A6C34878D82A}">
                    <a16:rowId xmlns:a16="http://schemas.microsoft.com/office/drawing/2014/main" val="26274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2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481-76EB-950B-08B7-96276B33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1" y="233881"/>
            <a:ext cx="11353800" cy="639023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n-lt"/>
              </a:rPr>
              <a:t># Null values present in column in percent: </a:t>
            </a:r>
            <a:br>
              <a:rPr lang="en-US" sz="1400" dirty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df1.isnull().sum()/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(df1)*100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There are around 93% entries are null in Loaned From 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 df1["Loaned From"]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Removing "€" ,replacing "M" with 000000 and "K" with 000 also changing of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float.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df1["Value"] = df1["Value"].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("€","").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("M","000000").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("K","000").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(".","").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Removing "€" ,replacing "M" with 000000 and "K" with 000 also changing of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float.</a:t>
            </a:r>
            <a:br>
              <a:rPr lang="en-US" sz="1400" dirty="0">
                <a:latin typeface="+mn-lt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df1["Wage"] = df1["Wage"].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("€","").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("M","000000").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("K","000").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(".","").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Extracted year value and changing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float.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df1["Joined"] = df1["Joined"].str[-4:].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Converting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datetime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df1["Contract Valid Until"]=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(df1["Contract Valid Until"])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Replacing (') with (.) and converting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float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df1["Height"]=df1["Height"].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("'",".").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Replacing (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lbs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) with null and converting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 to float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df1["Weight"]=df1["Weight"].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 Converting to Float after getting rid of currency symbol and suffix.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df1["Release Clause"]=df1["Release Clause"].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("€","").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("M","000000").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("K","000").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(".","").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#Dropping the Null value rows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 = df1.drop(index=df1[df1["Position"].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()].index)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35C6B0A-F05A-9EAF-EB94-8AF0839C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34" y="1126747"/>
            <a:ext cx="11482874" cy="150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/>
              <a:t>Exploratory Data Analysis:</a:t>
            </a:r>
          </a:p>
          <a:p>
            <a:pPr marL="342900" lvl="0" indent="-342900" hangingPunct="0">
              <a:buFont typeface="+mj-lt"/>
              <a:buAutoNum type="arabicPeriod"/>
              <a:tabLst>
                <a:tab pos="495300" algn="l"/>
              </a:tabLst>
            </a:pPr>
            <a:r>
              <a:rPr lang="en-IN" sz="1400" kern="100" dirty="0">
                <a:effectLst/>
                <a:ea typeface="WenQuanYi Micro Hei"/>
                <a:cs typeface="Lohit Devanagari"/>
              </a:rPr>
              <a:t>Plot the distribution of Overall rating for all players. 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sns.kdeplot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(df1["Overall"])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plt.show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()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endParaRPr lang="en-IN" sz="1400" kern="100" dirty="0">
              <a:effectLst/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C2E62-EAE0-630D-A2D0-09EE2490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60" y="2220384"/>
            <a:ext cx="5637070" cy="3675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E5B1B2-410B-6BCD-D436-7861C64B418C}"/>
              </a:ext>
            </a:extLst>
          </p:cNvPr>
          <p:cNvSpPr txBox="1"/>
          <p:nvPr/>
        </p:nvSpPr>
        <p:spPr>
          <a:xfrm>
            <a:off x="223934" y="205273"/>
            <a:ext cx="1169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EDA Mini Project</a:t>
            </a:r>
          </a:p>
        </p:txBody>
      </p:sp>
    </p:spTree>
    <p:extLst>
      <p:ext uri="{BB962C8B-B14F-4D97-AF65-F5344CB8AC3E}">
        <p14:creationId xmlns:p14="http://schemas.microsoft.com/office/powerpoint/2010/main" val="404606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6405-7BE0-3C70-3465-A4A329C5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602"/>
            <a:ext cx="10515600" cy="4351338"/>
          </a:xfrm>
        </p:spPr>
        <p:txBody>
          <a:bodyPr>
            <a:normAutofit/>
          </a:bodyPr>
          <a:lstStyle/>
          <a:p>
            <a:pPr marL="342900" lvl="0" indent="-342900" hangingPunct="0">
              <a:buFont typeface="+mj-lt"/>
              <a:buAutoNum type="arabicPeriod" startAt="2"/>
              <a:tabLst>
                <a:tab pos="495300" algn="l"/>
              </a:tabLst>
            </a:pPr>
            <a:r>
              <a:rPr lang="en-IN" sz="1400" kern="100" dirty="0">
                <a:effectLst/>
                <a:ea typeface="WenQuanYi Micro Hei"/>
                <a:cs typeface="Lohit Devanagari"/>
              </a:rPr>
              <a:t>Generate pair plots for the following variables: Overall, Value, Wage, International Reputation, Height, Weight, Release Claus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 err="1"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sns.pairplot</a:t>
            </a:r>
            <a:r>
              <a:rPr lang="en-US" sz="1400" kern="100" dirty="0"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(df1[["Overall", "Value", "Wage", "International Reputation", "Height", "Weight", "Release Clause"]])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 err="1"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plt.show</a:t>
            </a:r>
            <a:r>
              <a:rPr lang="en-US" sz="1400" kern="100" dirty="0"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()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endParaRPr lang="en-IN" sz="1400" kern="100" dirty="0"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7C585-D910-20EB-73E6-DC0A070B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95" y="1418253"/>
            <a:ext cx="6603200" cy="5047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BAEA-7B13-5503-835C-B1DB306E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95404"/>
            <a:ext cx="10515600" cy="6413306"/>
          </a:xfrm>
        </p:spPr>
        <p:txBody>
          <a:bodyPr>
            <a:normAutofit/>
          </a:bodyPr>
          <a:lstStyle/>
          <a:p>
            <a:pPr marL="342900" lvl="0" indent="-342900" hangingPunct="0">
              <a:buFont typeface="+mj-lt"/>
              <a:buAutoNum type="arabicPeriod" startAt="3"/>
              <a:tabLst>
                <a:tab pos="4953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Generate a table containing the top 20 players ranked by Overall score and whose contract expires in 2020.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df3=df1[df1["Contract Valid Until"].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dt.year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==2020].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sort_values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(by="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Overall",ascending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=False).head(20)</a:t>
            </a:r>
            <a:endParaRPr lang="en-IN" sz="1400" kern="100" dirty="0"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pPr marL="457200" lvl="1" indent="0" hangingPunct="0">
              <a:buNone/>
              <a:tabLst>
                <a:tab pos="495300" algn="l"/>
              </a:tabLst>
            </a:pPr>
            <a:endParaRPr lang="en-IN" sz="1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742950" lvl="1" indent="-285750" hangingPunct="0">
              <a:buFont typeface="+mj-lt"/>
              <a:buAutoNum type="alphaLcParenR"/>
              <a:tabLst>
                <a:tab pos="7239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What would the average wage for this set of players be?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print("The average wage for this set of players is",df3["Wage"].mean())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endParaRPr lang="en-IN" sz="1400" kern="100" dirty="0">
              <a:effectLst/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pPr marL="742950" lvl="1" indent="-285750" hangingPunct="0">
              <a:buFont typeface="+mj-lt"/>
              <a:buAutoNum type="alphaLcParenR"/>
              <a:tabLst>
                <a:tab pos="7239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What is the average age?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print("The average age for this set of players is",df3[“Age"].mean())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endParaRPr lang="en-IN" sz="1400" kern="100" dirty="0">
              <a:effectLst/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pPr marL="742950" lvl="1" indent="-285750" hangingPunct="0">
              <a:buFont typeface="+mj-lt"/>
              <a:buAutoNum type="alphaLcParenR"/>
              <a:tabLst>
                <a:tab pos="7239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Is there a correlation between the Overall rating and Value for these players?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print("The correlation between the variables Overall rating and Value for these players is",df3["Overall"].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corr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(df3["Value"]))</a:t>
            </a:r>
            <a:endParaRPr lang="en-IN" sz="1400" kern="100" dirty="0">
              <a:effectLst/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pPr marL="342900" lvl="0" indent="-342900" hangingPunct="0">
              <a:buFont typeface="+mj-lt"/>
              <a:buAutoNum type="arabicPeriod" startAt="4"/>
              <a:tabLst>
                <a:tab pos="4953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Generate tables containing the top 5 players by Overall rating for each unique position.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df4 = df1.groupby("Position").head().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sort_values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(["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Position","Overall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"],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ascending=[</a:t>
            </a:r>
            <a:r>
              <a:rPr lang="en-US" sz="1400" kern="100" dirty="0" err="1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True,False</a:t>
            </a:r>
            <a:r>
              <a:rPr lang="en-US" sz="1400" kern="100" dirty="0">
                <a:effectLst/>
                <a:latin typeface="Courier New" panose="02070309020205020404" pitchFamily="49" charset="0"/>
                <a:ea typeface="WenQuanYi Micro Hei"/>
                <a:cs typeface="Courier New" panose="02070309020205020404" pitchFamily="49" charset="0"/>
              </a:rPr>
              <a:t>])</a:t>
            </a:r>
          </a:p>
          <a:p>
            <a:pPr marL="457200" lvl="1" indent="0" hangingPunct="0">
              <a:buNone/>
              <a:tabLst>
                <a:tab pos="495300" algn="l"/>
              </a:tabLst>
            </a:pPr>
            <a:endParaRPr lang="en-IN" sz="1400" kern="100" dirty="0">
              <a:effectLst/>
              <a:latin typeface="Courier New" panose="02070309020205020404" pitchFamily="49" charset="0"/>
              <a:ea typeface="WenQuanYi Micro Hei"/>
              <a:cs typeface="Courier New" panose="02070309020205020404" pitchFamily="49" charset="0"/>
            </a:endParaRPr>
          </a:p>
          <a:p>
            <a:pPr marL="742950" lvl="1" indent="-285750" hangingPunct="0">
              <a:buFont typeface="+mj-lt"/>
              <a:buAutoNum type="alphaLcParenR"/>
              <a:tabLst>
                <a:tab pos="7239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Are there any players appearing in more than one Table. Please point out such players.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IN" sz="1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df4[df4.duplicated()]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endParaRPr lang="en-IN" sz="14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hangingPunct="0">
              <a:buFont typeface="+mj-lt"/>
              <a:buAutoNum type="alphaLcParenR"/>
              <a:tabLst>
                <a:tab pos="723900" algn="l"/>
              </a:tabLst>
            </a:pPr>
            <a:r>
              <a:rPr lang="en-IN" sz="1400" kern="100" dirty="0">
                <a:effectLst/>
                <a:latin typeface="Liberation Serif"/>
                <a:ea typeface="WenQuanYi Micro Hei"/>
                <a:cs typeface="Lohit Devanagari"/>
              </a:rPr>
              <a:t>What is the average wage one can expect to pay for the top 5 in every position?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US" sz="1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</a:t>
            </a:r>
            <a:r>
              <a:rPr lang="en-US" sz="1400" kern="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avgerage</a:t>
            </a:r>
            <a:r>
              <a:rPr lang="en-US" sz="1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wage one can expect to pay for top 5 in position are:")</a:t>
            </a:r>
          </a:p>
          <a:p>
            <a:pPr marL="914400" lvl="2" indent="0" hangingPunct="0">
              <a:buNone/>
              <a:tabLst>
                <a:tab pos="723900" algn="l"/>
              </a:tabLst>
            </a:pPr>
            <a:r>
              <a:rPr lang="en-US" sz="1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df4.groupby("Position")["Wage"].mean()</a:t>
            </a:r>
            <a:endParaRPr lang="en-IN" sz="14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2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961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Liberation Serif</vt:lpstr>
      <vt:lpstr>Office Theme</vt:lpstr>
      <vt:lpstr>PowerPoint Presentation</vt:lpstr>
      <vt:lpstr># Null values present in column in percent:  df1.isnull().sum()/len(df1)*100  # There are around 93% entries are null in Loaned From column  del df1["Loaned From"]  # Removing "€" ,replacing "M" with 000000 and "K" with 000 also changing of dtype to float. df1["Value"] = df1["Value"].str.replace("€","").str.replace("M","000000").str.replace("K","000"). str.replace(".","").astype("float")   # Removing "€" ,replacing "M" with 000000 and "K" with 000 also changing of dtype to float. df1["Wage"] = df1["Wage"].str.replace("€","").str.replace("M","000000").str.replace("K","000"). str.replace(".","").astype("float")  # Extracted year value and changing dtype to float. df1["Joined"] = df1["Joined"].str[-4:].astype("float")  # Converting dtype to datetime df1["Contract Valid Until"]=pd.to_datetime(df1["Contract Valid Until"])  # Replacing (') with (.) and converting dtype to float df1["Height"]=df1["Height"].str.replace("'",".").astype("float")  # Replacing (lbs) with null and converting dtype to float df1["Weight"]=df1["Weight"].str.replace("lbs","").astype("float")  # Converting to Float after getting rid of currency symbol and suffix. df1["Release Clause"]=df1["Release Clause"].str.replace("€","").str.replace("M","000000"). str.replace("K","000").str.replace(".","").astype("float")  #Dropping the Null value rows df1 = df1.drop(index=df1[df1["Position"].isnull()].index)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Chauhan</dc:creator>
  <cp:lastModifiedBy>Mayur Shrotriya</cp:lastModifiedBy>
  <cp:revision>2</cp:revision>
  <dcterms:created xsi:type="dcterms:W3CDTF">2022-06-12T10:37:33Z</dcterms:created>
  <dcterms:modified xsi:type="dcterms:W3CDTF">2022-06-12T10:56:07Z</dcterms:modified>
</cp:coreProperties>
</file>