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3" d="100"/>
          <a:sy n="73" d="100"/>
        </p:scale>
        <p:origin x="364"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851027-9807-4B78-BD05-9D9717194627}"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226104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51027-9807-4B78-BD05-9D9717194627}"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424573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51027-9807-4B78-BD05-9D9717194627}"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3B1850-79C5-4647-9B89-339B1AB36CF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053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851027-9807-4B78-BD05-9D9717194627}"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183572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851027-9807-4B78-BD05-9D9717194627}"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3B1850-79C5-4647-9B89-339B1AB36CF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7414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851027-9807-4B78-BD05-9D9717194627}"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2870237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51027-9807-4B78-BD05-9D9717194627}"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2654156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51027-9807-4B78-BD05-9D9717194627}"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140399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51027-9807-4B78-BD05-9D9717194627}"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5560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51027-9807-4B78-BD05-9D9717194627}"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3629395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851027-9807-4B78-BD05-9D9717194627}"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141341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51027-9807-4B78-BD05-9D9717194627}"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26434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851027-9807-4B78-BD05-9D9717194627}"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271287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51027-9807-4B78-BD05-9D9717194627}" type="datetimeFigureOut">
              <a:rPr lang="en-IN" smtClean="0"/>
              <a:t>08-02-2023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1830912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51027-9807-4B78-BD05-9D9717194627}"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232590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51027-9807-4B78-BD05-9D9717194627}"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3B1850-79C5-4647-9B89-339B1AB36CFA}" type="slidenum">
              <a:rPr lang="en-IN" smtClean="0"/>
              <a:t>‹#›</a:t>
            </a:fld>
            <a:endParaRPr lang="en-IN"/>
          </a:p>
        </p:txBody>
      </p:sp>
    </p:spTree>
    <p:extLst>
      <p:ext uri="{BB962C8B-B14F-4D97-AF65-F5344CB8AC3E}">
        <p14:creationId xmlns:p14="http://schemas.microsoft.com/office/powerpoint/2010/main" val="45434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851027-9807-4B78-BD05-9D9717194627}" type="datetimeFigureOut">
              <a:rPr lang="en-IN" smtClean="0"/>
              <a:t>08-02-2023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3B1850-79C5-4647-9B89-339B1AB36CFA}" type="slidenum">
              <a:rPr lang="en-IN" smtClean="0"/>
              <a:t>‹#›</a:t>
            </a:fld>
            <a:endParaRPr lang="en-IN"/>
          </a:p>
        </p:txBody>
      </p:sp>
    </p:spTree>
    <p:extLst>
      <p:ext uri="{BB962C8B-B14F-4D97-AF65-F5344CB8AC3E}">
        <p14:creationId xmlns:p14="http://schemas.microsoft.com/office/powerpoint/2010/main" val="30929871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hyperlink" Target="https://colab.research.google.com/" TargetMode="External"/><Relationship Id="rId1" Type="http://schemas.openxmlformats.org/officeDocument/2006/relationships/slideLayout" Target="../slideLayouts/slideLayout7.xml"/><Relationship Id="rId4" Type="http://schemas.openxmlformats.org/officeDocument/2006/relationships/hyperlink" Target="https://www.tutorialspoint.com/machine_learning_with_python/machine_learning_with_python_classification%20_algorithms_random_forest.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4538-B85B-D51C-0ED1-884802E0196D}"/>
              </a:ext>
            </a:extLst>
          </p:cNvPr>
          <p:cNvSpPr>
            <a:spLocks noGrp="1"/>
          </p:cNvSpPr>
          <p:nvPr>
            <p:ph type="ctrTitle"/>
          </p:nvPr>
        </p:nvSpPr>
        <p:spPr>
          <a:xfrm>
            <a:off x="2689757" y="1942607"/>
            <a:ext cx="8915399" cy="2262781"/>
          </a:xfrm>
        </p:spPr>
        <p:txBody>
          <a:bodyPr>
            <a:normAutofit fontScale="90000"/>
          </a:bodyPr>
          <a:lstStyle/>
          <a:p>
            <a:r>
              <a:rPr lang="en-US" sz="4800" dirty="0">
                <a:solidFill>
                  <a:schemeClr val="tx1"/>
                </a:solidFill>
              </a:rPr>
              <a:t>Restaurant Rating Prediction using Machine Learning Algorithms</a:t>
            </a:r>
            <a:endParaRPr lang="en-IN" sz="4800" dirty="0">
              <a:solidFill>
                <a:schemeClr val="tx1"/>
              </a:solidFill>
            </a:endParaRPr>
          </a:p>
        </p:txBody>
      </p:sp>
    </p:spTree>
    <p:extLst>
      <p:ext uri="{BB962C8B-B14F-4D97-AF65-F5344CB8AC3E}">
        <p14:creationId xmlns:p14="http://schemas.microsoft.com/office/powerpoint/2010/main" val="32090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62DF4-621D-F2DB-8067-287F7ED7F27A}"/>
              </a:ext>
            </a:extLst>
          </p:cNvPr>
          <p:cNvSpPr txBox="1"/>
          <p:nvPr/>
        </p:nvSpPr>
        <p:spPr>
          <a:xfrm>
            <a:off x="2743199" y="383176"/>
            <a:ext cx="8917577" cy="6924973"/>
          </a:xfrm>
          <a:prstGeom prst="rect">
            <a:avLst/>
          </a:prstGeom>
          <a:noFill/>
        </p:spPr>
        <p:txBody>
          <a:bodyPr wrap="square" rtlCol="0">
            <a:spAutoFit/>
          </a:bodyPr>
          <a:lstStyle/>
          <a:p>
            <a:pPr marL="342900" indent="-342900">
              <a:buAutoNum type="arabicPeriod"/>
            </a:pPr>
            <a:r>
              <a:rPr lang="en-IN" sz="2400" dirty="0">
                <a:latin typeface="+mj-lt"/>
              </a:rPr>
              <a:t>LINEAR REGRESSION:</a:t>
            </a:r>
          </a:p>
          <a:p>
            <a:pPr marL="285750" indent="-285750">
              <a:buFont typeface="Wingdings" panose="05000000000000000000" pitchFamily="2" charset="2"/>
              <a:buChar char="Ø"/>
            </a:pPr>
            <a:r>
              <a:rPr lang="en-US" dirty="0">
                <a:latin typeface="+mj-lt"/>
              </a:rPr>
              <a:t>L</a:t>
            </a:r>
            <a:r>
              <a:rPr lang="en-US" b="0" i="0" dirty="0">
                <a:effectLst/>
                <a:latin typeface="+mj-lt"/>
              </a:rPr>
              <a:t>inear regression is a linear approach for modelling the relationship between a scalar response and one or more explanatory variables.  Here, we use multiple regression as we have more than one independent features.</a:t>
            </a:r>
          </a:p>
          <a:p>
            <a:pPr marL="285750" indent="-285750">
              <a:buFont typeface="Wingdings" panose="05000000000000000000" pitchFamily="2" charset="2"/>
              <a:buChar char="Ø"/>
            </a:pPr>
            <a:r>
              <a:rPr lang="en-US" dirty="0">
                <a:latin typeface="+mj-lt"/>
              </a:rPr>
              <a:t>We train the model on the train dataset using linear regression algorithms and check the model score on train and test dataset.</a:t>
            </a:r>
          </a:p>
          <a:p>
            <a:pPr marL="285750" indent="-285750">
              <a:buFont typeface="Wingdings" panose="05000000000000000000" pitchFamily="2" charset="2"/>
              <a:buChar char="Ø"/>
            </a:pPr>
            <a:r>
              <a:rPr lang="en-US" dirty="0">
                <a:latin typeface="+mj-lt"/>
              </a:rPr>
              <a:t>Using r2_score from </a:t>
            </a:r>
            <a:r>
              <a:rPr lang="en-US" dirty="0" err="1">
                <a:latin typeface="+mj-lt"/>
              </a:rPr>
              <a:t>sklearn</a:t>
            </a:r>
            <a:r>
              <a:rPr lang="en-US" dirty="0">
                <a:latin typeface="+mj-lt"/>
              </a:rPr>
              <a:t> library, we predict the accuracy score of the linear regression model.</a:t>
            </a:r>
          </a:p>
          <a:p>
            <a:r>
              <a:rPr lang="en-US" dirty="0">
                <a:latin typeface="+mj-lt"/>
              </a:rPr>
              <a:t>     </a:t>
            </a:r>
          </a:p>
          <a:p>
            <a:r>
              <a:rPr lang="en-US" dirty="0">
                <a:latin typeface="+mj-lt"/>
              </a:rPr>
              <a:t>     Accuracy score for Linear regression is 27.20</a:t>
            </a:r>
          </a:p>
          <a:p>
            <a:endParaRPr lang="en-US" dirty="0">
              <a:solidFill>
                <a:srgbClr val="4D5156"/>
              </a:solidFill>
              <a:latin typeface="arial" panose="020B0604020202020204" pitchFamily="34" charset="0"/>
            </a:endParaRPr>
          </a:p>
          <a:p>
            <a:r>
              <a:rPr lang="en-US" sz="2400" dirty="0">
                <a:latin typeface="+mj-lt"/>
              </a:rPr>
              <a:t>2. RIDGE REGRESSION:</a:t>
            </a:r>
          </a:p>
          <a:p>
            <a:pPr marL="342900" indent="-342900">
              <a:buFont typeface="Wingdings" panose="05000000000000000000" pitchFamily="2" charset="2"/>
              <a:buChar char="Ø"/>
            </a:pPr>
            <a:r>
              <a:rPr lang="en-US" b="0" i="0" dirty="0">
                <a:solidFill>
                  <a:srgbClr val="202124"/>
                </a:solidFill>
                <a:effectLst/>
                <a:latin typeface="+mj-lt"/>
              </a:rPr>
              <a:t>Ridge regression is </a:t>
            </a:r>
            <a:r>
              <a:rPr lang="en-US" i="0" dirty="0">
                <a:solidFill>
                  <a:srgbClr val="202124"/>
                </a:solidFill>
                <a:effectLst/>
                <a:latin typeface="+mj-lt"/>
              </a:rPr>
              <a:t>a model tuning method that is used to </a:t>
            </a:r>
            <a:r>
              <a:rPr lang="en-US" i="0" dirty="0" err="1">
                <a:solidFill>
                  <a:srgbClr val="202124"/>
                </a:solidFill>
                <a:effectLst/>
                <a:latin typeface="+mj-lt"/>
              </a:rPr>
              <a:t>analyse</a:t>
            </a:r>
            <a:r>
              <a:rPr lang="en-US" i="0" dirty="0">
                <a:solidFill>
                  <a:srgbClr val="202124"/>
                </a:solidFill>
                <a:effectLst/>
                <a:latin typeface="+mj-lt"/>
              </a:rPr>
              <a:t> any data that suffers from multicollinearity</a:t>
            </a:r>
            <a:r>
              <a:rPr lang="en-US" b="0" i="0" dirty="0">
                <a:solidFill>
                  <a:srgbClr val="202124"/>
                </a:solidFill>
                <a:effectLst/>
                <a:latin typeface="+mj-lt"/>
              </a:rPr>
              <a:t>. This method performs L2 regularization. </a:t>
            </a:r>
          </a:p>
          <a:p>
            <a:pPr marL="342900" indent="-342900">
              <a:buFont typeface="Wingdings" panose="05000000000000000000" pitchFamily="2" charset="2"/>
              <a:buChar char="Ø"/>
            </a:pPr>
            <a:r>
              <a:rPr lang="en-US" dirty="0">
                <a:latin typeface="+mj-lt"/>
              </a:rPr>
              <a:t>We train the model on the train dataset using ridge regression algorithms and check the model score on train and test dataset.</a:t>
            </a:r>
          </a:p>
          <a:p>
            <a:pPr marL="342900" indent="-342900">
              <a:buFont typeface="Wingdings" panose="05000000000000000000" pitchFamily="2" charset="2"/>
              <a:buChar char="Ø"/>
            </a:pPr>
            <a:r>
              <a:rPr lang="en-US" dirty="0">
                <a:latin typeface="+mj-lt"/>
              </a:rPr>
              <a:t>Using r2_score from </a:t>
            </a:r>
            <a:r>
              <a:rPr lang="en-US" dirty="0" err="1">
                <a:latin typeface="+mj-lt"/>
              </a:rPr>
              <a:t>sklearn</a:t>
            </a:r>
            <a:r>
              <a:rPr lang="en-US" dirty="0">
                <a:latin typeface="+mj-lt"/>
              </a:rPr>
              <a:t> library, we predict the accuracy score of the ridge regression model.</a:t>
            </a:r>
          </a:p>
          <a:p>
            <a:r>
              <a:rPr lang="en-US" dirty="0">
                <a:latin typeface="+mj-lt"/>
              </a:rPr>
              <a:t>      </a:t>
            </a:r>
          </a:p>
          <a:p>
            <a:r>
              <a:rPr lang="en-US" dirty="0">
                <a:latin typeface="+mj-lt"/>
              </a:rPr>
              <a:t>     Accuracy score for Ridge regression is 27.20</a:t>
            </a:r>
          </a:p>
          <a:p>
            <a:pPr marL="342900" indent="-342900">
              <a:buFont typeface="Wingdings" panose="05000000000000000000" pitchFamily="2" charset="2"/>
              <a:buChar char="Ø"/>
            </a:pPr>
            <a:endParaRPr lang="en-US" dirty="0">
              <a:latin typeface="+mj-lt"/>
            </a:endParaRPr>
          </a:p>
          <a:p>
            <a:pPr marL="342900" indent="-342900">
              <a:buFont typeface="Wingdings" panose="05000000000000000000" pitchFamily="2" charset="2"/>
              <a:buChar char="Ø"/>
            </a:pPr>
            <a:endParaRPr lang="en-US" dirty="0">
              <a:latin typeface="+mj-lt"/>
            </a:endParaRPr>
          </a:p>
          <a:p>
            <a:endParaRPr lang="en-IN" dirty="0"/>
          </a:p>
        </p:txBody>
      </p:sp>
    </p:spTree>
    <p:extLst>
      <p:ext uri="{BB962C8B-B14F-4D97-AF65-F5344CB8AC3E}">
        <p14:creationId xmlns:p14="http://schemas.microsoft.com/office/powerpoint/2010/main" val="118784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5CC55-8015-27A4-DDDA-7D4AD6B958CC}"/>
              </a:ext>
            </a:extLst>
          </p:cNvPr>
          <p:cNvSpPr txBox="1"/>
          <p:nvPr/>
        </p:nvSpPr>
        <p:spPr>
          <a:xfrm>
            <a:off x="2438400" y="645454"/>
            <a:ext cx="9353006" cy="7478970"/>
          </a:xfrm>
          <a:prstGeom prst="rect">
            <a:avLst/>
          </a:prstGeom>
          <a:noFill/>
        </p:spPr>
        <p:txBody>
          <a:bodyPr wrap="square" rtlCol="0">
            <a:spAutoFit/>
          </a:bodyPr>
          <a:lstStyle/>
          <a:p>
            <a:r>
              <a:rPr lang="en-IN" sz="2400" dirty="0"/>
              <a:t>3. RANDOM FOREST REGRESSION:</a:t>
            </a:r>
          </a:p>
          <a:p>
            <a:pPr marL="342900" indent="-342900">
              <a:buFont typeface="Wingdings" panose="05000000000000000000" pitchFamily="2" charset="2"/>
              <a:buChar char="Ø"/>
            </a:pPr>
            <a:r>
              <a:rPr lang="en-US" b="0" i="0" dirty="0">
                <a:effectLst/>
                <a:latin typeface="+mj-lt"/>
              </a:rPr>
              <a:t>Random Forest is one of the best useful technique used for multiple decision tree generation. Since our dataset contains lots of attributes to consider for the prediction, we built the model with it.</a:t>
            </a:r>
          </a:p>
          <a:p>
            <a:pPr marL="342900" indent="-342900">
              <a:buFont typeface="Wingdings" panose="05000000000000000000" pitchFamily="2" charset="2"/>
              <a:buChar char="Ø"/>
            </a:pPr>
            <a:r>
              <a:rPr lang="en-US" dirty="0">
                <a:latin typeface="+mj-lt"/>
              </a:rPr>
              <a:t>We train the model on the train dataset using random forest regression algorithms and check the model score on train and test dataset and predict the accuracy.</a:t>
            </a:r>
          </a:p>
          <a:p>
            <a:endParaRPr lang="en-US" dirty="0">
              <a:latin typeface="+mj-lt"/>
            </a:endParaRPr>
          </a:p>
          <a:p>
            <a:r>
              <a:rPr lang="en-US" dirty="0">
                <a:latin typeface="+mj-lt"/>
              </a:rPr>
              <a:t>     Accuracy score for Random Forest Regressor: 92.53</a:t>
            </a:r>
          </a:p>
          <a:p>
            <a:endParaRPr lang="en-US" dirty="0">
              <a:latin typeface="+mj-lt"/>
            </a:endParaRPr>
          </a:p>
          <a:p>
            <a:endParaRPr lang="en-US" dirty="0">
              <a:latin typeface="+mj-lt"/>
            </a:endParaRPr>
          </a:p>
          <a:p>
            <a:r>
              <a:rPr lang="en-US" sz="2400" dirty="0">
                <a:latin typeface="+mj-lt"/>
              </a:rPr>
              <a:t>4. SUPPORT VECTOR REGRESSION:</a:t>
            </a:r>
          </a:p>
          <a:p>
            <a:pPr marL="342900" indent="-342900">
              <a:buFont typeface="Wingdings" panose="05000000000000000000" pitchFamily="2" charset="2"/>
              <a:buChar char="Ø"/>
            </a:pPr>
            <a:r>
              <a:rPr lang="en-US" b="0" i="0" dirty="0">
                <a:solidFill>
                  <a:srgbClr val="202124"/>
                </a:solidFill>
                <a:effectLst/>
                <a:latin typeface="+mj-lt"/>
              </a:rPr>
              <a:t>Support vector machine (SVM) analysis is </a:t>
            </a:r>
            <a:r>
              <a:rPr lang="en-US" b="1" i="0" dirty="0">
                <a:solidFill>
                  <a:srgbClr val="202124"/>
                </a:solidFill>
                <a:effectLst/>
                <a:latin typeface="+mj-lt"/>
              </a:rPr>
              <a:t>a popular machine learning tool for classification and regression.</a:t>
            </a:r>
          </a:p>
          <a:p>
            <a:pPr marL="342900" indent="-342900">
              <a:buFont typeface="Wingdings" panose="05000000000000000000" pitchFamily="2" charset="2"/>
              <a:buChar char="Ø"/>
            </a:pPr>
            <a:r>
              <a:rPr lang="en-US" dirty="0">
                <a:latin typeface="+mj-lt"/>
              </a:rPr>
              <a:t>We train the model on the train dataset using support vector regression algorithms and check the model score on train and test dataset and predict the accuracy.</a:t>
            </a:r>
          </a:p>
          <a:p>
            <a:pPr marL="342900" indent="-342900">
              <a:buFont typeface="Wingdings" panose="05000000000000000000" pitchFamily="2" charset="2"/>
              <a:buChar char="Ø"/>
            </a:pPr>
            <a:endParaRPr lang="en-US" dirty="0">
              <a:latin typeface="+mj-lt"/>
            </a:endParaRPr>
          </a:p>
          <a:p>
            <a:r>
              <a:rPr lang="en-US" dirty="0">
                <a:latin typeface="+mj-lt"/>
              </a:rPr>
              <a:t>   Accuracy score for Random Forest Regressor: 40.33</a:t>
            </a:r>
          </a:p>
          <a:p>
            <a:endParaRPr lang="en-US" dirty="0">
              <a:latin typeface="+mj-lt"/>
            </a:endParaRPr>
          </a:p>
          <a:p>
            <a:endParaRPr lang="en-US" dirty="0">
              <a:latin typeface="+mj-lt"/>
            </a:endParaRPr>
          </a:p>
          <a:p>
            <a:endParaRPr lang="en-US" sz="2400" dirty="0">
              <a:latin typeface="+mj-lt"/>
            </a:endParaRPr>
          </a:p>
          <a:p>
            <a:pPr marL="342900" indent="-342900">
              <a:buFont typeface="Wingdings" panose="05000000000000000000" pitchFamily="2" charset="2"/>
              <a:buChar char="Ø"/>
            </a:pPr>
            <a:endParaRPr lang="en-US" sz="2400" b="0" i="0" dirty="0">
              <a:solidFill>
                <a:srgbClr val="444444"/>
              </a:solidFill>
              <a:effectLst/>
              <a:latin typeface="Open Sans" panose="020B0606030504020204" pitchFamily="34" charset="0"/>
            </a:endParaRPr>
          </a:p>
          <a:p>
            <a:pPr marL="342900" indent="-342900">
              <a:buFont typeface="Wingdings" panose="05000000000000000000" pitchFamily="2" charset="2"/>
              <a:buChar char="Ø"/>
            </a:pPr>
            <a:endParaRPr lang="en-IN" sz="2400" dirty="0"/>
          </a:p>
        </p:txBody>
      </p:sp>
    </p:spTree>
    <p:extLst>
      <p:ext uri="{BB962C8B-B14F-4D97-AF65-F5344CB8AC3E}">
        <p14:creationId xmlns:p14="http://schemas.microsoft.com/office/powerpoint/2010/main" val="131711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D6AB7-EF40-248A-3E88-E31B983DF801}"/>
              </a:ext>
            </a:extLst>
          </p:cNvPr>
          <p:cNvSpPr txBox="1"/>
          <p:nvPr/>
        </p:nvSpPr>
        <p:spPr>
          <a:xfrm>
            <a:off x="2734491" y="681445"/>
            <a:ext cx="9056915" cy="1384995"/>
          </a:xfrm>
          <a:prstGeom prst="rect">
            <a:avLst/>
          </a:prstGeom>
          <a:noFill/>
        </p:spPr>
        <p:txBody>
          <a:bodyPr wrap="square" rtlCol="0">
            <a:spAutoFit/>
          </a:bodyPr>
          <a:lstStyle/>
          <a:p>
            <a:r>
              <a:rPr lang="en-IN" sz="2800" dirty="0">
                <a:latin typeface="+mj-lt"/>
              </a:rPr>
              <a:t>RESULTS:</a:t>
            </a:r>
          </a:p>
          <a:p>
            <a:endParaRPr lang="en-IN" sz="2800" dirty="0"/>
          </a:p>
          <a:p>
            <a:endParaRPr lang="en-IN" sz="2800" dirty="0"/>
          </a:p>
        </p:txBody>
      </p:sp>
      <p:graphicFrame>
        <p:nvGraphicFramePr>
          <p:cNvPr id="4" name="Table 4">
            <a:extLst>
              <a:ext uri="{FF2B5EF4-FFF2-40B4-BE49-F238E27FC236}">
                <a16:creationId xmlns:a16="http://schemas.microsoft.com/office/drawing/2014/main" id="{886C3331-5AA6-12F5-B610-7B2E8DE4A3A0}"/>
              </a:ext>
            </a:extLst>
          </p:cNvPr>
          <p:cNvGraphicFramePr>
            <a:graphicFrameLocks noGrp="1"/>
          </p:cNvGraphicFramePr>
          <p:nvPr>
            <p:extLst>
              <p:ext uri="{D42A27DB-BD31-4B8C-83A1-F6EECF244321}">
                <p14:modId xmlns:p14="http://schemas.microsoft.com/office/powerpoint/2010/main" val="1303570089"/>
              </p:ext>
            </p:extLst>
          </p:nvPr>
        </p:nvGraphicFramePr>
        <p:xfrm>
          <a:off x="2815771" y="147029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45625255"/>
                    </a:ext>
                  </a:extLst>
                </a:gridCol>
                <a:gridCol w="4064000">
                  <a:extLst>
                    <a:ext uri="{9D8B030D-6E8A-4147-A177-3AD203B41FA5}">
                      <a16:colId xmlns:a16="http://schemas.microsoft.com/office/drawing/2014/main" val="448831112"/>
                    </a:ext>
                  </a:extLst>
                </a:gridCol>
              </a:tblGrid>
              <a:tr h="370840">
                <a:tc>
                  <a:txBody>
                    <a:bodyPr/>
                    <a:lstStyle/>
                    <a:p>
                      <a:r>
                        <a:rPr lang="en-IN" dirty="0"/>
                        <a:t>                ALGORITHMS</a:t>
                      </a:r>
                    </a:p>
                  </a:txBody>
                  <a:tcPr/>
                </a:tc>
                <a:tc>
                  <a:txBody>
                    <a:bodyPr/>
                    <a:lstStyle/>
                    <a:p>
                      <a:r>
                        <a:rPr lang="en-IN" dirty="0"/>
                        <a:t>                   ACCURACY </a:t>
                      </a:r>
                    </a:p>
                  </a:txBody>
                  <a:tcPr/>
                </a:tc>
                <a:extLst>
                  <a:ext uri="{0D108BD9-81ED-4DB2-BD59-A6C34878D82A}">
                    <a16:rowId xmlns:a16="http://schemas.microsoft.com/office/drawing/2014/main" val="733279606"/>
                  </a:ext>
                </a:extLst>
              </a:tr>
              <a:tr h="370840">
                <a:tc>
                  <a:txBody>
                    <a:bodyPr/>
                    <a:lstStyle/>
                    <a:p>
                      <a:r>
                        <a:rPr lang="en-IN" dirty="0"/>
                        <a:t>1. Linear Regression</a:t>
                      </a:r>
                    </a:p>
                  </a:txBody>
                  <a:tcPr/>
                </a:tc>
                <a:tc>
                  <a:txBody>
                    <a:bodyPr/>
                    <a:lstStyle/>
                    <a:p>
                      <a:r>
                        <a:rPr lang="en-IN" dirty="0"/>
                        <a:t>27.20</a:t>
                      </a:r>
                    </a:p>
                  </a:txBody>
                  <a:tcPr/>
                </a:tc>
                <a:extLst>
                  <a:ext uri="{0D108BD9-81ED-4DB2-BD59-A6C34878D82A}">
                    <a16:rowId xmlns:a16="http://schemas.microsoft.com/office/drawing/2014/main" val="2860940578"/>
                  </a:ext>
                </a:extLst>
              </a:tr>
              <a:tr h="370840">
                <a:tc>
                  <a:txBody>
                    <a:bodyPr/>
                    <a:lstStyle/>
                    <a:p>
                      <a:r>
                        <a:rPr lang="en-IN" dirty="0"/>
                        <a:t>2. Ridge Regression</a:t>
                      </a:r>
                    </a:p>
                  </a:txBody>
                  <a:tcPr/>
                </a:tc>
                <a:tc>
                  <a:txBody>
                    <a:bodyPr/>
                    <a:lstStyle/>
                    <a:p>
                      <a:r>
                        <a:rPr lang="en-IN" dirty="0"/>
                        <a:t>27.20</a:t>
                      </a:r>
                    </a:p>
                  </a:txBody>
                  <a:tcPr/>
                </a:tc>
                <a:extLst>
                  <a:ext uri="{0D108BD9-81ED-4DB2-BD59-A6C34878D82A}">
                    <a16:rowId xmlns:a16="http://schemas.microsoft.com/office/drawing/2014/main" val="3209993231"/>
                  </a:ext>
                </a:extLst>
              </a:tr>
              <a:tr h="370840">
                <a:tc>
                  <a:txBody>
                    <a:bodyPr/>
                    <a:lstStyle/>
                    <a:p>
                      <a:r>
                        <a:rPr lang="en-IN" dirty="0"/>
                        <a:t>3. Random Forest Regression</a:t>
                      </a:r>
                    </a:p>
                  </a:txBody>
                  <a:tcPr/>
                </a:tc>
                <a:tc>
                  <a:txBody>
                    <a:bodyPr/>
                    <a:lstStyle/>
                    <a:p>
                      <a:r>
                        <a:rPr lang="en-IN" dirty="0"/>
                        <a:t>92.53</a:t>
                      </a:r>
                    </a:p>
                  </a:txBody>
                  <a:tcPr/>
                </a:tc>
                <a:extLst>
                  <a:ext uri="{0D108BD9-81ED-4DB2-BD59-A6C34878D82A}">
                    <a16:rowId xmlns:a16="http://schemas.microsoft.com/office/drawing/2014/main" val="2113542908"/>
                  </a:ext>
                </a:extLst>
              </a:tr>
              <a:tr h="370840">
                <a:tc>
                  <a:txBody>
                    <a:bodyPr/>
                    <a:lstStyle/>
                    <a:p>
                      <a:r>
                        <a:rPr lang="en-IN" dirty="0"/>
                        <a:t>4. Support Vector Regression</a:t>
                      </a:r>
                    </a:p>
                  </a:txBody>
                  <a:tcPr/>
                </a:tc>
                <a:tc>
                  <a:txBody>
                    <a:bodyPr/>
                    <a:lstStyle/>
                    <a:p>
                      <a:r>
                        <a:rPr lang="en-IN" dirty="0"/>
                        <a:t>40.33</a:t>
                      </a:r>
                    </a:p>
                  </a:txBody>
                  <a:tcPr/>
                </a:tc>
                <a:extLst>
                  <a:ext uri="{0D108BD9-81ED-4DB2-BD59-A6C34878D82A}">
                    <a16:rowId xmlns:a16="http://schemas.microsoft.com/office/drawing/2014/main" val="578794179"/>
                  </a:ext>
                </a:extLst>
              </a:tr>
            </a:tbl>
          </a:graphicData>
        </a:graphic>
      </p:graphicFrame>
      <p:sp>
        <p:nvSpPr>
          <p:cNvPr id="5" name="TextBox 4">
            <a:extLst>
              <a:ext uri="{FF2B5EF4-FFF2-40B4-BE49-F238E27FC236}">
                <a16:creationId xmlns:a16="http://schemas.microsoft.com/office/drawing/2014/main" id="{6EF152C7-9478-61D3-82CB-7C0002B1A666}"/>
              </a:ext>
            </a:extLst>
          </p:cNvPr>
          <p:cNvSpPr txBox="1"/>
          <p:nvPr/>
        </p:nvSpPr>
        <p:spPr>
          <a:xfrm>
            <a:off x="2749005" y="3533504"/>
            <a:ext cx="8261532" cy="2862322"/>
          </a:xfrm>
          <a:prstGeom prst="rect">
            <a:avLst/>
          </a:prstGeom>
          <a:noFill/>
        </p:spPr>
        <p:txBody>
          <a:bodyPr wrap="square" rtlCol="0">
            <a:spAutoFit/>
          </a:bodyPr>
          <a:lstStyle/>
          <a:p>
            <a:r>
              <a:rPr lang="en-US" dirty="0">
                <a:latin typeface="+mj-lt"/>
              </a:rPr>
              <a:t>In this model, we have considered various restaurant records with characteristics such as name, average cost, place, whether online order is accepted, we can book a table, restaurant type. This model would help business owners forecast their ranking on the criteria taken into account in our model and enhance the experience of the customer. Different algorithms have been used, but on Random Forest the final model is eventually chosen, which provides the highest precision compared to others. We save </a:t>
            </a:r>
            <a:r>
              <a:rPr lang="en-IN" dirty="0">
                <a:solidFill>
                  <a:srgbClr val="000000"/>
                </a:solidFill>
                <a:latin typeface="Helvetica Neue"/>
              </a:rPr>
              <a:t>Ratings </a:t>
            </a:r>
            <a:r>
              <a:rPr lang="en-IN" i="0" dirty="0">
                <a:solidFill>
                  <a:srgbClr val="000000"/>
                </a:solidFill>
                <a:effectLst/>
                <a:latin typeface="Helvetica Neue"/>
              </a:rPr>
              <a:t>Sample as a CSV file.</a:t>
            </a:r>
          </a:p>
          <a:p>
            <a:r>
              <a:rPr lang="en-US" dirty="0">
                <a:latin typeface="+mj-lt"/>
              </a:rPr>
              <a:t>After selecting the best model, we deploy the model and use it for future predictions.</a:t>
            </a:r>
            <a:endParaRPr lang="en-IN" dirty="0">
              <a:latin typeface="+mj-lt"/>
            </a:endParaRPr>
          </a:p>
        </p:txBody>
      </p:sp>
    </p:spTree>
    <p:extLst>
      <p:ext uri="{BB962C8B-B14F-4D97-AF65-F5344CB8AC3E}">
        <p14:creationId xmlns:p14="http://schemas.microsoft.com/office/powerpoint/2010/main" val="71071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9E5CD8-6A56-B668-7A23-9FB654442260}"/>
              </a:ext>
            </a:extLst>
          </p:cNvPr>
          <p:cNvSpPr txBox="1"/>
          <p:nvPr/>
        </p:nvSpPr>
        <p:spPr>
          <a:xfrm>
            <a:off x="2673532" y="722811"/>
            <a:ext cx="8177348" cy="3724096"/>
          </a:xfrm>
          <a:prstGeom prst="rect">
            <a:avLst/>
          </a:prstGeom>
          <a:noFill/>
        </p:spPr>
        <p:txBody>
          <a:bodyPr wrap="square" rtlCol="0">
            <a:spAutoFit/>
          </a:bodyPr>
          <a:lstStyle/>
          <a:p>
            <a:r>
              <a:rPr lang="en-IN" sz="2800" dirty="0">
                <a:latin typeface="+mj-lt"/>
              </a:rPr>
              <a:t>REFERENCES:</a:t>
            </a:r>
          </a:p>
          <a:p>
            <a:endParaRPr lang="en-IN" sz="2800" dirty="0">
              <a:latin typeface="+mj-lt"/>
            </a:endParaRPr>
          </a:p>
          <a:p>
            <a:pPr marL="285750" indent="-285750">
              <a:buFont typeface="Wingdings" panose="05000000000000000000" pitchFamily="2" charset="2"/>
              <a:buChar char="Ø"/>
            </a:pPr>
            <a:r>
              <a:rPr lang="en-IN" dirty="0">
                <a:hlinkClick r:id="rId2"/>
              </a:rPr>
              <a:t>https://colab.research.google.com</a:t>
            </a:r>
            <a:endParaRPr lang="en-IN" dirty="0"/>
          </a:p>
          <a:p>
            <a:pPr marL="285750" indent="-285750">
              <a:buFont typeface="Wingdings" panose="05000000000000000000" pitchFamily="2" charset="2"/>
              <a:buChar char="Ø"/>
            </a:pPr>
            <a:r>
              <a:rPr lang="en-IN" dirty="0">
                <a:hlinkClick r:id="rId3"/>
              </a:rPr>
              <a:t>https://www.kaggle.com/himanshupoddar/zomato-bangalore-restaurants</a:t>
            </a:r>
            <a:endParaRPr lang="en-IN" dirty="0"/>
          </a:p>
          <a:p>
            <a:pPr marL="285750" indent="-285750">
              <a:buFont typeface="Wingdings" panose="05000000000000000000" pitchFamily="2" charset="2"/>
              <a:buChar char="Ø"/>
            </a:pPr>
            <a:r>
              <a:rPr lang="en-IN" dirty="0">
                <a:hlinkClick r:id="rId4"/>
              </a:rPr>
              <a:t>https://www.tutorialspoint.com/machine_learning_with_python/machine_learning_with_python_classification _algorithms_random_forest.htm</a:t>
            </a:r>
            <a:endParaRPr lang="en-IN" dirty="0"/>
          </a:p>
          <a:p>
            <a:pPr marL="285750" indent="-285750">
              <a:buFont typeface="Wingdings" panose="05000000000000000000" pitchFamily="2" charset="2"/>
              <a:buChar char="Ø"/>
            </a:pPr>
            <a:r>
              <a:rPr lang="en-IN" dirty="0"/>
              <a:t>Atharva </a:t>
            </a:r>
            <a:r>
              <a:rPr lang="en-IN" dirty="0" err="1"/>
              <a:t>Kulkarni,Divya</a:t>
            </a:r>
            <a:r>
              <a:rPr lang="en-IN" dirty="0"/>
              <a:t> </a:t>
            </a:r>
            <a:r>
              <a:rPr lang="en-IN" dirty="0" err="1"/>
              <a:t>Bhandari,Sachin</a:t>
            </a:r>
            <a:r>
              <a:rPr lang="en-IN" dirty="0"/>
              <a:t> </a:t>
            </a:r>
            <a:r>
              <a:rPr lang="en-IN" dirty="0" err="1"/>
              <a:t>Bhoite.A</a:t>
            </a:r>
            <a:r>
              <a:rPr lang="en-IN" dirty="0"/>
              <a:t> study of Restaurants Rating Prediction using Machine Learning Algorithms. International Journal of Computer Applications Technology and Research, 2019, p.377- 378.DOI: 10.7753/IJCATR0809.1008 </a:t>
            </a:r>
            <a:endParaRPr lang="en-IN" dirty="0">
              <a:latin typeface="+mj-lt"/>
            </a:endParaRPr>
          </a:p>
        </p:txBody>
      </p:sp>
    </p:spTree>
    <p:extLst>
      <p:ext uri="{BB962C8B-B14F-4D97-AF65-F5344CB8AC3E}">
        <p14:creationId xmlns:p14="http://schemas.microsoft.com/office/powerpoint/2010/main" val="19287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4124FE-39B8-7D6D-373E-DBCF574FB897}"/>
              </a:ext>
            </a:extLst>
          </p:cNvPr>
          <p:cNvSpPr txBox="1"/>
          <p:nvPr/>
        </p:nvSpPr>
        <p:spPr>
          <a:xfrm>
            <a:off x="3091542" y="722811"/>
            <a:ext cx="7593875" cy="2462213"/>
          </a:xfrm>
          <a:prstGeom prst="rect">
            <a:avLst/>
          </a:prstGeom>
          <a:noFill/>
        </p:spPr>
        <p:txBody>
          <a:bodyPr wrap="square" rtlCol="0">
            <a:spAutoFit/>
          </a:bodyPr>
          <a:lstStyle/>
          <a:p>
            <a:r>
              <a:rPr lang="en-US" sz="3200" dirty="0">
                <a:latin typeface="+mj-lt"/>
              </a:rPr>
              <a:t>Problem Statement:</a:t>
            </a:r>
          </a:p>
          <a:p>
            <a:endParaRPr lang="en-US" sz="3200" dirty="0">
              <a:latin typeface="+mj-lt"/>
            </a:endParaRPr>
          </a:p>
          <a:p>
            <a:pPr marL="285750" indent="-285750">
              <a:buFont typeface="Wingdings" panose="05000000000000000000" pitchFamily="2" charset="2"/>
              <a:buChar char="Ø"/>
            </a:pPr>
            <a:r>
              <a:rPr lang="en-US" dirty="0">
                <a:latin typeface="+mj-lt"/>
                <a:ea typeface="Open Sans" panose="020B0606030504020204" pitchFamily="34" charset="0"/>
                <a:cs typeface="Open Sans" panose="020B0606030504020204" pitchFamily="34" charset="0"/>
              </a:rPr>
              <a:t>The main goal of this project is to perform extensive Exploratory Data Analysis(EDA) on the Zomato Dataset and build an appropriate Machine Learning Model that will help various Zomato Restaurants to predict their respective Ratings based on certain features.</a:t>
            </a:r>
            <a:endParaRPr lang="en-IN"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5511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E37540-E1C5-259E-81C7-3808617E8A5D}"/>
              </a:ext>
            </a:extLst>
          </p:cNvPr>
          <p:cNvSpPr txBox="1"/>
          <p:nvPr/>
        </p:nvSpPr>
        <p:spPr>
          <a:xfrm>
            <a:off x="2987039" y="745480"/>
            <a:ext cx="8290560" cy="5139869"/>
          </a:xfrm>
          <a:prstGeom prst="rect">
            <a:avLst/>
          </a:prstGeom>
          <a:noFill/>
        </p:spPr>
        <p:txBody>
          <a:bodyPr wrap="square" rtlCol="0">
            <a:spAutoFit/>
          </a:bodyPr>
          <a:lstStyle/>
          <a:p>
            <a:r>
              <a:rPr lang="en-US" sz="2800" dirty="0">
                <a:latin typeface="+mj-lt"/>
                <a:cs typeface="Times New Roman" panose="02020603050405020304" pitchFamily="18" charset="0"/>
              </a:rPr>
              <a:t>Objective:</a:t>
            </a:r>
          </a:p>
          <a:p>
            <a:endParaRPr lang="en-US" sz="2800" dirty="0">
              <a:latin typeface="+mj-lt"/>
              <a:cs typeface="Times New Roman" panose="02020603050405020304" pitchFamily="18" charset="0"/>
            </a:endParaRPr>
          </a:p>
          <a:p>
            <a:pPr marL="342900" indent="-342900">
              <a:buFont typeface="Wingdings" panose="05000000000000000000" pitchFamily="2" charset="2"/>
              <a:buChar char="Ø"/>
            </a:pPr>
            <a:r>
              <a:rPr lang="en-US" dirty="0">
                <a:latin typeface="+mj-lt"/>
                <a:ea typeface="Open Sans" panose="020B0606030504020204" pitchFamily="34" charset="0"/>
                <a:cs typeface="Open Sans" panose="020B0606030504020204" pitchFamily="34" charset="0"/>
              </a:rPr>
              <a:t>Design a machine learning model to predict the rating of the restaurants which accepts the order from Zomato. The model will help various Zomato Restaurants to predict their respective Ratings based on certain features.</a:t>
            </a:r>
          </a:p>
          <a:p>
            <a:endParaRPr lang="en-US" dirty="0">
              <a:latin typeface="+mj-lt"/>
              <a:cs typeface="Times New Roman" panose="02020603050405020304" pitchFamily="18" charset="0"/>
            </a:endParaRPr>
          </a:p>
          <a:p>
            <a:endParaRPr lang="en-US" dirty="0">
              <a:latin typeface="+mj-lt"/>
              <a:cs typeface="Times New Roman" panose="02020603050405020304" pitchFamily="18" charset="0"/>
            </a:endParaRPr>
          </a:p>
          <a:p>
            <a:r>
              <a:rPr lang="en-US" sz="2800" dirty="0">
                <a:latin typeface="+mj-lt"/>
                <a:cs typeface="Times New Roman" panose="02020603050405020304" pitchFamily="18" charset="0"/>
              </a:rPr>
              <a:t>Benefits:</a:t>
            </a:r>
          </a:p>
          <a:p>
            <a:endParaRPr lang="en-US" sz="2800" dirty="0">
              <a:latin typeface="+mj-lt"/>
              <a:cs typeface="Times New Roman" panose="02020603050405020304" pitchFamily="18" charset="0"/>
            </a:endParaRPr>
          </a:p>
          <a:p>
            <a:pPr marL="285750" indent="-285750">
              <a:buFont typeface="Wingdings" panose="05000000000000000000" pitchFamily="2" charset="2"/>
              <a:buChar char="Ø"/>
            </a:pPr>
            <a:r>
              <a:rPr lang="en-US" dirty="0">
                <a:latin typeface="+mj-lt"/>
                <a:ea typeface="Open Sans" panose="020B0606030504020204" pitchFamily="34" charset="0"/>
                <a:cs typeface="Open Sans" panose="020B0606030504020204" pitchFamily="34" charset="0"/>
              </a:rPr>
              <a:t>Predicting new restaurant ratings.</a:t>
            </a:r>
          </a:p>
          <a:p>
            <a:pPr marL="285750" indent="-285750">
              <a:buFont typeface="Wingdings" panose="05000000000000000000" pitchFamily="2" charset="2"/>
              <a:buChar char="Ø"/>
            </a:pPr>
            <a:r>
              <a:rPr lang="en-US" b="0" i="0" dirty="0">
                <a:solidFill>
                  <a:srgbClr val="292929"/>
                </a:solidFill>
                <a:effectLst/>
                <a:latin typeface="+mj-lt"/>
                <a:ea typeface="Open Sans" panose="020B0606030504020204" pitchFamily="34" charset="0"/>
                <a:cs typeface="Open Sans" panose="020B0606030504020204" pitchFamily="34" charset="0"/>
              </a:rPr>
              <a:t>Helps new restaurants in deciding their theme, menus, cuisine, cost </a:t>
            </a:r>
            <a:r>
              <a:rPr lang="en-US" b="0" i="0" dirty="0" err="1">
                <a:solidFill>
                  <a:srgbClr val="292929"/>
                </a:solidFill>
                <a:effectLst/>
                <a:latin typeface="+mj-lt"/>
                <a:ea typeface="Open Sans" panose="020B0606030504020204" pitchFamily="34" charset="0"/>
                <a:cs typeface="Open Sans" panose="020B0606030504020204" pitchFamily="34" charset="0"/>
              </a:rPr>
              <a:t>etc</a:t>
            </a:r>
            <a:r>
              <a:rPr lang="en-US" b="0" i="0" dirty="0">
                <a:solidFill>
                  <a:srgbClr val="292929"/>
                </a:solidFill>
                <a:effectLst/>
                <a:latin typeface="+mj-lt"/>
                <a:ea typeface="Open Sans" panose="020B0606030504020204" pitchFamily="34" charset="0"/>
                <a:cs typeface="Open Sans" panose="020B0606030504020204" pitchFamily="34" charset="0"/>
              </a:rPr>
              <a:t> for a particular location.</a:t>
            </a:r>
          </a:p>
          <a:p>
            <a:pPr marL="285750" indent="-285750">
              <a:buFont typeface="Wingdings" panose="05000000000000000000" pitchFamily="2" charset="2"/>
              <a:buChar char="Ø"/>
            </a:pPr>
            <a:r>
              <a:rPr lang="en-IN" dirty="0">
                <a:latin typeface="+mj-lt"/>
                <a:ea typeface="Open Sans" panose="020B0606030504020204" pitchFamily="34" charset="0"/>
                <a:cs typeface="Open Sans" panose="020B0606030504020204" pitchFamily="34" charset="0"/>
              </a:rPr>
              <a:t>Positive customer ratings increase revenue.</a:t>
            </a:r>
          </a:p>
          <a:p>
            <a:pPr marL="285750" indent="-285750">
              <a:buFont typeface="Wingdings" panose="05000000000000000000" pitchFamily="2" charset="2"/>
              <a:buChar char="Ø"/>
            </a:pPr>
            <a:r>
              <a:rPr lang="en-US" dirty="0">
                <a:latin typeface="+mj-lt"/>
                <a:ea typeface="Open Sans" panose="020B0606030504020204" pitchFamily="34" charset="0"/>
                <a:cs typeface="Open Sans" panose="020B0606030504020204" pitchFamily="34" charset="0"/>
              </a:rPr>
              <a:t>Gives better insights on restaurants which customer likes.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69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B14655-F3EA-7299-3DF9-F2B379D20947}"/>
              </a:ext>
            </a:extLst>
          </p:cNvPr>
          <p:cNvSpPr txBox="1"/>
          <p:nvPr/>
        </p:nvSpPr>
        <p:spPr>
          <a:xfrm>
            <a:off x="3257006" y="844732"/>
            <a:ext cx="6522720" cy="2893100"/>
          </a:xfrm>
          <a:prstGeom prst="rect">
            <a:avLst/>
          </a:prstGeom>
          <a:noFill/>
        </p:spPr>
        <p:txBody>
          <a:bodyPr wrap="square" rtlCol="0">
            <a:spAutoFit/>
          </a:bodyPr>
          <a:lstStyle/>
          <a:p>
            <a:r>
              <a:rPr lang="en-IN" sz="2800" dirty="0">
                <a:latin typeface="+mj-lt"/>
              </a:rPr>
              <a:t>LITERATURE REVIEW</a:t>
            </a:r>
            <a:r>
              <a:rPr lang="en-US" sz="2800" dirty="0">
                <a:latin typeface="+mj-lt"/>
              </a:rPr>
              <a:t>:</a:t>
            </a:r>
          </a:p>
          <a:p>
            <a:endParaRPr lang="en-US" sz="2800" dirty="0">
              <a:latin typeface="+mj-lt"/>
            </a:endParaRPr>
          </a:p>
          <a:p>
            <a:pPr marL="285750" indent="-285750">
              <a:buFont typeface="Wingdings" panose="05000000000000000000" pitchFamily="2" charset="2"/>
              <a:buChar char="Ø"/>
            </a:pPr>
            <a:r>
              <a:rPr lang="en-US" b="0" i="0" dirty="0">
                <a:solidFill>
                  <a:srgbClr val="444444"/>
                </a:solidFill>
                <a:effectLst/>
                <a:latin typeface="+mj-lt"/>
                <a:ea typeface="Open Sans" panose="020B0606030504020204" pitchFamily="34" charset="0"/>
                <a:cs typeface="Open Sans" panose="020B0606030504020204" pitchFamily="34" charset="0"/>
              </a:rPr>
              <a:t>Read discussion forums which described the problem statement more in detail.</a:t>
            </a:r>
          </a:p>
          <a:p>
            <a:pPr marL="285750" indent="-285750">
              <a:buFont typeface="Wingdings" panose="05000000000000000000" pitchFamily="2" charset="2"/>
              <a:buChar char="Ø"/>
            </a:pPr>
            <a:r>
              <a:rPr lang="en-US" b="0" i="0" dirty="0">
                <a:solidFill>
                  <a:srgbClr val="444444"/>
                </a:solidFill>
                <a:effectLst/>
                <a:latin typeface="+mj-lt"/>
                <a:ea typeface="Open Sans" panose="020B0606030504020204" pitchFamily="34" charset="0"/>
                <a:cs typeface="Open Sans" panose="020B0606030504020204" pitchFamily="34" charset="0"/>
              </a:rPr>
              <a:t>Found out multiple approaches that could be used to solve this challenge.</a:t>
            </a:r>
          </a:p>
          <a:p>
            <a:pPr marL="285750" indent="-285750">
              <a:buFont typeface="Wingdings" panose="05000000000000000000" pitchFamily="2" charset="2"/>
              <a:buChar char="Ø"/>
            </a:pPr>
            <a:r>
              <a:rPr lang="en-US" b="0" i="0" dirty="0">
                <a:solidFill>
                  <a:srgbClr val="444444"/>
                </a:solidFill>
                <a:effectLst/>
                <a:latin typeface="+mj-lt"/>
                <a:ea typeface="Open Sans" panose="020B0606030504020204" pitchFamily="34" charset="0"/>
                <a:cs typeface="Open Sans" panose="020B0606030504020204" pitchFamily="34" charset="0"/>
              </a:rPr>
              <a:t>Helped us realize in advance that our dataset needs a lot of pre-processing.</a:t>
            </a:r>
            <a:endParaRPr lang="en-US" dirty="0">
              <a:latin typeface="+mj-lt"/>
              <a:ea typeface="Open Sans" panose="020B0606030504020204" pitchFamily="34" charset="0"/>
              <a:cs typeface="Open Sans" panose="020B0606030504020204" pitchFamily="34" charset="0"/>
            </a:endParaRPr>
          </a:p>
          <a:p>
            <a:endParaRPr lang="en-US" dirty="0"/>
          </a:p>
        </p:txBody>
      </p:sp>
    </p:spTree>
    <p:extLst>
      <p:ext uri="{BB962C8B-B14F-4D97-AF65-F5344CB8AC3E}">
        <p14:creationId xmlns:p14="http://schemas.microsoft.com/office/powerpoint/2010/main" val="368493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722D98-752B-D392-7948-B58D2B7A77A9}"/>
              </a:ext>
            </a:extLst>
          </p:cNvPr>
          <p:cNvSpPr txBox="1"/>
          <p:nvPr/>
        </p:nvSpPr>
        <p:spPr>
          <a:xfrm>
            <a:off x="2682240" y="735955"/>
            <a:ext cx="8995955" cy="5386090"/>
          </a:xfrm>
          <a:prstGeom prst="rect">
            <a:avLst/>
          </a:prstGeom>
          <a:noFill/>
        </p:spPr>
        <p:txBody>
          <a:bodyPr wrap="square" rtlCol="0">
            <a:spAutoFit/>
          </a:bodyPr>
          <a:lstStyle/>
          <a:p>
            <a:r>
              <a:rPr lang="en-US" sz="2800" dirty="0">
                <a:latin typeface="+mj-lt"/>
              </a:rPr>
              <a:t>DATASET:</a:t>
            </a:r>
          </a:p>
          <a:p>
            <a:endParaRPr lang="en-US" sz="2800" dirty="0">
              <a:latin typeface="+mj-lt"/>
            </a:endParaRP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url</a:t>
            </a:r>
            <a:r>
              <a:rPr lang="en-US" sz="1600" dirty="0">
                <a:latin typeface="+mj-lt"/>
                <a:ea typeface="Open Sans" panose="020B0606030504020204" pitchFamily="34" charset="0"/>
                <a:cs typeface="Open Sans" panose="020B0606030504020204" pitchFamily="34" charset="0"/>
              </a:rPr>
              <a:t> : This feature contains the </a:t>
            </a:r>
            <a:r>
              <a:rPr lang="en-US" sz="1600" dirty="0" err="1">
                <a:latin typeface="+mj-lt"/>
                <a:ea typeface="Open Sans" panose="020B0606030504020204" pitchFamily="34" charset="0"/>
                <a:cs typeface="Open Sans" panose="020B0606030504020204" pitchFamily="34" charset="0"/>
              </a:rPr>
              <a:t>url</a:t>
            </a:r>
            <a:r>
              <a:rPr lang="en-US" sz="1600" dirty="0">
                <a:latin typeface="+mj-lt"/>
                <a:ea typeface="Open Sans" panose="020B0606030504020204" pitchFamily="34" charset="0"/>
                <a:cs typeface="Open Sans" panose="020B0606030504020204" pitchFamily="34" charset="0"/>
              </a:rPr>
              <a:t> of the restaurant on the Zomato website</a:t>
            </a:r>
          </a:p>
          <a:p>
            <a:pPr marL="285750" indent="-285750">
              <a:buFont typeface="Wingdings" panose="05000000000000000000" pitchFamily="2" charset="2"/>
              <a:buChar char="Ø"/>
            </a:pPr>
            <a:r>
              <a:rPr lang="en-US" sz="1600" b="1" dirty="0">
                <a:latin typeface="+mj-lt"/>
                <a:ea typeface="Open Sans" panose="020B0606030504020204" pitchFamily="34" charset="0"/>
                <a:cs typeface="Open Sans" panose="020B0606030504020204" pitchFamily="34" charset="0"/>
              </a:rPr>
              <a:t>address</a:t>
            </a:r>
            <a:r>
              <a:rPr lang="en-US" sz="1600" dirty="0">
                <a:latin typeface="+mj-lt"/>
                <a:ea typeface="Open Sans" panose="020B0606030504020204" pitchFamily="34" charset="0"/>
                <a:cs typeface="Open Sans" panose="020B0606030504020204" pitchFamily="34" charset="0"/>
              </a:rPr>
              <a:t> : This feature contains the address of the restaurant in Bangalore</a:t>
            </a:r>
          </a:p>
          <a:p>
            <a:pPr marL="285750" indent="-285750">
              <a:buFont typeface="Wingdings" panose="05000000000000000000" pitchFamily="2" charset="2"/>
              <a:buChar char="Ø"/>
            </a:pPr>
            <a:r>
              <a:rPr lang="en-US" sz="1600" b="1" dirty="0">
                <a:latin typeface="+mj-lt"/>
                <a:ea typeface="Open Sans" panose="020B0606030504020204" pitchFamily="34" charset="0"/>
                <a:cs typeface="Open Sans" panose="020B0606030504020204" pitchFamily="34" charset="0"/>
              </a:rPr>
              <a:t>name</a:t>
            </a:r>
            <a:r>
              <a:rPr lang="en-US" sz="1600" dirty="0">
                <a:latin typeface="+mj-lt"/>
                <a:ea typeface="Open Sans" panose="020B0606030504020204" pitchFamily="34" charset="0"/>
                <a:cs typeface="Open Sans" panose="020B0606030504020204" pitchFamily="34" charset="0"/>
              </a:rPr>
              <a:t> : This feature contains the name of the restaurant </a:t>
            </a: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online_order</a:t>
            </a:r>
            <a:r>
              <a:rPr lang="en-US" sz="1600" b="1" dirty="0">
                <a:latin typeface="+mj-lt"/>
                <a:ea typeface="Open Sans" panose="020B0606030504020204" pitchFamily="34" charset="0"/>
                <a:cs typeface="Open Sans" panose="020B0606030504020204" pitchFamily="34" charset="0"/>
              </a:rPr>
              <a:t> </a:t>
            </a:r>
            <a:r>
              <a:rPr lang="en-US" sz="1600" dirty="0">
                <a:latin typeface="+mj-lt"/>
                <a:ea typeface="Open Sans" panose="020B0606030504020204" pitchFamily="34" charset="0"/>
                <a:cs typeface="Open Sans" panose="020B0606030504020204" pitchFamily="34" charset="0"/>
              </a:rPr>
              <a:t>: whether online ordering is available in the restaurant or not</a:t>
            </a: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book_table</a:t>
            </a:r>
            <a:r>
              <a:rPr lang="en-US" sz="1600" b="1" dirty="0">
                <a:latin typeface="+mj-lt"/>
                <a:ea typeface="Open Sans" panose="020B0606030504020204" pitchFamily="34" charset="0"/>
                <a:cs typeface="Open Sans" panose="020B0606030504020204" pitchFamily="34" charset="0"/>
              </a:rPr>
              <a:t> </a:t>
            </a:r>
            <a:r>
              <a:rPr lang="en-US" sz="1600" dirty="0">
                <a:latin typeface="+mj-lt"/>
                <a:ea typeface="Open Sans" panose="020B0606030504020204" pitchFamily="34" charset="0"/>
                <a:cs typeface="Open Sans" panose="020B0606030504020204" pitchFamily="34" charset="0"/>
              </a:rPr>
              <a:t>: table book option available or not </a:t>
            </a:r>
          </a:p>
          <a:p>
            <a:pPr marL="285750" indent="-285750">
              <a:buFont typeface="Wingdings" panose="05000000000000000000" pitchFamily="2" charset="2"/>
              <a:buChar char="Ø"/>
            </a:pPr>
            <a:r>
              <a:rPr lang="en-US" sz="1600" b="1" dirty="0">
                <a:latin typeface="+mj-lt"/>
                <a:ea typeface="Open Sans" panose="020B0606030504020204" pitchFamily="34" charset="0"/>
                <a:cs typeface="Open Sans" panose="020B0606030504020204" pitchFamily="34" charset="0"/>
              </a:rPr>
              <a:t>rate</a:t>
            </a:r>
            <a:r>
              <a:rPr lang="en-US" sz="1600" dirty="0">
                <a:latin typeface="+mj-lt"/>
                <a:ea typeface="Open Sans" panose="020B0606030504020204" pitchFamily="34" charset="0"/>
                <a:cs typeface="Open Sans" panose="020B0606030504020204" pitchFamily="34" charset="0"/>
              </a:rPr>
              <a:t> : contains the overall rating of the restaurant out of 5</a:t>
            </a:r>
          </a:p>
          <a:p>
            <a:pPr marL="285750" indent="-285750">
              <a:buFont typeface="Wingdings" panose="05000000000000000000" pitchFamily="2" charset="2"/>
              <a:buChar char="Ø"/>
            </a:pPr>
            <a:r>
              <a:rPr lang="en-US" sz="1600" b="1" dirty="0">
                <a:latin typeface="+mj-lt"/>
                <a:ea typeface="Open Sans" panose="020B0606030504020204" pitchFamily="34" charset="0"/>
                <a:cs typeface="Open Sans" panose="020B0606030504020204" pitchFamily="34" charset="0"/>
              </a:rPr>
              <a:t>votes</a:t>
            </a:r>
            <a:r>
              <a:rPr lang="en-US" sz="1600" dirty="0">
                <a:latin typeface="+mj-lt"/>
                <a:ea typeface="Open Sans" panose="020B0606030504020204" pitchFamily="34" charset="0"/>
                <a:cs typeface="Open Sans" panose="020B0606030504020204" pitchFamily="34" charset="0"/>
              </a:rPr>
              <a:t> : contains total number of upvotes for the restaurant </a:t>
            </a:r>
          </a:p>
          <a:p>
            <a:pPr marL="285750" indent="-285750">
              <a:buFont typeface="Wingdings" panose="05000000000000000000" pitchFamily="2" charset="2"/>
              <a:buChar char="Ø"/>
            </a:pPr>
            <a:r>
              <a:rPr lang="en-US" sz="1600" b="1" dirty="0">
                <a:latin typeface="+mj-lt"/>
                <a:ea typeface="Open Sans" panose="020B0606030504020204" pitchFamily="34" charset="0"/>
                <a:cs typeface="Open Sans" panose="020B0606030504020204" pitchFamily="34" charset="0"/>
              </a:rPr>
              <a:t>phone</a:t>
            </a:r>
            <a:r>
              <a:rPr lang="en-US" sz="1600" dirty="0">
                <a:latin typeface="+mj-lt"/>
                <a:ea typeface="Open Sans" panose="020B0606030504020204" pitchFamily="34" charset="0"/>
                <a:cs typeface="Open Sans" panose="020B0606030504020204" pitchFamily="34" charset="0"/>
              </a:rPr>
              <a:t> : contains the phone number of the restaurant</a:t>
            </a:r>
          </a:p>
          <a:p>
            <a:pPr marL="285750" indent="-285750">
              <a:buFont typeface="Wingdings" panose="05000000000000000000" pitchFamily="2" charset="2"/>
              <a:buChar char="Ø"/>
            </a:pPr>
            <a:r>
              <a:rPr lang="en-US" sz="1600" b="1" dirty="0">
                <a:latin typeface="+mj-lt"/>
                <a:ea typeface="Open Sans" panose="020B0606030504020204" pitchFamily="34" charset="0"/>
                <a:cs typeface="Open Sans" panose="020B0606030504020204" pitchFamily="34" charset="0"/>
              </a:rPr>
              <a:t>location</a:t>
            </a:r>
            <a:r>
              <a:rPr lang="en-US" sz="1600" dirty="0">
                <a:latin typeface="+mj-lt"/>
                <a:ea typeface="Open Sans" panose="020B0606030504020204" pitchFamily="34" charset="0"/>
                <a:cs typeface="Open Sans" panose="020B0606030504020204" pitchFamily="34" charset="0"/>
              </a:rPr>
              <a:t> : contains the neighborhood in which the restaurant is located </a:t>
            </a: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rest_type</a:t>
            </a:r>
            <a:r>
              <a:rPr lang="en-US" sz="1600" b="1" dirty="0">
                <a:latin typeface="+mj-lt"/>
                <a:ea typeface="Open Sans" panose="020B0606030504020204" pitchFamily="34" charset="0"/>
                <a:cs typeface="Open Sans" panose="020B0606030504020204" pitchFamily="34" charset="0"/>
              </a:rPr>
              <a:t> </a:t>
            </a:r>
            <a:r>
              <a:rPr lang="en-US" sz="1600" dirty="0">
                <a:latin typeface="+mj-lt"/>
                <a:ea typeface="Open Sans" panose="020B0606030504020204" pitchFamily="34" charset="0"/>
                <a:cs typeface="Open Sans" panose="020B0606030504020204" pitchFamily="34" charset="0"/>
              </a:rPr>
              <a:t>: restaurant type </a:t>
            </a: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dish_liked</a:t>
            </a:r>
            <a:r>
              <a:rPr lang="en-US" sz="1600" b="1" dirty="0">
                <a:latin typeface="+mj-lt"/>
                <a:ea typeface="Open Sans" panose="020B0606030504020204" pitchFamily="34" charset="0"/>
                <a:cs typeface="Open Sans" panose="020B0606030504020204" pitchFamily="34" charset="0"/>
              </a:rPr>
              <a:t> </a:t>
            </a:r>
            <a:r>
              <a:rPr lang="en-US" sz="1600" dirty="0">
                <a:latin typeface="+mj-lt"/>
                <a:ea typeface="Open Sans" panose="020B0606030504020204" pitchFamily="34" charset="0"/>
                <a:cs typeface="Open Sans" panose="020B0606030504020204" pitchFamily="34" charset="0"/>
              </a:rPr>
              <a:t>: dishes people liked in the restaurant </a:t>
            </a:r>
          </a:p>
          <a:p>
            <a:pPr marL="285750" indent="-285750">
              <a:buFont typeface="Wingdings" panose="05000000000000000000" pitchFamily="2" charset="2"/>
              <a:buChar char="Ø"/>
            </a:pPr>
            <a:r>
              <a:rPr lang="en-US" sz="1600" b="1" dirty="0">
                <a:latin typeface="+mj-lt"/>
                <a:ea typeface="Open Sans" panose="020B0606030504020204" pitchFamily="34" charset="0"/>
                <a:cs typeface="Open Sans" panose="020B0606030504020204" pitchFamily="34" charset="0"/>
              </a:rPr>
              <a:t>cuisines</a:t>
            </a:r>
            <a:r>
              <a:rPr lang="en-US" sz="1600" dirty="0">
                <a:latin typeface="+mj-lt"/>
                <a:ea typeface="Open Sans" panose="020B0606030504020204" pitchFamily="34" charset="0"/>
                <a:cs typeface="Open Sans" panose="020B0606030504020204" pitchFamily="34" charset="0"/>
              </a:rPr>
              <a:t> : food styles, separated by comma </a:t>
            </a: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approx_cost</a:t>
            </a:r>
            <a:r>
              <a:rPr lang="en-US" sz="1600" b="1" dirty="0">
                <a:latin typeface="+mj-lt"/>
                <a:ea typeface="Open Sans" panose="020B0606030504020204" pitchFamily="34" charset="0"/>
                <a:cs typeface="Open Sans" panose="020B0606030504020204" pitchFamily="34" charset="0"/>
              </a:rPr>
              <a:t>(for two people) </a:t>
            </a:r>
            <a:r>
              <a:rPr lang="en-US" sz="1600" dirty="0">
                <a:latin typeface="+mj-lt"/>
                <a:ea typeface="Open Sans" panose="020B0606030504020204" pitchFamily="34" charset="0"/>
                <a:cs typeface="Open Sans" panose="020B0606030504020204" pitchFamily="34" charset="0"/>
              </a:rPr>
              <a:t>: contains the approximate cost of meal for two people </a:t>
            </a: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reviews_list</a:t>
            </a:r>
            <a:r>
              <a:rPr lang="en-US" sz="1600" b="1" dirty="0">
                <a:latin typeface="+mj-lt"/>
                <a:ea typeface="Open Sans" panose="020B0606030504020204" pitchFamily="34" charset="0"/>
                <a:cs typeface="Open Sans" panose="020B0606030504020204" pitchFamily="34" charset="0"/>
              </a:rPr>
              <a:t> </a:t>
            </a:r>
            <a:r>
              <a:rPr lang="en-US" sz="1600" dirty="0">
                <a:latin typeface="+mj-lt"/>
                <a:ea typeface="Open Sans" panose="020B0606030504020204" pitchFamily="34" charset="0"/>
                <a:cs typeface="Open Sans" panose="020B0606030504020204" pitchFamily="34" charset="0"/>
              </a:rPr>
              <a:t>: list of tuples containing reviews for the restaurant, each tuple consists of</a:t>
            </a:r>
          </a:p>
          <a:p>
            <a:r>
              <a:rPr lang="en-US" sz="1600" dirty="0">
                <a:latin typeface="+mj-lt"/>
                <a:ea typeface="Open Sans" panose="020B0606030504020204" pitchFamily="34" charset="0"/>
                <a:cs typeface="Open Sans" panose="020B0606030504020204" pitchFamily="34" charset="0"/>
              </a:rPr>
              <a:t>     two values, rating and review by the customer</a:t>
            </a: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menu_item</a:t>
            </a:r>
            <a:r>
              <a:rPr lang="en-US" sz="1600" b="1" dirty="0">
                <a:latin typeface="+mj-lt"/>
                <a:ea typeface="Open Sans" panose="020B0606030504020204" pitchFamily="34" charset="0"/>
                <a:cs typeface="Open Sans" panose="020B0606030504020204" pitchFamily="34" charset="0"/>
              </a:rPr>
              <a:t> </a:t>
            </a:r>
            <a:r>
              <a:rPr lang="en-US" sz="1600" dirty="0">
                <a:latin typeface="+mj-lt"/>
                <a:ea typeface="Open Sans" panose="020B0606030504020204" pitchFamily="34" charset="0"/>
                <a:cs typeface="Open Sans" panose="020B0606030504020204" pitchFamily="34" charset="0"/>
              </a:rPr>
              <a:t>: contains list of menus available in the restaurant </a:t>
            </a: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listed_in</a:t>
            </a:r>
            <a:r>
              <a:rPr lang="en-US" sz="1600" b="1" dirty="0">
                <a:latin typeface="+mj-lt"/>
                <a:ea typeface="Open Sans" panose="020B0606030504020204" pitchFamily="34" charset="0"/>
                <a:cs typeface="Open Sans" panose="020B0606030504020204" pitchFamily="34" charset="0"/>
              </a:rPr>
              <a:t>(type) </a:t>
            </a:r>
            <a:r>
              <a:rPr lang="en-US" sz="1600" dirty="0">
                <a:latin typeface="+mj-lt"/>
                <a:ea typeface="Open Sans" panose="020B0606030504020204" pitchFamily="34" charset="0"/>
                <a:cs typeface="Open Sans" panose="020B0606030504020204" pitchFamily="34" charset="0"/>
              </a:rPr>
              <a:t>: type of meal </a:t>
            </a:r>
          </a:p>
          <a:p>
            <a:pPr marL="285750" indent="-285750">
              <a:buFont typeface="Wingdings" panose="05000000000000000000" pitchFamily="2" charset="2"/>
              <a:buChar char="Ø"/>
            </a:pPr>
            <a:r>
              <a:rPr lang="en-US" sz="1600" b="1" dirty="0" err="1">
                <a:latin typeface="+mj-lt"/>
                <a:ea typeface="Open Sans" panose="020B0606030504020204" pitchFamily="34" charset="0"/>
                <a:cs typeface="Open Sans" panose="020B0606030504020204" pitchFamily="34" charset="0"/>
              </a:rPr>
              <a:t>listed_in</a:t>
            </a:r>
            <a:r>
              <a:rPr lang="en-US" sz="1600" b="1" dirty="0">
                <a:latin typeface="+mj-lt"/>
                <a:ea typeface="Open Sans" panose="020B0606030504020204" pitchFamily="34" charset="0"/>
                <a:cs typeface="Open Sans" panose="020B0606030504020204" pitchFamily="34" charset="0"/>
              </a:rPr>
              <a:t>(city) </a:t>
            </a:r>
            <a:r>
              <a:rPr lang="en-US" sz="1600" dirty="0">
                <a:latin typeface="+mj-lt"/>
                <a:ea typeface="Open Sans" panose="020B0606030504020204" pitchFamily="34" charset="0"/>
                <a:cs typeface="Open Sans" panose="020B0606030504020204" pitchFamily="34" charset="0"/>
              </a:rPr>
              <a:t>: contains the neighborhood in which the restaurant is located.</a:t>
            </a:r>
            <a:endParaRPr lang="en-IN" sz="16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407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732EA-3A1A-4A39-5789-6D1E0C9F2DF0}"/>
              </a:ext>
            </a:extLst>
          </p:cNvPr>
          <p:cNvSpPr txBox="1"/>
          <p:nvPr/>
        </p:nvSpPr>
        <p:spPr>
          <a:xfrm>
            <a:off x="2908663" y="748936"/>
            <a:ext cx="8351520" cy="4401205"/>
          </a:xfrm>
          <a:prstGeom prst="rect">
            <a:avLst/>
          </a:prstGeom>
          <a:noFill/>
        </p:spPr>
        <p:txBody>
          <a:bodyPr wrap="square" rtlCol="0">
            <a:spAutoFit/>
          </a:bodyPr>
          <a:lstStyle/>
          <a:p>
            <a:r>
              <a:rPr lang="en-US" sz="3200" dirty="0"/>
              <a:t>DATA PRE-PROCESSING:</a:t>
            </a:r>
          </a:p>
          <a:p>
            <a:endParaRPr lang="en-US" sz="3200" dirty="0"/>
          </a:p>
          <a:p>
            <a:r>
              <a:rPr lang="en-US" dirty="0"/>
              <a:t>The Dataset contained 17 Attributes. </a:t>
            </a:r>
          </a:p>
          <a:p>
            <a:pPr marL="285750" indent="-285750">
              <a:buFont typeface="Wingdings" panose="05000000000000000000" pitchFamily="2" charset="2"/>
              <a:buChar char="Ø"/>
            </a:pPr>
            <a:r>
              <a:rPr lang="en-US" dirty="0"/>
              <a:t>Records with null values from ratings column were replaced by the mean of the rate column.</a:t>
            </a:r>
          </a:p>
          <a:p>
            <a:pPr marL="285750" indent="-285750">
              <a:buFont typeface="Wingdings" panose="05000000000000000000" pitchFamily="2" charset="2"/>
              <a:buChar char="Ø"/>
            </a:pPr>
            <a:r>
              <a:rPr lang="en-US" dirty="0"/>
              <a:t>Values in the ‘Rating’ column were changed. The ‘/5’ string was deleted. For </a:t>
            </a:r>
            <a:r>
              <a:rPr lang="en-US" dirty="0" err="1"/>
              <a:t>eg.</a:t>
            </a:r>
            <a:r>
              <a:rPr lang="en-US" dirty="0"/>
              <a:t> If the rating of a restaurant was 3.5/5, it was changed to 3.5.</a:t>
            </a:r>
          </a:p>
          <a:p>
            <a:pPr marL="285750" indent="-285750">
              <a:buFont typeface="Wingdings" panose="05000000000000000000" pitchFamily="2" charset="2"/>
              <a:buChar char="Ø"/>
            </a:pPr>
            <a:r>
              <a:rPr lang="en-US" dirty="0"/>
              <a:t>Renamed some of the column names.</a:t>
            </a:r>
          </a:p>
          <a:p>
            <a:pPr marL="285750" indent="-285750">
              <a:buFont typeface="Wingdings" panose="05000000000000000000" pitchFamily="2" charset="2"/>
              <a:buChar char="Ø"/>
            </a:pPr>
            <a:r>
              <a:rPr lang="en-US" dirty="0"/>
              <a:t>Records with null values were dropped from other columns.</a:t>
            </a:r>
          </a:p>
          <a:p>
            <a:pPr marL="285750" indent="-285750">
              <a:buFont typeface="Wingdings" panose="05000000000000000000" pitchFamily="2" charset="2"/>
              <a:buChar char="Ø"/>
            </a:pPr>
            <a:r>
              <a:rPr lang="en-US" dirty="0"/>
              <a:t>Using Label Encoding from </a:t>
            </a:r>
            <a:r>
              <a:rPr lang="en-US" dirty="0" err="1"/>
              <a:t>sklearn</a:t>
            </a:r>
            <a:r>
              <a:rPr lang="en-US" dirty="0"/>
              <a:t> library, encoding was done on columns like </a:t>
            </a:r>
            <a:r>
              <a:rPr lang="en-US" dirty="0" err="1"/>
              <a:t>book_table</a:t>
            </a:r>
            <a:r>
              <a:rPr lang="en-US" dirty="0"/>
              <a:t>, </a:t>
            </a:r>
            <a:r>
              <a:rPr lang="en-US" dirty="0" err="1"/>
              <a:t>online_order</a:t>
            </a:r>
            <a:r>
              <a:rPr lang="en-US" dirty="0"/>
              <a:t>, </a:t>
            </a:r>
            <a:r>
              <a:rPr lang="en-US" dirty="0" err="1"/>
              <a:t>rest_type</a:t>
            </a:r>
            <a:r>
              <a:rPr lang="en-US" dirty="0"/>
              <a:t>, location, cuisines.</a:t>
            </a:r>
          </a:p>
          <a:p>
            <a:pPr marL="285750" indent="-285750">
              <a:buFont typeface="Wingdings" panose="05000000000000000000" pitchFamily="2" charset="2"/>
              <a:buChar char="Ø"/>
            </a:pPr>
            <a:r>
              <a:rPr lang="en-US" dirty="0"/>
              <a:t>Using Standard scaling from </a:t>
            </a:r>
            <a:r>
              <a:rPr lang="en-US" dirty="0" err="1"/>
              <a:t>sklearn</a:t>
            </a:r>
            <a:r>
              <a:rPr lang="en-US" dirty="0"/>
              <a:t> library, scaling was done on all the columns except rate column.</a:t>
            </a:r>
            <a:endParaRPr lang="en-IN" dirty="0"/>
          </a:p>
        </p:txBody>
      </p:sp>
    </p:spTree>
    <p:extLst>
      <p:ext uri="{BB962C8B-B14F-4D97-AF65-F5344CB8AC3E}">
        <p14:creationId xmlns:p14="http://schemas.microsoft.com/office/powerpoint/2010/main" val="203755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8CE5B-C4E1-6A9E-ED37-43015A2C8366}"/>
              </a:ext>
            </a:extLst>
          </p:cNvPr>
          <p:cNvSpPr txBox="1"/>
          <p:nvPr/>
        </p:nvSpPr>
        <p:spPr>
          <a:xfrm>
            <a:off x="3082832" y="783772"/>
            <a:ext cx="7968343" cy="3908762"/>
          </a:xfrm>
          <a:prstGeom prst="rect">
            <a:avLst/>
          </a:prstGeom>
          <a:noFill/>
        </p:spPr>
        <p:txBody>
          <a:bodyPr wrap="square" rtlCol="0">
            <a:spAutoFit/>
          </a:bodyPr>
          <a:lstStyle/>
          <a:p>
            <a:r>
              <a:rPr lang="en-US" sz="3200" dirty="0"/>
              <a:t>EXPLORATORY DATA ANALYSIS:</a:t>
            </a:r>
          </a:p>
          <a:p>
            <a:endParaRPr lang="en-IN" dirty="0"/>
          </a:p>
          <a:p>
            <a:r>
              <a:rPr lang="en-US" dirty="0"/>
              <a:t>A lot of effort went into the EDA as it gives us a detailed knowledge of our data.</a:t>
            </a:r>
          </a:p>
          <a:p>
            <a:r>
              <a:rPr lang="en-US" dirty="0"/>
              <a:t> Exploratory Data Analysis (EDA) is an approach/philosophy for data analysis that employs a variety of techniques (mostly graphical) to</a:t>
            </a:r>
          </a:p>
          <a:p>
            <a:pPr marL="285750" indent="-285750">
              <a:buFont typeface="Arial" panose="020B0604020202020204" pitchFamily="34" charset="0"/>
              <a:buChar char="•"/>
            </a:pPr>
            <a:r>
              <a:rPr lang="en-IN" dirty="0"/>
              <a:t>maximize insight into a data set; </a:t>
            </a:r>
          </a:p>
          <a:p>
            <a:pPr marL="285750" indent="-285750">
              <a:buFont typeface="Arial" panose="020B0604020202020204" pitchFamily="34" charset="0"/>
              <a:buChar char="•"/>
            </a:pPr>
            <a:r>
              <a:rPr lang="en-IN" dirty="0"/>
              <a:t>uncover underlying structure; </a:t>
            </a:r>
          </a:p>
          <a:p>
            <a:pPr marL="285750" indent="-285750">
              <a:buFont typeface="Arial" panose="020B0604020202020204" pitchFamily="34" charset="0"/>
              <a:buChar char="•"/>
            </a:pPr>
            <a:r>
              <a:rPr lang="en-IN" dirty="0"/>
              <a:t>extract important variables;</a:t>
            </a:r>
          </a:p>
          <a:p>
            <a:pPr marL="285750" indent="-285750">
              <a:buFont typeface="Arial" panose="020B0604020202020204" pitchFamily="34" charset="0"/>
              <a:buChar char="•"/>
            </a:pPr>
            <a:r>
              <a:rPr lang="en-IN" dirty="0"/>
              <a:t>detect outliers and anomalies; </a:t>
            </a:r>
          </a:p>
          <a:p>
            <a:pPr marL="285750" indent="-285750">
              <a:buFont typeface="Arial" panose="020B0604020202020204" pitchFamily="34" charset="0"/>
              <a:buChar char="•"/>
            </a:pPr>
            <a:r>
              <a:rPr lang="en-IN" dirty="0"/>
              <a:t>test underlying assumptions; </a:t>
            </a:r>
          </a:p>
          <a:p>
            <a:pPr marL="285750" indent="-285750">
              <a:buFont typeface="Arial" panose="020B0604020202020204" pitchFamily="34" charset="0"/>
              <a:buChar char="•"/>
            </a:pPr>
            <a:r>
              <a:rPr lang="en-IN" dirty="0"/>
              <a:t>develop parsimonious models.</a:t>
            </a:r>
            <a:endParaRPr lang="en-IN" i="0" dirty="0">
              <a:solidFill>
                <a:srgbClr val="000000"/>
              </a:solidFill>
              <a:effectLst/>
              <a:latin typeface="+mj-lt"/>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6903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6379EF-BE7C-D490-48FF-9CC76E6E5146}"/>
              </a:ext>
            </a:extLst>
          </p:cNvPr>
          <p:cNvSpPr>
            <a:spLocks noGrp="1"/>
          </p:cNvSpPr>
          <p:nvPr>
            <p:ph type="body" idx="1"/>
          </p:nvPr>
        </p:nvSpPr>
        <p:spPr>
          <a:xfrm>
            <a:off x="2468551" y="1951991"/>
            <a:ext cx="3992732" cy="576262"/>
          </a:xfrm>
        </p:spPr>
        <p:txBody>
          <a:bodyPr/>
          <a:lstStyle/>
          <a:p>
            <a:pPr marL="342900" indent="-342900">
              <a:buFont typeface="Wingdings" panose="05000000000000000000" pitchFamily="2" charset="2"/>
              <a:buChar char="Ø"/>
            </a:pPr>
            <a:r>
              <a:rPr lang="en-US" sz="2000" dirty="0"/>
              <a:t>Here, from EDA we can conclude that most of the restaurants have online order facility.</a:t>
            </a:r>
            <a:endParaRPr lang="en-IN" sz="2000" dirty="0"/>
          </a:p>
        </p:txBody>
      </p:sp>
      <p:pic>
        <p:nvPicPr>
          <p:cNvPr id="10" name="Content Placeholder 9">
            <a:extLst>
              <a:ext uri="{FF2B5EF4-FFF2-40B4-BE49-F238E27FC236}">
                <a16:creationId xmlns:a16="http://schemas.microsoft.com/office/drawing/2014/main" id="{0E9B148C-94C7-A232-8930-57C828962E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2420" y="723493"/>
            <a:ext cx="5841750" cy="2596332"/>
          </a:xfrm>
        </p:spPr>
      </p:pic>
      <p:sp>
        <p:nvSpPr>
          <p:cNvPr id="5" name="Text Placeholder 4">
            <a:extLst>
              <a:ext uri="{FF2B5EF4-FFF2-40B4-BE49-F238E27FC236}">
                <a16:creationId xmlns:a16="http://schemas.microsoft.com/office/drawing/2014/main" id="{02D33755-6C76-C88A-8381-6A054F394A21}"/>
              </a:ext>
            </a:extLst>
          </p:cNvPr>
          <p:cNvSpPr>
            <a:spLocks noGrp="1"/>
          </p:cNvSpPr>
          <p:nvPr>
            <p:ph type="body" sz="quarter" idx="3"/>
          </p:nvPr>
        </p:nvSpPr>
        <p:spPr>
          <a:xfrm>
            <a:off x="2468551" y="4736602"/>
            <a:ext cx="3999001" cy="576262"/>
          </a:xfrm>
        </p:spPr>
        <p:txBody>
          <a:bodyPr/>
          <a:lstStyle/>
          <a:p>
            <a:pPr marL="342900" indent="-342900">
              <a:buFont typeface="Wingdings" panose="05000000000000000000" pitchFamily="2" charset="2"/>
              <a:buChar char="Ø"/>
            </a:pPr>
            <a:r>
              <a:rPr lang="en-US" sz="2000" dirty="0"/>
              <a:t>Here, from the dish-liked EDA we can see the top 10 dish-liked in the restaurants.</a:t>
            </a:r>
            <a:endParaRPr lang="en-IN" sz="2000" dirty="0"/>
          </a:p>
        </p:txBody>
      </p:sp>
      <p:pic>
        <p:nvPicPr>
          <p:cNvPr id="16" name="Content Placeholder 15">
            <a:extLst>
              <a:ext uri="{FF2B5EF4-FFF2-40B4-BE49-F238E27FC236}">
                <a16:creationId xmlns:a16="http://schemas.microsoft.com/office/drawing/2014/main" id="{307B4903-59B7-9E39-82A5-DAEE8A77578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05181" y="3696934"/>
            <a:ext cx="5668989" cy="2834494"/>
          </a:xfrm>
        </p:spPr>
      </p:pic>
    </p:spTree>
    <p:extLst>
      <p:ext uri="{BB962C8B-B14F-4D97-AF65-F5344CB8AC3E}">
        <p14:creationId xmlns:p14="http://schemas.microsoft.com/office/powerpoint/2010/main" val="331949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AF9F6-0C31-50C3-B501-EEC5E28202D9}"/>
              </a:ext>
            </a:extLst>
          </p:cNvPr>
          <p:cNvSpPr txBox="1"/>
          <p:nvPr/>
        </p:nvSpPr>
        <p:spPr>
          <a:xfrm>
            <a:off x="2934788" y="809897"/>
            <a:ext cx="8804366" cy="2739211"/>
          </a:xfrm>
          <a:prstGeom prst="rect">
            <a:avLst/>
          </a:prstGeom>
          <a:noFill/>
        </p:spPr>
        <p:txBody>
          <a:bodyPr wrap="square" rtlCol="0">
            <a:spAutoFit/>
          </a:bodyPr>
          <a:lstStyle/>
          <a:p>
            <a:r>
              <a:rPr lang="en-US" sz="2800" dirty="0"/>
              <a:t>RANDOMIZATION AND SPLITTING OF DATASET:</a:t>
            </a:r>
          </a:p>
          <a:p>
            <a:endParaRPr lang="en-US" dirty="0"/>
          </a:p>
          <a:p>
            <a:pPr marL="285750" indent="-285750">
              <a:buFont typeface="Wingdings" panose="05000000000000000000" pitchFamily="2" charset="2"/>
              <a:buChar char="Ø"/>
            </a:pPr>
            <a:r>
              <a:rPr lang="en-US" dirty="0"/>
              <a:t>The features selected in the preceding step were approved to develop regression models. Initially the dataset was randomized to obtain an arbitrary permutated sample.</a:t>
            </a:r>
          </a:p>
          <a:p>
            <a:pPr marL="285750" indent="-285750">
              <a:buFont typeface="Wingdings" panose="05000000000000000000" pitchFamily="2" charset="2"/>
              <a:buChar char="Ø"/>
            </a:pPr>
            <a:r>
              <a:rPr lang="en-US" dirty="0"/>
              <a:t> It was followed by splitting of the dataset into training (75% of the dataset) and test (25%) sets. </a:t>
            </a:r>
          </a:p>
          <a:p>
            <a:pPr marL="285750" indent="-285750">
              <a:buFont typeface="Wingdings" panose="05000000000000000000" pitchFamily="2" charset="2"/>
              <a:buChar char="Ø"/>
            </a:pPr>
            <a:r>
              <a:rPr lang="en-US" dirty="0"/>
              <a:t>After splitting the data, we train the data using different machine learning algorithms.</a:t>
            </a:r>
            <a:endParaRPr lang="en-IN" dirty="0"/>
          </a:p>
        </p:txBody>
      </p:sp>
    </p:spTree>
    <p:extLst>
      <p:ext uri="{BB962C8B-B14F-4D97-AF65-F5344CB8AC3E}">
        <p14:creationId xmlns:p14="http://schemas.microsoft.com/office/powerpoint/2010/main" val="39654417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236</TotalTime>
  <Words>1244</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vt:lpstr>
      <vt:lpstr>Century Gothic</vt:lpstr>
      <vt:lpstr>Helvetica Neue</vt:lpstr>
      <vt:lpstr>Open Sans</vt:lpstr>
      <vt:lpstr>Times New Roman</vt:lpstr>
      <vt:lpstr>Wingdings</vt:lpstr>
      <vt:lpstr>Wingdings 3</vt:lpstr>
      <vt:lpstr>Wisp</vt:lpstr>
      <vt:lpstr>Restaurant Rating Prediction using Machine Learning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 Prediction using Machine Learning Algorithms</dc:title>
  <dc:creator>rutujadarekar2609@gmail.com</dc:creator>
  <cp:lastModifiedBy>rutujadarekar2609@gmail.com</cp:lastModifiedBy>
  <cp:revision>1</cp:revision>
  <dcterms:created xsi:type="dcterms:W3CDTF">2023-02-08T13:28:34Z</dcterms:created>
  <dcterms:modified xsi:type="dcterms:W3CDTF">2023-02-08T17:24:53Z</dcterms:modified>
</cp:coreProperties>
</file>