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1"/>
  </p:notesMasterIdLst>
  <p:sldIdLst>
    <p:sldId id="316" r:id="rId5"/>
    <p:sldId id="310" r:id="rId6"/>
    <p:sldId id="311" r:id="rId7"/>
    <p:sldId id="312" r:id="rId8"/>
    <p:sldId id="294" r:id="rId9"/>
    <p:sldId id="317" r:id="rId10"/>
    <p:sldId id="318" r:id="rId11"/>
    <p:sldId id="319" r:id="rId12"/>
    <p:sldId id="313" r:id="rId13"/>
    <p:sldId id="295" r:id="rId14"/>
    <p:sldId id="314" r:id="rId15"/>
    <p:sldId id="303" r:id="rId16"/>
    <p:sldId id="304" r:id="rId17"/>
    <p:sldId id="305" r:id="rId18"/>
    <p:sldId id="315"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1" d="100"/>
          <a:sy n="81" d="100"/>
        </p:scale>
        <p:origin x="754" y="62"/>
      </p:cViewPr>
      <p:guideLst/>
    </p:cSldViewPr>
  </p:slideViewPr>
  <p:outlineViewPr>
    <p:cViewPr>
      <p:scale>
        <a:sx n="33" d="100"/>
        <a:sy n="33" d="100"/>
      </p:scale>
      <p:origin x="0" y="-3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custT="1"/>
      <dgm:spPr>
        <a:solidFill>
          <a:schemeClr val="accent1"/>
        </a:solidFill>
        <a:ln>
          <a:solidFill>
            <a:schemeClr val="accent1"/>
          </a:solidFill>
        </a:ln>
      </dgm:spPr>
      <dgm:t>
        <a:bodyPr/>
        <a:lstStyle/>
        <a:p>
          <a:r>
            <a:rPr lang="en-US" sz="1600" dirty="0"/>
            <a:t>Programming languages</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r>
            <a:rPr lang="en-US" sz="1800" b="0" i="0" u="none" dirty="0"/>
            <a:t>Python</a:t>
          </a:r>
          <a:endParaRPr lang="en-US" sz="1800"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a:solidFill>
          <a:schemeClr val="accent5"/>
        </a:solidFill>
        <a:ln>
          <a:solidFill>
            <a:schemeClr val="accent5"/>
          </a:solidFill>
        </a:ln>
      </dgm:spPr>
      <dgm:t>
        <a:bodyPr/>
        <a:lstStyle/>
        <a:p>
          <a:r>
            <a:rPr lang="en-US" sz="1800" dirty="0"/>
            <a:t>Frontend</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r>
            <a:rPr lang="en-US" sz="1800" b="0" i="0" u="none" dirty="0"/>
            <a:t>User interface for data input and route visualization</a:t>
          </a:r>
          <a:endParaRPr lang="en-US" sz="1800"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Backend</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r>
            <a:rPr lang="en-US" sz="1800" b="0" i="0" u="none" dirty="0"/>
            <a:t>Data processing and integration with external data sources</a:t>
          </a:r>
          <a:endParaRPr lang="en-US" sz="1800"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Framework</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custT="1"/>
      <dgm:spPr/>
      <dgm:t>
        <a:bodyPr/>
        <a:lstStyle/>
        <a:p>
          <a:r>
            <a:rPr lang="en-US" sz="1800" b="0" i="0" u="none" dirty="0"/>
            <a:t>Real time data processing framework, API integration with existing maritime system</a:t>
          </a:r>
          <a:endParaRPr lang="en-US" sz="1800"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custT="1"/>
      <dgm:spPr/>
      <dgm:t>
        <a:bodyPr/>
        <a:lstStyle/>
        <a:p>
          <a:r>
            <a:rPr lang="en-US" sz="1800" dirty="0"/>
            <a:t>C++</a:t>
          </a:r>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Database</a:t>
          </a:r>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custT="1"/>
      <dgm:spPr/>
      <dgm:t>
        <a:bodyPr/>
        <a:lstStyle/>
        <a:p>
          <a:r>
            <a:rPr lang="en-US" sz="1800" b="0" i="0" u="none" dirty="0"/>
            <a:t>For storing historical data and simulation result</a:t>
          </a:r>
          <a:endParaRPr lang="en-US" sz="1800"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custT="1"/>
      <dgm:spPr>
        <a:solidFill>
          <a:schemeClr val="accent1"/>
        </a:solidFill>
        <a:ln>
          <a:solidFill>
            <a:schemeClr val="accent1"/>
          </a:solidFill>
        </a:ln>
      </dgm:spPr>
      <dgm:t>
        <a:bodyPr/>
        <a:lstStyle/>
        <a:p>
          <a:r>
            <a:rPr lang="en-US" sz="1600" dirty="0"/>
            <a:t>Week 1 - 2</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r>
            <a:rPr lang="en-US" sz="1800" dirty="0"/>
            <a:t>Requirement analysis and initial algorithm design</a:t>
          </a: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a:solidFill>
          <a:schemeClr val="accent5"/>
        </a:solidFill>
        <a:ln>
          <a:solidFill>
            <a:schemeClr val="accent5"/>
          </a:solidFill>
        </a:ln>
      </dgm:spPr>
      <dgm:t>
        <a:bodyPr/>
        <a:lstStyle/>
        <a:p>
          <a:r>
            <a:rPr lang="en-US" sz="1800" dirty="0"/>
            <a:t>Week 3 - 4</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r>
            <a:rPr lang="en-US" sz="1800" b="0" i="0" u="none" dirty="0"/>
            <a:t>Algorithm development and coding</a:t>
          </a:r>
          <a:endParaRPr lang="en-US" sz="1800"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Week 5 -6 </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r>
            <a:rPr lang="en-US" sz="1800" b="0" i="0" u="none" dirty="0"/>
            <a:t>Testing and validation of algorithm</a:t>
          </a:r>
          <a:endParaRPr lang="en-US" sz="1800"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Week 7</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custT="1"/>
      <dgm:spPr/>
      <dgm:t>
        <a:bodyPr/>
        <a:lstStyle/>
        <a:p>
          <a:r>
            <a:rPr lang="en-US" sz="1800" b="0" i="0" u="none" dirty="0"/>
            <a:t>Comparative analysis with existing methods</a:t>
          </a:r>
          <a:endParaRPr lang="en-US" sz="1800"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4ABC8B09-04D6-410A-B33B-7083EDBBC3E5}">
      <dgm:prSet phldrT="[Text]"/>
      <dgm:spPr/>
      <dgm:t>
        <a:bodyPr/>
        <a:lstStyle/>
        <a:p>
          <a:r>
            <a:rPr lang="en-US" dirty="0"/>
            <a:t>Week 8</a:t>
          </a:r>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custT="1"/>
      <dgm:spPr/>
      <dgm:t>
        <a:bodyPr/>
        <a:lstStyle/>
        <a:p>
          <a:r>
            <a:rPr lang="en-US" sz="1800" b="0" i="0" u="none" dirty="0"/>
            <a:t>Documentation and final presentation</a:t>
          </a:r>
          <a:endParaRPr lang="en-US" sz="1800"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Programming languages</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Python</a:t>
          </a:r>
          <a:endParaRPr lang="en-US" sz="1800" kern="1200" dirty="0"/>
        </a:p>
        <a:p>
          <a:pPr marL="0" lvl="0" indent="0" algn="l" defTabSz="800100">
            <a:lnSpc>
              <a:spcPct val="90000"/>
            </a:lnSpc>
            <a:spcBef>
              <a:spcPct val="0"/>
            </a:spcBef>
            <a:spcAft>
              <a:spcPct val="35000"/>
            </a:spcAft>
            <a:buNone/>
          </a:pPr>
          <a:r>
            <a:rPr lang="en-US" sz="1800" kern="1200" dirty="0"/>
            <a:t>C++</a:t>
          </a:r>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kern="1200" dirty="0"/>
            <a:t>Frontend</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User interface for data input and route visualization</a:t>
          </a:r>
          <a:endParaRPr lang="en-US" sz="18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Backend</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Data processing and integration with external data sources</a:t>
          </a:r>
          <a:endParaRPr lang="en-US" sz="18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Framework</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Real time data processing framework, API integration with existing maritime system</a:t>
          </a:r>
          <a:endParaRPr lang="en-US" sz="18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Database</a:t>
          </a:r>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For storing historical data and simulation result</a:t>
          </a:r>
          <a:endParaRPr lang="en-US" sz="1800" kern="1200" dirty="0"/>
        </a:p>
      </dsp:txBody>
      <dsp:txXfrm>
        <a:off x="8138309" y="970923"/>
        <a:ext cx="1702760" cy="1374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Week 1 - 2</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Requirement analysis and initial algorithm design</a:t>
          </a:r>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kern="1200" dirty="0"/>
            <a:t>Week 3 - 4</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Algorithm development and coding</a:t>
          </a:r>
          <a:endParaRPr lang="en-US" sz="18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Week 5 -6 </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Testing and validation of algorithm</a:t>
          </a:r>
          <a:endParaRPr lang="en-US" sz="18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Week 7</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Comparative analysis with existing methods</a:t>
          </a:r>
          <a:endParaRPr lang="en-US" sz="18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Week 8</a:t>
          </a:r>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t>Documentation and final presentation</a:t>
          </a:r>
          <a:endParaRPr lang="en-US" sz="18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9/27/2024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16</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119390" y="962526"/>
            <a:ext cx="5895718" cy="5326461"/>
          </a:xfrm>
        </p:spPr>
        <p:txBody>
          <a:bodyPr/>
          <a:lstStyle/>
          <a:p>
            <a:pPr algn="l"/>
            <a:r>
              <a:rPr lang="en-US" dirty="0"/>
              <a:t>Title: Development of a Versatile and Fast Algorithm for Optimal Ship Routing</a:t>
            </a:r>
          </a:p>
          <a:p>
            <a:pPr algn="l"/>
            <a:endParaRPr lang="en-US" dirty="0"/>
          </a:p>
          <a:p>
            <a:pPr algn="l"/>
            <a:r>
              <a:rPr lang="en-US" dirty="0"/>
              <a:t>Guide: Dr. Y. Deshpande</a:t>
            </a:r>
          </a:p>
          <a:p>
            <a:pPr algn="l"/>
            <a:r>
              <a:rPr lang="en-US" dirty="0"/>
              <a:t>Institution: </a:t>
            </a:r>
            <a:r>
              <a:rPr lang="en-US" dirty="0" err="1"/>
              <a:t>B.Tech</a:t>
            </a:r>
            <a:r>
              <a:rPr lang="en-US" dirty="0"/>
              <a:t> IT-C</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6015108" y="0"/>
            <a:ext cx="6176891" cy="6288987"/>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Scope</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10</a:t>
            </a:fld>
            <a:endParaRPr lang="en-US" dirty="0"/>
          </a:p>
        </p:txBody>
      </p:sp>
      <p:sp>
        <p:nvSpPr>
          <p:cNvPr id="9" name="Rectangle 1">
            <a:extLst>
              <a:ext uri="{FF2B5EF4-FFF2-40B4-BE49-F238E27FC236}">
                <a16:creationId xmlns:a16="http://schemas.microsoft.com/office/drawing/2014/main" id="{0AD89FEE-0E95-6122-11F2-A9CEB7FB8A36}"/>
              </a:ext>
            </a:extLst>
          </p:cNvPr>
          <p:cNvSpPr>
            <a:spLocks noGrp="1" noChangeArrowheads="1"/>
          </p:cNvSpPr>
          <p:nvPr>
            <p:ph idx="1"/>
          </p:nvPr>
        </p:nvSpPr>
        <p:spPr bwMode="auto">
          <a:xfrm>
            <a:off x="838200" y="2166679"/>
            <a:ext cx="1093670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Design, implement, and test the algorithm across different ship types and routes.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Comparative analysis with existing routing methods.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Focus on algorithm architecture, coding, and validation.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Future phases will cover hardware integration and real-time deployment</a:t>
            </a:r>
            <a:r>
              <a:rPr kumimoji="0" lang="en-US" altLang="en-US" sz="3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782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4" y="346498"/>
            <a:ext cx="8117654" cy="1325563"/>
          </a:xfrm>
        </p:spPr>
        <p:txBody>
          <a:bodyPr/>
          <a:lstStyle/>
          <a:p>
            <a:r>
              <a:rPr lang="en-US" dirty="0"/>
              <a:t>Proposed Solution</a:t>
            </a:r>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11</a:t>
            </a:fld>
            <a:endParaRPr lang="en-US" dirty="0"/>
          </a:p>
        </p:txBody>
      </p:sp>
      <p:sp>
        <p:nvSpPr>
          <p:cNvPr id="40" name="Rectangle 1">
            <a:extLst>
              <a:ext uri="{FF2B5EF4-FFF2-40B4-BE49-F238E27FC236}">
                <a16:creationId xmlns:a16="http://schemas.microsoft.com/office/drawing/2014/main" id="{19F433D0-6106-1F35-9077-05A69A60380E}"/>
              </a:ext>
            </a:extLst>
          </p:cNvPr>
          <p:cNvSpPr>
            <a:spLocks noChangeArrowheads="1"/>
          </p:cNvSpPr>
          <p:nvPr/>
        </p:nvSpPr>
        <p:spPr bwMode="auto">
          <a:xfrm>
            <a:off x="661987" y="2149115"/>
            <a:ext cx="104391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 The algorithm will be a standalone software module integrated into existing maritime navigation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 It will optimize routes in real-time by processing live data inputs and provide decision-support for maritime professionals.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 Adaptability to different ship types and operational scenarios, offering route comparisons based on predefined criteria. </a:t>
            </a:r>
          </a:p>
        </p:txBody>
      </p:sp>
    </p:spTree>
    <p:extLst>
      <p:ext uri="{BB962C8B-B14F-4D97-AF65-F5344CB8AC3E}">
        <p14:creationId xmlns:p14="http://schemas.microsoft.com/office/powerpoint/2010/main" val="257562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Technology Stack</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131692826"/>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12</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Innovation and Originality</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17" name="Content Placeholder 16">
            <a:extLst>
              <a:ext uri="{FF2B5EF4-FFF2-40B4-BE49-F238E27FC236}">
                <a16:creationId xmlns:a16="http://schemas.microsoft.com/office/drawing/2014/main" id="{DFF58610-4661-4F66-7513-3031D506E28B}"/>
              </a:ext>
            </a:extLst>
          </p:cNvPr>
          <p:cNvSpPr>
            <a:spLocks noGrp="1"/>
          </p:cNvSpPr>
          <p:nvPr>
            <p:ph sz="half" idx="2"/>
          </p:nvPr>
        </p:nvSpPr>
        <p:spPr>
          <a:xfrm>
            <a:off x="984167" y="1943601"/>
            <a:ext cx="9186528" cy="3684588"/>
          </a:xfrm>
        </p:spPr>
        <p:txBody>
          <a:bodyPr>
            <a:normAutofit/>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Real-time adaptability to changing maritime conditions.</a:t>
            </a:r>
          </a:p>
          <a:p>
            <a:pPr marL="742950" lvl="1" indent="-285750">
              <a:buFont typeface="Arial" panose="020B0604020202020204" pitchFamily="34" charset="0"/>
              <a:buChar char="•"/>
            </a:pPr>
            <a:r>
              <a:rPr lang="en-US" dirty="0"/>
              <a:t>Integration of multiple variables like weather, fuel consumption, and safety.</a:t>
            </a:r>
          </a:p>
          <a:p>
            <a:pPr marL="742950" lvl="1" indent="-285750">
              <a:buFont typeface="Arial" panose="020B0604020202020204" pitchFamily="34" charset="0"/>
              <a:buChar char="•"/>
            </a:pPr>
            <a:r>
              <a:rPr lang="en-US" dirty="0"/>
              <a:t>A focus on reducing carbon footprint by optimizing for fuel efficiency.</a:t>
            </a:r>
          </a:p>
          <a:p>
            <a:pPr marL="742950" lvl="1" indent="-285750">
              <a:buFont typeface="Arial" panose="020B0604020202020204" pitchFamily="34" charset="0"/>
              <a:buChar char="•"/>
            </a:pPr>
            <a:r>
              <a:rPr lang="en-US" dirty="0"/>
              <a:t>Versatility across different ship types and operational scenarios.</a:t>
            </a:r>
          </a:p>
          <a:p>
            <a:endParaRPr lang="en-IN" dirty="0"/>
          </a:p>
        </p:txBody>
      </p:sp>
    </p:spTree>
    <p:extLst>
      <p:ext uri="{BB962C8B-B14F-4D97-AF65-F5344CB8AC3E}">
        <p14:creationId xmlns:p14="http://schemas.microsoft.com/office/powerpoint/2010/main" val="312476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284288" y="751306"/>
            <a:ext cx="10515600" cy="1325563"/>
          </a:xfrm>
        </p:spPr>
        <p:txBody>
          <a:bodyPr>
            <a:normAutofit/>
          </a:bodyPr>
          <a:lstStyle/>
          <a:p>
            <a:r>
              <a:rPr lang="en-US" dirty="0"/>
              <a:t>Timeline and Project plan</a:t>
            </a:r>
          </a:p>
        </p:txBody>
      </p:sp>
      <p:sp>
        <p:nvSpPr>
          <p:cNvPr id="16" name="Slide Number Placeholder 15">
            <a:extLst>
              <a:ext uri="{FF2B5EF4-FFF2-40B4-BE49-F238E27FC236}">
                <a16:creationId xmlns:a16="http://schemas.microsoft.com/office/drawing/2014/main" id="{BCE22D84-CBEA-4A4B-828B-A96894151971}"/>
              </a:ext>
            </a:extLst>
          </p:cNvPr>
          <p:cNvSpPr>
            <a:spLocks noGrp="1"/>
          </p:cNvSpPr>
          <p:nvPr>
            <p:ph type="sldNum" sz="quarter" idx="12"/>
          </p:nvPr>
        </p:nvSpPr>
        <p:spPr/>
        <p:txBody>
          <a:bodyPr/>
          <a:lstStyle/>
          <a:p>
            <a:fld id="{294A09A9-5501-47C1-A89A-A340965A2BE2}" type="slidenum">
              <a:rPr lang="en-US" smtClean="0"/>
              <a:t>14</a:t>
            </a:fld>
            <a:endParaRPr lang="en-US" dirty="0"/>
          </a:p>
        </p:txBody>
      </p:sp>
      <p:graphicFrame>
        <p:nvGraphicFramePr>
          <p:cNvPr id="18" name="Content Placeholder 6" descr="Timeline graphic with arrows pointing to the right.">
            <a:extLst>
              <a:ext uri="{FF2B5EF4-FFF2-40B4-BE49-F238E27FC236}">
                <a16:creationId xmlns:a16="http://schemas.microsoft.com/office/drawing/2014/main" id="{56EA816C-F622-69BE-8409-1211A3AA4310}"/>
              </a:ext>
            </a:extLst>
          </p:cNvPr>
          <p:cNvGraphicFramePr>
            <a:graphicFrameLocks/>
          </p:cNvGraphicFramePr>
          <p:nvPr>
            <p:extLst>
              <p:ext uri="{D42A27DB-BD31-4B8C-83A1-F6EECF244321}">
                <p14:modId xmlns:p14="http://schemas.microsoft.com/office/powerpoint/2010/main" val="485209187"/>
              </p:ext>
            </p:extLst>
          </p:nvPr>
        </p:nvGraphicFramePr>
        <p:xfrm>
          <a:off x="1284288" y="1611062"/>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45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dirty="0"/>
              <a:t>Summary</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15</a:t>
            </a:fld>
            <a:endParaRPr lang="en-US" dirty="0"/>
          </a:p>
        </p:txBody>
      </p:sp>
      <p:sp>
        <p:nvSpPr>
          <p:cNvPr id="9" name="Rectangle 1">
            <a:extLst>
              <a:ext uri="{FF2B5EF4-FFF2-40B4-BE49-F238E27FC236}">
                <a16:creationId xmlns:a16="http://schemas.microsoft.com/office/drawing/2014/main" id="{E6B20195-0802-CEF8-C871-920C6128B509}"/>
              </a:ext>
            </a:extLst>
          </p:cNvPr>
          <p:cNvSpPr>
            <a:spLocks noGrp="1" noChangeArrowheads="1"/>
          </p:cNvSpPr>
          <p:nvPr>
            <p:ph type="body" sz="quarter" idx="15"/>
          </p:nvPr>
        </p:nvSpPr>
        <p:spPr bwMode="auto">
          <a:xfrm>
            <a:off x="824473" y="2796379"/>
            <a:ext cx="581927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develop a cutting-edge ship routing algorithm that is fast, adaptable, and capable of handling real-time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has the potential to significantly improve maritime operational efficiency and reduce environmental impact. </a:t>
            </a:r>
          </a:p>
        </p:txBody>
      </p:sp>
    </p:spTree>
    <p:extLst>
      <p:ext uri="{BB962C8B-B14F-4D97-AF65-F5344CB8AC3E}">
        <p14:creationId xmlns:p14="http://schemas.microsoft.com/office/powerpoint/2010/main" val="228707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Project Motivation</a:t>
            </a:r>
          </a:p>
          <a:p>
            <a:r>
              <a:rPr lang="en-US" dirty="0"/>
              <a:t>Literature study</a:t>
            </a:r>
          </a:p>
          <a:p>
            <a:r>
              <a:rPr lang="en-US" dirty="0"/>
              <a:t>Problem statement and Scope</a:t>
            </a:r>
          </a:p>
          <a:p>
            <a:r>
              <a:rPr lang="en-US" dirty="0"/>
              <a:t>Description of problem statement</a:t>
            </a:r>
          </a:p>
          <a:p>
            <a:r>
              <a:rPr lang="en-US" dirty="0"/>
              <a:t>Technology Stack</a:t>
            </a:r>
          </a:p>
          <a:p>
            <a:r>
              <a:rPr lang="en-US" dirty="0"/>
              <a:t>Innovation and Originality</a:t>
            </a:r>
          </a:p>
          <a:p>
            <a:r>
              <a:rPr lang="en-US" dirty="0"/>
              <a:t>Timeline and project plan</a:t>
            </a:r>
          </a:p>
          <a:p>
            <a:r>
              <a:rPr lang="en-US" dirty="0"/>
              <a:t>Summary</a:t>
            </a:r>
          </a:p>
          <a:p>
            <a:endParaRPr lang="en-US" dirty="0"/>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
        <p:nvSpPr>
          <p:cNvPr id="13" name="Rectangle 5">
            <a:extLst>
              <a:ext uri="{FF2B5EF4-FFF2-40B4-BE49-F238E27FC236}">
                <a16:creationId xmlns:a16="http://schemas.microsoft.com/office/drawing/2014/main" id="{2C9A9EF8-E868-FB32-B916-2ADB887BD157}"/>
              </a:ext>
            </a:extLst>
          </p:cNvPr>
          <p:cNvSpPr>
            <a:spLocks noChangeArrowheads="1"/>
          </p:cNvSpPr>
          <p:nvPr/>
        </p:nvSpPr>
        <p:spPr bwMode="auto">
          <a:xfrm>
            <a:off x="5758305" y="755711"/>
            <a:ext cx="643369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Efficient ship routing is critical for reducing operational costs, ensuring timely deliveries, and enhancing maritime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complexity of global trade routes and varying ocean conditions necessitates the development of a versatile and fast algorithm. </a:t>
            </a:r>
          </a:p>
        </p:txBody>
      </p:sp>
      <p:sp>
        <p:nvSpPr>
          <p:cNvPr id="14" name="Rectangle 6">
            <a:extLst>
              <a:ext uri="{FF2B5EF4-FFF2-40B4-BE49-F238E27FC236}">
                <a16:creationId xmlns:a16="http://schemas.microsoft.com/office/drawing/2014/main" id="{B5400A6A-4061-BA1A-CBA0-E16AABC56F52}"/>
              </a:ext>
            </a:extLst>
          </p:cNvPr>
          <p:cNvSpPr>
            <a:spLocks noChangeArrowheads="1"/>
          </p:cNvSpPr>
          <p:nvPr/>
        </p:nvSpPr>
        <p:spPr bwMode="auto">
          <a:xfrm>
            <a:off x="5912472" y="3886298"/>
            <a:ext cx="5823284"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create an algorithm that optimizes ship routes by considering multiple variables such as weather, sea currents, fuel consumption, and safety regulations.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Highlighting the potential for substantial cost savings and reduced carbon emissions through improved efficiency. </a:t>
            </a:r>
          </a:p>
        </p:txBody>
      </p:sp>
      <p:sp>
        <p:nvSpPr>
          <p:cNvPr id="15" name="TextBox 14">
            <a:extLst>
              <a:ext uri="{FF2B5EF4-FFF2-40B4-BE49-F238E27FC236}">
                <a16:creationId xmlns:a16="http://schemas.microsoft.com/office/drawing/2014/main" id="{763EAAC9-35C0-BE97-63F5-6150FB8D26A8}"/>
              </a:ext>
            </a:extLst>
          </p:cNvPr>
          <p:cNvSpPr txBox="1"/>
          <p:nvPr/>
        </p:nvSpPr>
        <p:spPr>
          <a:xfrm>
            <a:off x="5758305" y="494101"/>
            <a:ext cx="2126351" cy="523220"/>
          </a:xfrm>
          <a:prstGeom prst="rect">
            <a:avLst/>
          </a:prstGeom>
          <a:noFill/>
        </p:spPr>
        <p:txBody>
          <a:bodyPr wrap="none" rtlCol="0">
            <a:spAutoFit/>
          </a:bodyPr>
          <a:lstStyle/>
          <a:p>
            <a:r>
              <a:rPr lang="en-IN" sz="2800" b="1" dirty="0"/>
              <a:t>Background</a:t>
            </a:r>
          </a:p>
        </p:txBody>
      </p:sp>
      <p:sp>
        <p:nvSpPr>
          <p:cNvPr id="16" name="TextBox 15">
            <a:extLst>
              <a:ext uri="{FF2B5EF4-FFF2-40B4-BE49-F238E27FC236}">
                <a16:creationId xmlns:a16="http://schemas.microsoft.com/office/drawing/2014/main" id="{F9326B50-4389-284B-B1A8-641EDF47E970}"/>
              </a:ext>
            </a:extLst>
          </p:cNvPr>
          <p:cNvSpPr txBox="1"/>
          <p:nvPr/>
        </p:nvSpPr>
        <p:spPr>
          <a:xfrm>
            <a:off x="5912472" y="3624688"/>
            <a:ext cx="3064109" cy="523220"/>
          </a:xfrm>
          <a:prstGeom prst="rect">
            <a:avLst/>
          </a:prstGeom>
          <a:noFill/>
        </p:spPr>
        <p:txBody>
          <a:bodyPr wrap="none" rtlCol="0">
            <a:spAutoFit/>
          </a:bodyPr>
          <a:lstStyle/>
          <a:p>
            <a:r>
              <a:rPr lang="en-IN" sz="2800" b="1" dirty="0"/>
              <a:t>Purpose of Project</a:t>
            </a:r>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34896"/>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0" y="639714"/>
            <a:ext cx="9679448" cy="1384616"/>
          </a:xfrm>
        </p:spPr>
        <p:txBody>
          <a:bodyPr vert="horz" lIns="91440" tIns="45720" rIns="91440" bIns="45720" rtlCol="0" anchor="b">
            <a:normAutofit fontScale="90000"/>
          </a:bodyPr>
          <a:lstStyle/>
          <a:p>
            <a:r>
              <a:rPr lang="en-US" dirty="0"/>
              <a:t>Project Motivation</a:t>
            </a:r>
          </a:p>
        </p:txBody>
      </p:sp>
      <p:sp>
        <p:nvSpPr>
          <p:cNvPr id="3" name="Rectangle 1">
            <a:extLst>
              <a:ext uri="{FF2B5EF4-FFF2-40B4-BE49-F238E27FC236}">
                <a16:creationId xmlns:a16="http://schemas.microsoft.com/office/drawing/2014/main" id="{FCD692CC-6EB2-8794-E086-9F8489287047}"/>
              </a:ext>
            </a:extLst>
          </p:cNvPr>
          <p:cNvSpPr>
            <a:spLocks noChangeArrowheads="1"/>
          </p:cNvSpPr>
          <p:nvPr/>
        </p:nvSpPr>
        <p:spPr bwMode="auto">
          <a:xfrm>
            <a:off x="1392034" y="2696150"/>
            <a:ext cx="9003251"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 The global shipping industry’s role in international trade requires even small efficiency gains to translate into significant cost reductions.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 Growing environmental concerns and regulatory pressure to reduce emissions.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 Existing routing methods struggle with adaptability and real-time decision-making under varying conditions.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Literature Survey</a:t>
            </a:r>
          </a:p>
        </p:txBody>
      </p:sp>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a:xfrm>
            <a:off x="8610600" y="6346923"/>
            <a:ext cx="2743200" cy="365125"/>
          </a:xfrm>
        </p:spPr>
        <p:txBody>
          <a:bodyPr/>
          <a:lstStyle/>
          <a:p>
            <a:fld id="{27CE633F-9882-4A5C-83A2-1109D0C73261}" type="slidenum">
              <a:rPr lang="en-US" smtClean="0"/>
              <a:t>5</a:t>
            </a:fld>
            <a:endParaRPr lang="en-US" dirty="0"/>
          </a:p>
        </p:txBody>
      </p:sp>
      <p:graphicFrame>
        <p:nvGraphicFramePr>
          <p:cNvPr id="10" name="Table 9">
            <a:extLst>
              <a:ext uri="{FF2B5EF4-FFF2-40B4-BE49-F238E27FC236}">
                <a16:creationId xmlns:a16="http://schemas.microsoft.com/office/drawing/2014/main" id="{B4F0CD75-1B62-E507-E0B0-279393D34DCF}"/>
              </a:ext>
            </a:extLst>
          </p:cNvPr>
          <p:cNvGraphicFramePr>
            <a:graphicFrameLocks noGrp="1"/>
          </p:cNvGraphicFramePr>
          <p:nvPr>
            <p:extLst>
              <p:ext uri="{D42A27DB-BD31-4B8C-83A1-F6EECF244321}">
                <p14:modId xmlns:p14="http://schemas.microsoft.com/office/powerpoint/2010/main" val="3604294619"/>
              </p:ext>
            </p:extLst>
          </p:nvPr>
        </p:nvGraphicFramePr>
        <p:xfrm>
          <a:off x="838200" y="1473644"/>
          <a:ext cx="11177336" cy="4400558"/>
        </p:xfrm>
        <a:graphic>
          <a:graphicData uri="http://schemas.openxmlformats.org/drawingml/2006/table">
            <a:tbl>
              <a:tblPr firstRow="1" bandRow="1">
                <a:tableStyleId>{5C22544A-7EE6-4342-B048-85BDC9FD1C3A}</a:tableStyleId>
              </a:tblPr>
              <a:tblGrid>
                <a:gridCol w="813734">
                  <a:extLst>
                    <a:ext uri="{9D8B030D-6E8A-4147-A177-3AD203B41FA5}">
                      <a16:colId xmlns:a16="http://schemas.microsoft.com/office/drawing/2014/main" val="2751328299"/>
                    </a:ext>
                  </a:extLst>
                </a:gridCol>
                <a:gridCol w="3086050">
                  <a:extLst>
                    <a:ext uri="{9D8B030D-6E8A-4147-A177-3AD203B41FA5}">
                      <a16:colId xmlns:a16="http://schemas.microsoft.com/office/drawing/2014/main" val="3161291954"/>
                    </a:ext>
                  </a:extLst>
                </a:gridCol>
                <a:gridCol w="7277552">
                  <a:extLst>
                    <a:ext uri="{9D8B030D-6E8A-4147-A177-3AD203B41FA5}">
                      <a16:colId xmlns:a16="http://schemas.microsoft.com/office/drawing/2014/main" val="549851683"/>
                    </a:ext>
                  </a:extLst>
                </a:gridCol>
              </a:tblGrid>
              <a:tr h="925838">
                <a:tc>
                  <a:txBody>
                    <a:bodyPr/>
                    <a:lstStyle/>
                    <a:p>
                      <a:r>
                        <a:rPr lang="en-US" dirty="0" err="1"/>
                        <a:t>Sr.No</a:t>
                      </a:r>
                      <a:endParaRPr lang="en-IN" dirty="0"/>
                    </a:p>
                  </a:txBody>
                  <a:tcPr/>
                </a:tc>
                <a:tc>
                  <a:txBody>
                    <a:bodyPr/>
                    <a:lstStyle/>
                    <a:p>
                      <a:r>
                        <a:rPr lang="en-US" dirty="0"/>
                        <a:t>Name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72966364"/>
                  </a:ext>
                </a:extLst>
              </a:tr>
              <a:tr h="925838">
                <a:tc>
                  <a:txBody>
                    <a:bodyPr/>
                    <a:lstStyle/>
                    <a:p>
                      <a:r>
                        <a:rPr lang="en-US" dirty="0"/>
                        <a:t>1.</a:t>
                      </a:r>
                      <a:endParaRPr lang="en-IN" dirty="0"/>
                    </a:p>
                  </a:txBody>
                  <a:tcPr/>
                </a:tc>
                <a:tc>
                  <a:txBody>
                    <a:bodyPr/>
                    <a:lstStyle/>
                    <a:p>
                      <a:r>
                        <a:rPr lang="en-US" dirty="0"/>
                        <a:t>Modification of ship routing algorithms for the case of navigation in ice </a:t>
                      </a:r>
                      <a:endParaRPr lang="en-IN" dirty="0"/>
                    </a:p>
                  </a:txBody>
                  <a:tcPr/>
                </a:tc>
                <a:tc>
                  <a:txBody>
                    <a:bodyPr/>
                    <a:lstStyle/>
                    <a:p>
                      <a:r>
                        <a:rPr lang="en-US" dirty="0"/>
                        <a:t>The optimization task is set in such a way to allow finding the route segments where the icebreaker assistance is economically proven and optimize the sailing mode of double-acting ships. We also proposed the original and computationally efficient algorithm to reduce the number of points in a wavefront based on the Concave Hull method (for the wave-based approach). </a:t>
                      </a:r>
                      <a:endParaRPr lang="en-IN" dirty="0"/>
                    </a:p>
                  </a:txBody>
                  <a:tcPr/>
                </a:tc>
                <a:extLst>
                  <a:ext uri="{0D108BD9-81ED-4DB2-BD59-A6C34878D82A}">
                    <a16:rowId xmlns:a16="http://schemas.microsoft.com/office/drawing/2014/main" val="752944588"/>
                  </a:ext>
                </a:extLst>
              </a:tr>
              <a:tr h="925838">
                <a:tc>
                  <a:txBody>
                    <a:bodyPr/>
                    <a:lstStyle/>
                    <a:p>
                      <a:r>
                        <a:rPr lang="en-US" dirty="0"/>
                        <a:t>2.</a:t>
                      </a:r>
                      <a:endParaRPr lang="en-IN" dirty="0"/>
                    </a:p>
                  </a:txBody>
                  <a:tcPr/>
                </a:tc>
                <a:tc>
                  <a:txBody>
                    <a:bodyPr/>
                    <a:lstStyle/>
                    <a:p>
                      <a:r>
                        <a:rPr lang="en-US" dirty="0"/>
                        <a:t>Composite particle algorithm for sustainable integrated dynamic ship routing and scheduling optimization </a:t>
                      </a:r>
                      <a:endParaRPr lang="en-IN" dirty="0"/>
                    </a:p>
                  </a:txBody>
                  <a:tcPr/>
                </a:tc>
                <a:tc>
                  <a:txBody>
                    <a:bodyPr/>
                    <a:lstStyle/>
                    <a:p>
                      <a:r>
                        <a:rPr lang="en-US" dirty="0"/>
                        <a:t>The problem addresses the operational measures such as speed optimization and slow steaming for reducing carbon emission. A mixed integer non-linear programming (MINLP) model is presented and it includes the issues pertaining to multiple time horizons, sustainability aspects and varying demand and supply at various ports.</a:t>
                      </a:r>
                      <a:endParaRPr lang="en-IN" dirty="0"/>
                    </a:p>
                  </a:txBody>
                  <a:tcPr/>
                </a:tc>
                <a:extLst>
                  <a:ext uri="{0D108BD9-81ED-4DB2-BD59-A6C34878D82A}">
                    <a16:rowId xmlns:a16="http://schemas.microsoft.com/office/drawing/2014/main" val="3393441528"/>
                  </a:ext>
                </a:extLst>
              </a:tr>
            </a:tbl>
          </a:graphicData>
        </a:graphic>
      </p:graphicFrame>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926795-2CC3-9641-7322-EABB13A16473}"/>
              </a:ext>
            </a:extLst>
          </p:cNvPr>
          <p:cNvSpPr>
            <a:spLocks noGrp="1"/>
          </p:cNvSpPr>
          <p:nvPr>
            <p:ph type="sldNum" sz="quarter" idx="12"/>
          </p:nvPr>
        </p:nvSpPr>
        <p:spPr/>
        <p:txBody>
          <a:bodyPr/>
          <a:lstStyle/>
          <a:p>
            <a:fld id="{27CE633F-9882-4A5C-83A2-1109D0C73261}" type="slidenum">
              <a:rPr lang="en-US" smtClean="0"/>
              <a:t>6</a:t>
            </a:fld>
            <a:endParaRPr lang="en-US" dirty="0"/>
          </a:p>
        </p:txBody>
      </p:sp>
      <p:graphicFrame>
        <p:nvGraphicFramePr>
          <p:cNvPr id="9" name="Table 8">
            <a:extLst>
              <a:ext uri="{FF2B5EF4-FFF2-40B4-BE49-F238E27FC236}">
                <a16:creationId xmlns:a16="http://schemas.microsoft.com/office/drawing/2014/main" id="{3A56FB1F-4A8B-C557-C598-55BC652DAC79}"/>
              </a:ext>
            </a:extLst>
          </p:cNvPr>
          <p:cNvGraphicFramePr>
            <a:graphicFrameLocks noGrp="1"/>
          </p:cNvGraphicFramePr>
          <p:nvPr>
            <p:extLst>
              <p:ext uri="{D42A27DB-BD31-4B8C-83A1-F6EECF244321}">
                <p14:modId xmlns:p14="http://schemas.microsoft.com/office/powerpoint/2010/main" val="990034335"/>
              </p:ext>
            </p:extLst>
          </p:nvPr>
        </p:nvGraphicFramePr>
        <p:xfrm>
          <a:off x="838200" y="414866"/>
          <a:ext cx="11177336" cy="6252234"/>
        </p:xfrm>
        <a:graphic>
          <a:graphicData uri="http://schemas.openxmlformats.org/drawingml/2006/table">
            <a:tbl>
              <a:tblPr firstRow="1" bandRow="1">
                <a:tableStyleId>{5C22544A-7EE6-4342-B048-85BDC9FD1C3A}</a:tableStyleId>
              </a:tblPr>
              <a:tblGrid>
                <a:gridCol w="813734">
                  <a:extLst>
                    <a:ext uri="{9D8B030D-6E8A-4147-A177-3AD203B41FA5}">
                      <a16:colId xmlns:a16="http://schemas.microsoft.com/office/drawing/2014/main" val="2751328299"/>
                    </a:ext>
                  </a:extLst>
                </a:gridCol>
                <a:gridCol w="3086050">
                  <a:extLst>
                    <a:ext uri="{9D8B030D-6E8A-4147-A177-3AD203B41FA5}">
                      <a16:colId xmlns:a16="http://schemas.microsoft.com/office/drawing/2014/main" val="3161291954"/>
                    </a:ext>
                  </a:extLst>
                </a:gridCol>
                <a:gridCol w="7277552">
                  <a:extLst>
                    <a:ext uri="{9D8B030D-6E8A-4147-A177-3AD203B41FA5}">
                      <a16:colId xmlns:a16="http://schemas.microsoft.com/office/drawing/2014/main" val="549851683"/>
                    </a:ext>
                  </a:extLst>
                </a:gridCol>
              </a:tblGrid>
              <a:tr h="925838">
                <a:tc>
                  <a:txBody>
                    <a:bodyPr/>
                    <a:lstStyle/>
                    <a:p>
                      <a:r>
                        <a:rPr lang="en-US" dirty="0"/>
                        <a:t>Sr.</a:t>
                      </a:r>
                    </a:p>
                    <a:p>
                      <a:r>
                        <a:rPr lang="en-US" dirty="0"/>
                        <a:t>No</a:t>
                      </a:r>
                      <a:endParaRPr lang="en-IN" dirty="0"/>
                    </a:p>
                  </a:txBody>
                  <a:tcPr/>
                </a:tc>
                <a:tc>
                  <a:txBody>
                    <a:bodyPr/>
                    <a:lstStyle/>
                    <a:p>
                      <a:r>
                        <a:rPr lang="en-US" dirty="0"/>
                        <a:t>Name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72966364"/>
                  </a:ext>
                </a:extLst>
              </a:tr>
              <a:tr h="925838">
                <a:tc>
                  <a:txBody>
                    <a:bodyPr/>
                    <a:lstStyle/>
                    <a:p>
                      <a:r>
                        <a:rPr lang="en-US" dirty="0"/>
                        <a:t>3.</a:t>
                      </a:r>
                      <a:endParaRPr lang="en-IN" dirty="0"/>
                    </a:p>
                  </a:txBody>
                  <a:tcPr/>
                </a:tc>
                <a:tc>
                  <a:txBody>
                    <a:bodyPr/>
                    <a:lstStyle/>
                    <a:p>
                      <a:r>
                        <a:rPr lang="en-US" dirty="0"/>
                        <a:t>Liu, X.; Li, Y.; Zhang, J.; Zheng, J.; Yang, C. Self-adaptive dynamic obstacle avoidance and path planning for USV under complex maritime environment. IEEE Access 2019, 7, 114945–114954.</a:t>
                      </a:r>
                      <a:endParaRPr lang="en-IN" dirty="0"/>
                    </a:p>
                  </a:txBody>
                  <a:tcPr/>
                </a:tc>
                <a:tc>
                  <a:txBody>
                    <a:bodyPr/>
                    <a:lstStyle/>
                    <a:p>
                      <a:r>
                        <a:rPr lang="en-US" dirty="0"/>
                        <a:t>Local route planning and global path planning based on marine environmental data comprise the two categories of current ship weather routing research. Global route planning is the process of obtaining the static obstacle layout in the environment using the available environmental data, and then using a path planning search algorithm to find an appropriate path from the starting point to the global goal</a:t>
                      </a:r>
                      <a:endParaRPr lang="en-IN" dirty="0"/>
                    </a:p>
                  </a:txBody>
                  <a:tcPr/>
                </a:tc>
                <a:extLst>
                  <a:ext uri="{0D108BD9-81ED-4DB2-BD59-A6C34878D82A}">
                    <a16:rowId xmlns:a16="http://schemas.microsoft.com/office/drawing/2014/main" val="752944588"/>
                  </a:ext>
                </a:extLst>
              </a:tr>
              <a:tr h="925838">
                <a:tc>
                  <a:txBody>
                    <a:bodyPr/>
                    <a:lstStyle/>
                    <a:p>
                      <a:r>
                        <a:rPr lang="en-US" dirty="0"/>
                        <a:t>4.</a:t>
                      </a:r>
                      <a:endParaRPr lang="en-IN" dirty="0"/>
                    </a:p>
                  </a:txBody>
                  <a:tcPr/>
                </a:tc>
                <a:tc>
                  <a:txBody>
                    <a:bodyPr/>
                    <a:lstStyle/>
                    <a:p>
                      <a:r>
                        <a:rPr lang="en-US" dirty="0"/>
                        <a:t>A Ship Routing System Applied at Short Sea Distances </a:t>
                      </a:r>
                      <a:endParaRPr lang="en-IN" dirty="0"/>
                    </a:p>
                  </a:txBody>
                  <a:tcPr/>
                </a:tc>
                <a:tc>
                  <a:txBody>
                    <a:bodyPr/>
                    <a:lstStyle/>
                    <a:p>
                      <a:r>
                        <a:rPr lang="en-US" dirty="0"/>
                        <a:t>A algorithm is implemented in order to obtain the optimal path under an energetic wave events. The methodological aspects are presented including the grid description and weather prediction systems</a:t>
                      </a:r>
                      <a:endParaRPr lang="en-IN" dirty="0"/>
                    </a:p>
                  </a:txBody>
                  <a:tcPr/>
                </a:tc>
                <a:extLst>
                  <a:ext uri="{0D108BD9-81ED-4DB2-BD59-A6C34878D82A}">
                    <a16:rowId xmlns:a16="http://schemas.microsoft.com/office/drawing/2014/main" val="3393441528"/>
                  </a:ext>
                </a:extLst>
              </a:tr>
              <a:tr h="925838">
                <a:tc>
                  <a:txBody>
                    <a:bodyPr/>
                    <a:lstStyle/>
                    <a:p>
                      <a:r>
                        <a:rPr lang="en-US" dirty="0"/>
                        <a:t>5.</a:t>
                      </a:r>
                      <a:endParaRPr lang="en-IN" dirty="0"/>
                    </a:p>
                  </a:txBody>
                  <a:tcPr/>
                </a:tc>
                <a:tc>
                  <a:txBody>
                    <a:bodyPr/>
                    <a:lstStyle/>
                    <a:p>
                      <a:r>
                        <a:rPr lang="en-US" dirty="0"/>
                        <a:t>Parallel Genetic algorithm for ship routing</a:t>
                      </a:r>
                      <a:endParaRPr lang="en-IN" dirty="0"/>
                    </a:p>
                  </a:txBody>
                  <a:tcPr/>
                </a:tc>
                <a:tc>
                  <a:txBody>
                    <a:bodyPr/>
                    <a:lstStyle/>
                    <a:p>
                      <a:r>
                        <a:rPr lang="en-US" sz="1800" b="0" i="0" kern="1200" dirty="0">
                          <a:solidFill>
                            <a:schemeClr val="dk1"/>
                          </a:solidFill>
                          <a:effectLst/>
                          <a:latin typeface="+mn-lt"/>
                          <a:ea typeface="+mn-ea"/>
                          <a:cs typeface="+mn-cs"/>
                        </a:rPr>
                        <a:t>Optimizes routes by considering obstacles, water currents, and tides to enhance navigation efficiency.</a:t>
                      </a:r>
                      <a:endParaRPr lang="en-IN" dirty="0"/>
                    </a:p>
                  </a:txBody>
                  <a:tcPr/>
                </a:tc>
                <a:extLst>
                  <a:ext uri="{0D108BD9-81ED-4DB2-BD59-A6C34878D82A}">
                    <a16:rowId xmlns:a16="http://schemas.microsoft.com/office/drawing/2014/main" val="1225437512"/>
                  </a:ext>
                </a:extLst>
              </a:tr>
              <a:tr h="925838">
                <a:tc>
                  <a:txBody>
                    <a:bodyPr/>
                    <a:lstStyle/>
                    <a:p>
                      <a:r>
                        <a:rPr lang="en-US" dirty="0"/>
                        <a:t>6.</a:t>
                      </a:r>
                      <a:endParaRPr lang="en-IN" dirty="0"/>
                    </a:p>
                  </a:txBody>
                  <a:tcPr/>
                </a:tc>
                <a:tc>
                  <a:txBody>
                    <a:bodyPr/>
                    <a:lstStyle/>
                    <a:p>
                      <a:r>
                        <a:rPr lang="en-US" sz="1800" b="0" i="0" kern="1200" dirty="0">
                          <a:solidFill>
                            <a:schemeClr val="dk1"/>
                          </a:solidFill>
                          <a:effectLst/>
                          <a:latin typeface="+mn-lt"/>
                          <a:ea typeface="+mn-ea"/>
                          <a:cs typeface="+mn-cs"/>
                        </a:rPr>
                        <a:t>Chimerical Genetic Algorithm for Cargo Vessel Routing</a:t>
                      </a:r>
                      <a:endParaRPr lang="en-IN" dirty="0"/>
                    </a:p>
                  </a:txBody>
                  <a:tcPr/>
                </a:tc>
                <a:tc>
                  <a:txBody>
                    <a:bodyPr/>
                    <a:lstStyle/>
                    <a:p>
                      <a:r>
                        <a:rPr lang="en-US" sz="1800" b="0" i="0" kern="1200" dirty="0">
                          <a:solidFill>
                            <a:schemeClr val="dk1"/>
                          </a:solidFill>
                          <a:effectLst/>
                          <a:latin typeface="+mn-lt"/>
                          <a:ea typeface="+mn-ea"/>
                          <a:cs typeface="+mn-cs"/>
                        </a:rPr>
                        <a:t>Addresses the Traveling Salesman Problem to minimize fuel consumption and travel time for cargo vessels.</a:t>
                      </a:r>
                      <a:endParaRPr lang="en-IN" dirty="0"/>
                    </a:p>
                  </a:txBody>
                  <a:tcPr/>
                </a:tc>
                <a:extLst>
                  <a:ext uri="{0D108BD9-81ED-4DB2-BD59-A6C34878D82A}">
                    <a16:rowId xmlns:a16="http://schemas.microsoft.com/office/drawing/2014/main" val="11014158"/>
                  </a:ext>
                </a:extLst>
              </a:tr>
            </a:tbl>
          </a:graphicData>
        </a:graphic>
      </p:graphicFrame>
    </p:spTree>
    <p:extLst>
      <p:ext uri="{BB962C8B-B14F-4D97-AF65-F5344CB8AC3E}">
        <p14:creationId xmlns:p14="http://schemas.microsoft.com/office/powerpoint/2010/main" val="132984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6DB360-1A7C-3F9E-12A4-A9F592924ED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A298DD3-F7B1-BE08-4382-3729CB8104C4}"/>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10FED86-D00A-06CB-75F6-01C878C49565}"/>
              </a:ext>
            </a:extLst>
          </p:cNvPr>
          <p:cNvSpPr>
            <a:spLocks noGrp="1"/>
          </p:cNvSpPr>
          <p:nvPr>
            <p:ph type="sldNum" sz="quarter" idx="12"/>
          </p:nvPr>
        </p:nvSpPr>
        <p:spPr/>
        <p:txBody>
          <a:bodyPr/>
          <a:lstStyle/>
          <a:p>
            <a:fld id="{27CE633F-9882-4A5C-83A2-1109D0C73261}" type="slidenum">
              <a:rPr lang="en-US" smtClean="0"/>
              <a:t>7</a:t>
            </a:fld>
            <a:endParaRPr lang="en-US" dirty="0"/>
          </a:p>
        </p:txBody>
      </p:sp>
      <p:graphicFrame>
        <p:nvGraphicFramePr>
          <p:cNvPr id="7" name="Table 6">
            <a:extLst>
              <a:ext uri="{FF2B5EF4-FFF2-40B4-BE49-F238E27FC236}">
                <a16:creationId xmlns:a16="http://schemas.microsoft.com/office/drawing/2014/main" id="{21DDCCD6-FF44-9D7F-CA05-9B3835AE6670}"/>
              </a:ext>
            </a:extLst>
          </p:cNvPr>
          <p:cNvGraphicFramePr>
            <a:graphicFrameLocks noGrp="1"/>
          </p:cNvGraphicFramePr>
          <p:nvPr>
            <p:extLst>
              <p:ext uri="{D42A27DB-BD31-4B8C-83A1-F6EECF244321}">
                <p14:modId xmlns:p14="http://schemas.microsoft.com/office/powerpoint/2010/main" val="2828820545"/>
              </p:ext>
            </p:extLst>
          </p:nvPr>
        </p:nvGraphicFramePr>
        <p:xfrm>
          <a:off x="838200" y="414866"/>
          <a:ext cx="11177336" cy="6252234"/>
        </p:xfrm>
        <a:graphic>
          <a:graphicData uri="http://schemas.openxmlformats.org/drawingml/2006/table">
            <a:tbl>
              <a:tblPr firstRow="1" bandRow="1">
                <a:tableStyleId>{5C22544A-7EE6-4342-B048-85BDC9FD1C3A}</a:tableStyleId>
              </a:tblPr>
              <a:tblGrid>
                <a:gridCol w="813734">
                  <a:extLst>
                    <a:ext uri="{9D8B030D-6E8A-4147-A177-3AD203B41FA5}">
                      <a16:colId xmlns:a16="http://schemas.microsoft.com/office/drawing/2014/main" val="2751328299"/>
                    </a:ext>
                  </a:extLst>
                </a:gridCol>
                <a:gridCol w="3086050">
                  <a:extLst>
                    <a:ext uri="{9D8B030D-6E8A-4147-A177-3AD203B41FA5}">
                      <a16:colId xmlns:a16="http://schemas.microsoft.com/office/drawing/2014/main" val="3161291954"/>
                    </a:ext>
                  </a:extLst>
                </a:gridCol>
                <a:gridCol w="7277552">
                  <a:extLst>
                    <a:ext uri="{9D8B030D-6E8A-4147-A177-3AD203B41FA5}">
                      <a16:colId xmlns:a16="http://schemas.microsoft.com/office/drawing/2014/main" val="549851683"/>
                    </a:ext>
                  </a:extLst>
                </a:gridCol>
              </a:tblGrid>
              <a:tr h="925838">
                <a:tc>
                  <a:txBody>
                    <a:bodyPr/>
                    <a:lstStyle/>
                    <a:p>
                      <a:r>
                        <a:rPr lang="en-US" dirty="0" err="1"/>
                        <a:t>Sr.No</a:t>
                      </a:r>
                      <a:endParaRPr lang="en-IN" dirty="0"/>
                    </a:p>
                  </a:txBody>
                  <a:tcPr/>
                </a:tc>
                <a:tc>
                  <a:txBody>
                    <a:bodyPr/>
                    <a:lstStyle/>
                    <a:p>
                      <a:r>
                        <a:rPr lang="en-US" dirty="0"/>
                        <a:t>Name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72966364"/>
                  </a:ext>
                </a:extLst>
              </a:tr>
              <a:tr h="925838">
                <a:tc>
                  <a:txBody>
                    <a:bodyPr/>
                    <a:lstStyle/>
                    <a:p>
                      <a:r>
                        <a:rPr lang="en-US" dirty="0"/>
                        <a:t>7.</a:t>
                      </a:r>
                      <a:endParaRPr lang="en-IN" dirty="0"/>
                    </a:p>
                  </a:txBody>
                  <a:tcPr/>
                </a:tc>
                <a:tc>
                  <a:txBody>
                    <a:bodyPr/>
                    <a:lstStyle/>
                    <a:p>
                      <a:r>
                        <a:rPr lang="en-IN" sz="1800" b="0" i="0" kern="1200" dirty="0">
                          <a:solidFill>
                            <a:schemeClr val="dk1"/>
                          </a:solidFill>
                          <a:effectLst/>
                          <a:latin typeface="+mn-lt"/>
                          <a:ea typeface="+mn-ea"/>
                          <a:cs typeface="+mn-cs"/>
                        </a:rPr>
                        <a:t>Hybrid Parallel Genetic Algorithm</a:t>
                      </a:r>
                      <a:endParaRPr lang="en-IN" dirty="0"/>
                    </a:p>
                  </a:txBody>
                  <a:tcPr/>
                </a:tc>
                <a:tc>
                  <a:txBody>
                    <a:bodyPr/>
                    <a:lstStyle/>
                    <a:p>
                      <a:r>
                        <a:rPr lang="en-US" sz="1800" b="0" i="0" kern="1200" dirty="0">
                          <a:solidFill>
                            <a:schemeClr val="dk1"/>
                          </a:solidFill>
                          <a:effectLst/>
                          <a:latin typeface="+mn-lt"/>
                          <a:ea typeface="+mn-ea"/>
                          <a:cs typeface="+mn-cs"/>
                        </a:rPr>
                        <a:t>Integrates genetic and distribution algorithms to handle complex routing conditions effectively.</a:t>
                      </a:r>
                      <a:endParaRPr lang="en-IN" dirty="0"/>
                    </a:p>
                  </a:txBody>
                  <a:tcPr/>
                </a:tc>
                <a:extLst>
                  <a:ext uri="{0D108BD9-81ED-4DB2-BD59-A6C34878D82A}">
                    <a16:rowId xmlns:a16="http://schemas.microsoft.com/office/drawing/2014/main" val="752944588"/>
                  </a:ext>
                </a:extLst>
              </a:tr>
              <a:tr h="925838">
                <a:tc>
                  <a:txBody>
                    <a:bodyPr/>
                    <a:lstStyle/>
                    <a:p>
                      <a:r>
                        <a:rPr lang="en-US" dirty="0"/>
                        <a:t>8.</a:t>
                      </a:r>
                      <a:endParaRPr lang="en-IN" dirty="0"/>
                    </a:p>
                  </a:txBody>
                  <a:tcPr/>
                </a:tc>
                <a:tc>
                  <a:txBody>
                    <a:bodyPr/>
                    <a:lstStyle/>
                    <a:p>
                      <a:r>
                        <a:rPr lang="en-US" sz="1800" b="0" i="0" kern="1200" dirty="0">
                          <a:solidFill>
                            <a:schemeClr val="dk1"/>
                          </a:solidFill>
                          <a:effectLst/>
                          <a:latin typeface="+mn-lt"/>
                          <a:ea typeface="+mn-ea"/>
                          <a:cs typeface="+mn-cs"/>
                        </a:rPr>
                        <a:t>Optimal Route Finding System Using Weather Data</a:t>
                      </a:r>
                      <a:endParaRPr lang="en-IN" dirty="0"/>
                    </a:p>
                  </a:txBody>
                  <a:tcPr/>
                </a:tc>
                <a:tc>
                  <a:txBody>
                    <a:bodyPr/>
                    <a:lstStyle/>
                    <a:p>
                      <a:r>
                        <a:rPr lang="en-US" sz="1800" b="0" i="0" kern="1200" dirty="0">
                          <a:solidFill>
                            <a:schemeClr val="dk1"/>
                          </a:solidFill>
                          <a:effectLst/>
                          <a:latin typeface="+mn-lt"/>
                          <a:ea typeface="+mn-ea"/>
                          <a:cs typeface="+mn-cs"/>
                        </a:rPr>
                        <a:t>Leverages historical weather data and Dijkstra algorithm to determine the most efficient routes based on weather conditions.</a:t>
                      </a:r>
                      <a:endParaRPr lang="en-IN" dirty="0"/>
                    </a:p>
                  </a:txBody>
                  <a:tcPr/>
                </a:tc>
                <a:extLst>
                  <a:ext uri="{0D108BD9-81ED-4DB2-BD59-A6C34878D82A}">
                    <a16:rowId xmlns:a16="http://schemas.microsoft.com/office/drawing/2014/main" val="3393441528"/>
                  </a:ext>
                </a:extLst>
              </a:tr>
              <a:tr h="925838">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branch-price-and-cut method for a ship routing and scheduling problem with split loads</a:t>
                      </a:r>
                    </a:p>
                    <a:p>
                      <a:endParaRPr lang="en-IN" dirty="0"/>
                    </a:p>
                  </a:txBody>
                  <a:tcPr/>
                </a:tc>
                <a:tc>
                  <a:txBody>
                    <a:bodyPr/>
                    <a:lstStyle/>
                    <a:p>
                      <a:r>
                        <a:rPr lang="en-US" sz="1800" b="0" i="0" kern="1200" dirty="0">
                          <a:solidFill>
                            <a:schemeClr val="dk1"/>
                          </a:solidFill>
                          <a:effectLst/>
                          <a:latin typeface="+mn-lt"/>
                          <a:ea typeface="+mn-ea"/>
                          <a:cs typeface="+mn-cs"/>
                        </a:rPr>
                        <a:t>We present a branch-price-and-cut method to solve a maritime pickup and delivery problem with time windows and split loads. The subproblem is a new variant of the elementary shortest path problem with resource constraints, where a multi-dimensional knapsack problem is solved to compute optimal cargo quantities. </a:t>
                      </a:r>
                      <a:endParaRPr lang="en-IN" dirty="0"/>
                    </a:p>
                  </a:txBody>
                  <a:tcPr/>
                </a:tc>
                <a:extLst>
                  <a:ext uri="{0D108BD9-81ED-4DB2-BD59-A6C34878D82A}">
                    <a16:rowId xmlns:a16="http://schemas.microsoft.com/office/drawing/2014/main" val="1225437512"/>
                  </a:ext>
                </a:extLst>
              </a:tr>
              <a:tr h="925838">
                <a:tc>
                  <a:txBody>
                    <a:bodyPr/>
                    <a:lstStyle/>
                    <a:p>
                      <a:r>
                        <a:rPr lang="en-US" dirty="0"/>
                        <a:t>10.</a:t>
                      </a:r>
                      <a:endParaRPr lang="en-IN" dirty="0"/>
                    </a:p>
                  </a:txBody>
                  <a:tcPr/>
                </a:tc>
                <a:tc>
                  <a:txBody>
                    <a:bodyPr/>
                    <a:lstStyle/>
                    <a:p>
                      <a:r>
                        <a:rPr lang="en-US" dirty="0"/>
                        <a:t>A Binary Particle Swarm Optimization Algorithm for Ship Routing and Scheduling of Liquefied Natural Gas Transportation </a:t>
                      </a:r>
                      <a:endParaRPr lang="en-IN" dirty="0"/>
                    </a:p>
                  </a:txBody>
                  <a:tcPr/>
                </a:tc>
                <a:tc>
                  <a:txBody>
                    <a:bodyPr/>
                    <a:lstStyle/>
                    <a:p>
                      <a:r>
                        <a:rPr lang="en-US" dirty="0"/>
                        <a:t>The aim of this paper is to propose a meta-heuristic Binary Particle Swarm Optimization (BPSO) algorithm to come with an optimized solution for ship routing and scheduling of LNG transportation. The application demonstrates what sellers need to do to reduce their costs and increase their profits by considering or removing some obligations. </a:t>
                      </a:r>
                      <a:endParaRPr lang="en-IN" dirty="0"/>
                    </a:p>
                  </a:txBody>
                  <a:tcPr/>
                </a:tc>
                <a:extLst>
                  <a:ext uri="{0D108BD9-81ED-4DB2-BD59-A6C34878D82A}">
                    <a16:rowId xmlns:a16="http://schemas.microsoft.com/office/drawing/2014/main" val="11014158"/>
                  </a:ext>
                </a:extLst>
              </a:tr>
            </a:tbl>
          </a:graphicData>
        </a:graphic>
      </p:graphicFrame>
    </p:spTree>
    <p:extLst>
      <p:ext uri="{BB962C8B-B14F-4D97-AF65-F5344CB8AC3E}">
        <p14:creationId xmlns:p14="http://schemas.microsoft.com/office/powerpoint/2010/main" val="275821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69A321-D48E-B254-1454-E64C297B1E2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1F002B-BCE9-7EF8-9214-B20354F5EB51}"/>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B109DC6-A231-32F6-B3EA-2F135E8AE3EE}"/>
              </a:ext>
            </a:extLst>
          </p:cNvPr>
          <p:cNvSpPr>
            <a:spLocks noGrp="1"/>
          </p:cNvSpPr>
          <p:nvPr>
            <p:ph type="sldNum" sz="quarter" idx="12"/>
          </p:nvPr>
        </p:nvSpPr>
        <p:spPr/>
        <p:txBody>
          <a:bodyPr/>
          <a:lstStyle/>
          <a:p>
            <a:fld id="{27CE633F-9882-4A5C-83A2-1109D0C73261}" type="slidenum">
              <a:rPr lang="en-US" smtClean="0"/>
              <a:t>8</a:t>
            </a:fld>
            <a:endParaRPr lang="en-US" dirty="0"/>
          </a:p>
        </p:txBody>
      </p:sp>
      <p:graphicFrame>
        <p:nvGraphicFramePr>
          <p:cNvPr id="7" name="Table 6">
            <a:extLst>
              <a:ext uri="{FF2B5EF4-FFF2-40B4-BE49-F238E27FC236}">
                <a16:creationId xmlns:a16="http://schemas.microsoft.com/office/drawing/2014/main" id="{A65E240F-B7A2-82DC-C037-7DDEF629793B}"/>
              </a:ext>
            </a:extLst>
          </p:cNvPr>
          <p:cNvGraphicFramePr>
            <a:graphicFrameLocks noGrp="1"/>
          </p:cNvGraphicFramePr>
          <p:nvPr>
            <p:extLst>
              <p:ext uri="{D42A27DB-BD31-4B8C-83A1-F6EECF244321}">
                <p14:modId xmlns:p14="http://schemas.microsoft.com/office/powerpoint/2010/main" val="2205711931"/>
              </p:ext>
            </p:extLst>
          </p:nvPr>
        </p:nvGraphicFramePr>
        <p:xfrm>
          <a:off x="838200" y="414866"/>
          <a:ext cx="11177336" cy="6251254"/>
        </p:xfrm>
        <a:graphic>
          <a:graphicData uri="http://schemas.openxmlformats.org/drawingml/2006/table">
            <a:tbl>
              <a:tblPr firstRow="1" bandRow="1">
                <a:tableStyleId>{5C22544A-7EE6-4342-B048-85BDC9FD1C3A}</a:tableStyleId>
              </a:tblPr>
              <a:tblGrid>
                <a:gridCol w="813734">
                  <a:extLst>
                    <a:ext uri="{9D8B030D-6E8A-4147-A177-3AD203B41FA5}">
                      <a16:colId xmlns:a16="http://schemas.microsoft.com/office/drawing/2014/main" val="2751328299"/>
                    </a:ext>
                  </a:extLst>
                </a:gridCol>
                <a:gridCol w="3086050">
                  <a:extLst>
                    <a:ext uri="{9D8B030D-6E8A-4147-A177-3AD203B41FA5}">
                      <a16:colId xmlns:a16="http://schemas.microsoft.com/office/drawing/2014/main" val="3161291954"/>
                    </a:ext>
                  </a:extLst>
                </a:gridCol>
                <a:gridCol w="7277552">
                  <a:extLst>
                    <a:ext uri="{9D8B030D-6E8A-4147-A177-3AD203B41FA5}">
                      <a16:colId xmlns:a16="http://schemas.microsoft.com/office/drawing/2014/main" val="549851683"/>
                    </a:ext>
                  </a:extLst>
                </a:gridCol>
              </a:tblGrid>
              <a:tr h="547660">
                <a:tc>
                  <a:txBody>
                    <a:bodyPr/>
                    <a:lstStyle/>
                    <a:p>
                      <a:r>
                        <a:rPr lang="en-US" dirty="0" err="1"/>
                        <a:t>Sr.No</a:t>
                      </a:r>
                      <a:endParaRPr lang="en-IN" dirty="0"/>
                    </a:p>
                  </a:txBody>
                  <a:tcPr/>
                </a:tc>
                <a:tc>
                  <a:txBody>
                    <a:bodyPr/>
                    <a:lstStyle/>
                    <a:p>
                      <a:r>
                        <a:rPr lang="en-US" dirty="0"/>
                        <a:t>Name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72966364"/>
                  </a:ext>
                </a:extLst>
              </a:tr>
              <a:tr h="925838">
                <a:tc>
                  <a:txBody>
                    <a:bodyPr/>
                    <a:lstStyle/>
                    <a:p>
                      <a:r>
                        <a:rPr lang="en-US" dirty="0"/>
                        <a:t>11.</a:t>
                      </a:r>
                      <a:endParaRPr lang="en-IN" dirty="0"/>
                    </a:p>
                  </a:txBody>
                  <a:tcPr/>
                </a:tc>
                <a:tc>
                  <a:txBody>
                    <a:bodyPr/>
                    <a:lstStyle/>
                    <a:p>
                      <a:r>
                        <a:rPr lang="en-US" dirty="0"/>
                        <a:t>Ship Routing through Altimetry-Derived Ocean Currents</a:t>
                      </a:r>
                      <a:endParaRPr lang="en-IN" dirty="0"/>
                    </a:p>
                  </a:txBody>
                  <a:tcPr/>
                </a:tc>
                <a:tc>
                  <a:txBody>
                    <a:bodyPr/>
                    <a:lstStyle/>
                    <a:p>
                      <a:r>
                        <a:rPr lang="en-US" dirty="0"/>
                        <a:t>We investigate the potential of strategic ship routing through dynamic currents derived from satellite altimetry by simulating current patterns in a dynamic Gulf Stream region to reflect present and improved current estimation capabilities, using dynamic programming</a:t>
                      </a:r>
                      <a:endParaRPr lang="en-IN" dirty="0"/>
                    </a:p>
                  </a:txBody>
                  <a:tcPr/>
                </a:tc>
                <a:extLst>
                  <a:ext uri="{0D108BD9-81ED-4DB2-BD59-A6C34878D82A}">
                    <a16:rowId xmlns:a16="http://schemas.microsoft.com/office/drawing/2014/main" val="752944588"/>
                  </a:ext>
                </a:extLst>
              </a:tr>
              <a:tr h="925838">
                <a:tc>
                  <a:txBody>
                    <a:bodyPr/>
                    <a:lstStyle/>
                    <a:p>
                      <a:r>
                        <a:rPr lang="en-US" dirty="0"/>
                        <a:t>12.</a:t>
                      </a:r>
                      <a:endParaRPr lang="en-IN" dirty="0"/>
                    </a:p>
                  </a:txBody>
                  <a:tcPr/>
                </a:tc>
                <a:tc>
                  <a:txBody>
                    <a:bodyPr/>
                    <a:lstStyle/>
                    <a:p>
                      <a:r>
                        <a:rPr lang="en-US" dirty="0"/>
                        <a:t>Ship weather routing based on modified Dijkstra algorithm </a:t>
                      </a:r>
                      <a:endParaRPr lang="en-IN" dirty="0"/>
                    </a:p>
                  </a:txBody>
                  <a:tcPr/>
                </a:tc>
                <a:tc>
                  <a:txBody>
                    <a:bodyPr/>
                    <a:lstStyle/>
                    <a:p>
                      <a:r>
                        <a:rPr lang="en-US" dirty="0"/>
                        <a:t>A modified Dijkstra algorithm using structure matrix and single linked list is applied to establish shortest time route in this passage.</a:t>
                      </a:r>
                      <a:endParaRPr lang="en-IN" dirty="0"/>
                    </a:p>
                  </a:txBody>
                  <a:tcPr/>
                </a:tc>
                <a:extLst>
                  <a:ext uri="{0D108BD9-81ED-4DB2-BD59-A6C34878D82A}">
                    <a16:rowId xmlns:a16="http://schemas.microsoft.com/office/drawing/2014/main" val="3393441528"/>
                  </a:ext>
                </a:extLst>
              </a:tr>
              <a:tr h="925838">
                <a:tc>
                  <a:txBody>
                    <a:bodyPr/>
                    <a:lstStyle/>
                    <a:p>
                      <a:r>
                        <a:rPr lang="en-US" dirty="0"/>
                        <a:t>13.</a:t>
                      </a:r>
                      <a:endParaRPr lang="en-IN" dirty="0"/>
                    </a:p>
                  </a:txBody>
                  <a:tcPr/>
                </a:tc>
                <a:tc>
                  <a:txBody>
                    <a:bodyPr/>
                    <a:lstStyle/>
                    <a:p>
                      <a:r>
                        <a:rPr lang="en-US" dirty="0"/>
                        <a:t>Ship routing in the black sea based on </a:t>
                      </a:r>
                      <a:r>
                        <a:rPr lang="en-US" dirty="0" err="1"/>
                        <a:t>dijkstra</a:t>
                      </a:r>
                      <a:r>
                        <a:rPr lang="en-US" dirty="0"/>
                        <a:t> algorithm </a:t>
                      </a:r>
                      <a:endParaRPr lang="en-IN" dirty="0"/>
                    </a:p>
                  </a:txBody>
                  <a:tcPr/>
                </a:tc>
                <a:tc>
                  <a:txBody>
                    <a:bodyPr/>
                    <a:lstStyle/>
                    <a:p>
                      <a:r>
                        <a:rPr lang="en-US" dirty="0"/>
                        <a:t>In the paper, we establish a model based on realistic wind and wave conditions present in the Black Sea and analyze the output given by an adapted Dijkstra algorithm. </a:t>
                      </a:r>
                      <a:endParaRPr lang="en-IN" dirty="0"/>
                    </a:p>
                  </a:txBody>
                  <a:tcPr/>
                </a:tc>
                <a:extLst>
                  <a:ext uri="{0D108BD9-81ED-4DB2-BD59-A6C34878D82A}">
                    <a16:rowId xmlns:a16="http://schemas.microsoft.com/office/drawing/2014/main" val="1225437512"/>
                  </a:ext>
                </a:extLst>
              </a:tr>
              <a:tr h="925838">
                <a:tc>
                  <a:txBody>
                    <a:bodyPr/>
                    <a:lstStyle/>
                    <a:p>
                      <a:r>
                        <a:rPr lang="en-US" dirty="0"/>
                        <a:t>14.</a:t>
                      </a:r>
                      <a:endParaRPr lang="en-IN" dirty="0"/>
                    </a:p>
                  </a:txBody>
                  <a:tcPr/>
                </a:tc>
                <a:tc>
                  <a:txBody>
                    <a:bodyPr/>
                    <a:lstStyle/>
                    <a:p>
                      <a:r>
                        <a:rPr lang="en-US" dirty="0"/>
                        <a:t>Ship emissions reduction using weather ship routing optimization</a:t>
                      </a:r>
                      <a:endParaRPr lang="en-IN" dirty="0"/>
                    </a:p>
                  </a:txBody>
                  <a:tcPr/>
                </a:tc>
                <a:tc>
                  <a:txBody>
                    <a:bodyPr/>
                    <a:lstStyle/>
                    <a:p>
                      <a:r>
                        <a:rPr lang="en-US" dirty="0"/>
                        <a:t>A heuristic pathfinding algorithm is used to obtain the minimum cost (i.e. </a:t>
                      </a:r>
                      <a:r>
                        <a:rPr lang="en-US" dirty="0" err="1"/>
                        <a:t>optimised</a:t>
                      </a:r>
                      <a:r>
                        <a:rPr lang="en-US" dirty="0"/>
                        <a:t> route) in terms of sailing time, using high-resolution wave forecasting.</a:t>
                      </a:r>
                      <a:endParaRPr lang="en-IN" dirty="0"/>
                    </a:p>
                  </a:txBody>
                  <a:tcPr/>
                </a:tc>
                <a:extLst>
                  <a:ext uri="{0D108BD9-81ED-4DB2-BD59-A6C34878D82A}">
                    <a16:rowId xmlns:a16="http://schemas.microsoft.com/office/drawing/2014/main" val="11014158"/>
                  </a:ext>
                </a:extLst>
              </a:tr>
              <a:tr h="925838">
                <a:tc>
                  <a:txBody>
                    <a:bodyPr/>
                    <a:lstStyle/>
                    <a:p>
                      <a:r>
                        <a:rPr lang="en-US" dirty="0"/>
                        <a:t>15.</a:t>
                      </a:r>
                      <a:endParaRPr lang="en-IN" dirty="0"/>
                    </a:p>
                  </a:txBody>
                  <a:tcPr/>
                </a:tc>
                <a:tc>
                  <a:txBody>
                    <a:bodyPr/>
                    <a:lstStyle/>
                    <a:p>
                      <a:r>
                        <a:rPr lang="en-US" dirty="0"/>
                        <a:t>Development of a New Ship Adaptive Weather Routing Model Based on Seakeeping Analysis and Optimization</a:t>
                      </a:r>
                      <a:endParaRPr lang="en-IN" dirty="0"/>
                    </a:p>
                  </a:txBody>
                  <a:tcPr/>
                </a:tc>
                <a:tc>
                  <a:txBody>
                    <a:bodyPr/>
                    <a:lstStyle/>
                    <a:p>
                      <a:r>
                        <a:rPr lang="en-US" dirty="0"/>
                        <a:t>The model is based on a set of ship motion-limiting criteria and on the weather forecast maps, providing the sea state conditions the ship is expected to encounter along the scheduled route.</a:t>
                      </a:r>
                      <a:endParaRPr lang="en-IN" dirty="0"/>
                    </a:p>
                  </a:txBody>
                  <a:tcPr/>
                </a:tc>
                <a:extLst>
                  <a:ext uri="{0D108BD9-81ED-4DB2-BD59-A6C34878D82A}">
                    <a16:rowId xmlns:a16="http://schemas.microsoft.com/office/drawing/2014/main" val="2147758763"/>
                  </a:ext>
                </a:extLst>
              </a:tr>
            </a:tbl>
          </a:graphicData>
        </a:graphic>
      </p:graphicFrame>
    </p:spTree>
    <p:extLst>
      <p:ext uri="{BB962C8B-B14F-4D97-AF65-F5344CB8AC3E}">
        <p14:creationId xmlns:p14="http://schemas.microsoft.com/office/powerpoint/2010/main" val="334025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248204" y="465556"/>
            <a:ext cx="4434721" cy="1643743"/>
          </a:xfrm>
        </p:spPr>
        <p:txBody>
          <a:bodyPr/>
          <a:lstStyle/>
          <a:p>
            <a:r>
              <a:rPr lang="en-US" dirty="0"/>
              <a:t>Problem Statement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305909" y="418602"/>
            <a:ext cx="5221620" cy="6258985"/>
          </a:xfrm>
        </p:spPr>
      </p:pic>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9</a:t>
            </a:fld>
            <a:endParaRPr lang="en-US" dirty="0"/>
          </a:p>
        </p:txBody>
      </p:sp>
      <p:sp>
        <p:nvSpPr>
          <p:cNvPr id="13" name="Rectangle 2">
            <a:extLst>
              <a:ext uri="{FF2B5EF4-FFF2-40B4-BE49-F238E27FC236}">
                <a16:creationId xmlns:a16="http://schemas.microsoft.com/office/drawing/2014/main" id="{F795DA8A-CC08-EC5C-6925-26AF8ED86426}"/>
              </a:ext>
            </a:extLst>
          </p:cNvPr>
          <p:cNvSpPr>
            <a:spLocks noChangeArrowheads="1"/>
          </p:cNvSpPr>
          <p:nvPr/>
        </p:nvSpPr>
        <p:spPr bwMode="auto">
          <a:xfrm>
            <a:off x="5998542" y="2900476"/>
            <a:ext cx="53552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need for an algorithm that can dynamically optimize ship routing by integrating real-time data on weather, sea currents, fuel consumption, and safety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Gradient design</Template>
  <TotalTime>49</TotalTime>
  <Words>1264</Words>
  <Application>Microsoft Office PowerPoint</Application>
  <PresentationFormat>Widescreen</PresentationFormat>
  <Paragraphs>160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Univers</vt:lpstr>
      <vt:lpstr>GradientVTI</vt:lpstr>
      <vt:lpstr>PowerPoint Presentation</vt:lpstr>
      <vt:lpstr>Agenda</vt:lpstr>
      <vt:lpstr>Introduction</vt:lpstr>
      <vt:lpstr>Project Motivation</vt:lpstr>
      <vt:lpstr>Literature Survey</vt:lpstr>
      <vt:lpstr>PowerPoint Presentation</vt:lpstr>
      <vt:lpstr>PowerPoint Presentation</vt:lpstr>
      <vt:lpstr>PowerPoint Presentation</vt:lpstr>
      <vt:lpstr>Problem Statement</vt:lpstr>
      <vt:lpstr>Scope</vt:lpstr>
      <vt:lpstr>Proposed Solution</vt:lpstr>
      <vt:lpstr>Technology Stack</vt:lpstr>
      <vt:lpstr>Innovation and Originality</vt:lpstr>
      <vt:lpstr>Timeline and Project plan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Piyusha Deore</dc:creator>
  <cp:lastModifiedBy>Piyusha Deore</cp:lastModifiedBy>
  <cp:revision>2</cp:revision>
  <dcterms:created xsi:type="dcterms:W3CDTF">2024-08-26T05:00:55Z</dcterms:created>
  <dcterms:modified xsi:type="dcterms:W3CDTF">2024-09-27T06:30:12Z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