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aaac26049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aaac26049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aaac2604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aaac26049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aaac26049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aaac26049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aaac2604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aaac2604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aaac2604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aaac2604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aaac2604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aaac2604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aaac2604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aaac2604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aaac26049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aac26049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74225" y="1023050"/>
            <a:ext cx="5017500" cy="15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4800">
                <a:latin typeface="Merriweather"/>
                <a:ea typeface="Merriweather"/>
                <a:cs typeface="Merriweather"/>
                <a:sym typeface="Merriweather"/>
              </a:rPr>
              <a:t>Business Network using </a:t>
            </a:r>
            <a:r>
              <a:rPr b="1" lang="en-GB" sz="4800">
                <a:latin typeface="Merriweather"/>
                <a:ea typeface="Merriweather"/>
                <a:cs typeface="Merriweather"/>
                <a:sym typeface="Merriweather"/>
              </a:rPr>
              <a:t>Blockchain</a:t>
            </a:r>
            <a:endParaRPr b="1" sz="4800">
              <a:latin typeface="Merriweather"/>
              <a:ea typeface="Merriweather"/>
              <a:cs typeface="Merriweather"/>
              <a:sym typeface="Merriweather"/>
            </a:endParaRPr>
          </a:p>
        </p:txBody>
      </p:sp>
      <p:sp>
        <p:nvSpPr>
          <p:cNvPr id="55" name="Google Shape;55;p13"/>
          <p:cNvSpPr txBox="1"/>
          <p:nvPr>
            <p:ph idx="1" type="subTitle"/>
          </p:nvPr>
        </p:nvSpPr>
        <p:spPr>
          <a:xfrm>
            <a:off x="6468075" y="2975200"/>
            <a:ext cx="17262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100"/>
              <a:t>Presented</a:t>
            </a:r>
            <a:r>
              <a:rPr lang="en-GB" sz="1100"/>
              <a:t> by :</a:t>
            </a:r>
            <a:endParaRPr sz="1100"/>
          </a:p>
          <a:p>
            <a:pPr indent="0" lvl="0" marL="0" rtl="0" algn="ctr">
              <a:spcBef>
                <a:spcPts val="0"/>
              </a:spcBef>
              <a:spcAft>
                <a:spcPts val="0"/>
              </a:spcAft>
              <a:buNone/>
            </a:pPr>
            <a:r>
              <a:rPr lang="en-GB" sz="1100"/>
              <a:t>Namrata Kumbhar</a:t>
            </a:r>
            <a:endParaRPr sz="1100"/>
          </a:p>
          <a:p>
            <a:pPr indent="0" lvl="0" marL="0" rtl="0" algn="ctr">
              <a:spcBef>
                <a:spcPts val="0"/>
              </a:spcBef>
              <a:spcAft>
                <a:spcPts val="0"/>
              </a:spcAft>
              <a:buNone/>
            </a:pPr>
            <a:r>
              <a:rPr lang="en-GB" sz="1100"/>
              <a:t>Rujuta Koli</a:t>
            </a:r>
            <a:endParaRPr sz="1100"/>
          </a:p>
          <a:p>
            <a:pPr indent="0" lvl="0" marL="0" rtl="0" algn="ctr">
              <a:spcBef>
                <a:spcPts val="0"/>
              </a:spcBef>
              <a:spcAft>
                <a:spcPts val="0"/>
              </a:spcAft>
              <a:buNone/>
            </a:pPr>
            <a:r>
              <a:rPr lang="en-GB" sz="1100"/>
              <a:t>Nargis Patwardhan</a:t>
            </a:r>
            <a:endParaRPr sz="1100"/>
          </a:p>
          <a:p>
            <a:pPr indent="0" lvl="0" marL="0" rtl="0" algn="ctr">
              <a:spcBef>
                <a:spcPts val="0"/>
              </a:spcBef>
              <a:spcAft>
                <a:spcPts val="0"/>
              </a:spcAft>
              <a:buNone/>
            </a:pPr>
            <a:r>
              <a:rPr lang="en-GB" sz="1100"/>
              <a:t>Rutuja Jadhav</a:t>
            </a:r>
            <a:endParaRPr sz="1100"/>
          </a:p>
          <a:p>
            <a:pPr indent="0" lvl="0" marL="0" rtl="0" algn="ctr">
              <a:spcBef>
                <a:spcPts val="0"/>
              </a:spcBef>
              <a:spcAft>
                <a:spcPts val="0"/>
              </a:spcAft>
              <a:buNone/>
            </a:pPr>
            <a:r>
              <a:rPr lang="en-GB" sz="1100"/>
              <a:t>Dnyaneshwar Rau</a:t>
            </a:r>
            <a:r>
              <a:rPr lang="en-GB" sz="1100"/>
              <a:t>t</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297500" y="363725"/>
            <a:ext cx="7038900" cy="9141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GB" sz="4800">
                <a:solidFill>
                  <a:srgbClr val="000000"/>
                </a:solidFill>
                <a:latin typeface="Arial"/>
                <a:ea typeface="Arial"/>
                <a:cs typeface="Arial"/>
                <a:sym typeface="Arial"/>
              </a:rPr>
              <a:t>Introduction</a:t>
            </a:r>
            <a:endParaRPr sz="48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Domain Introduction</a:t>
            </a:r>
            <a:endParaRPr b="1" sz="1800">
              <a:solidFill>
                <a:srgbClr val="000000"/>
              </a:solidFill>
              <a:latin typeface="Arial"/>
              <a:ea typeface="Arial"/>
              <a:cs typeface="Arial"/>
              <a:sym typeface="Arial"/>
            </a:endParaRPr>
          </a:p>
          <a:p>
            <a:pPr indent="0" lvl="0" marL="914400" rtl="0" algn="l">
              <a:spcBef>
                <a:spcPts val="0"/>
              </a:spcBef>
              <a:spcAft>
                <a:spcPts val="0"/>
              </a:spcAft>
              <a:buClr>
                <a:srgbClr val="000000"/>
              </a:buClr>
              <a:buSzPts val="1100"/>
              <a:buFont typeface="Arial"/>
              <a:buNone/>
            </a:pPr>
            <a:r>
              <a:rPr b="1" lang="en-GB" sz="1800">
                <a:solidFill>
                  <a:srgbClr val="000000"/>
                </a:solidFill>
                <a:latin typeface="Arial"/>
                <a:ea typeface="Arial"/>
                <a:cs typeface="Arial"/>
                <a:sym typeface="Arial"/>
              </a:rPr>
              <a:t>Blockchain</a:t>
            </a:r>
            <a:r>
              <a:rPr lang="en-GB" sz="1800">
                <a:solidFill>
                  <a:srgbClr val="000000"/>
                </a:solidFill>
                <a:latin typeface="Arial"/>
                <a:ea typeface="Arial"/>
                <a:cs typeface="Arial"/>
                <a:sym typeface="Arial"/>
              </a:rPr>
              <a:t> is immutable data structure used to record participants and transactions, records added in block are time-stamped and agreed by participants which cannot be modified by anyone once added to block.</a:t>
            </a:r>
            <a:endParaRPr sz="1800">
              <a:solidFill>
                <a:srgbClr val="000000"/>
              </a:solidFill>
              <a:latin typeface="Arial"/>
              <a:ea typeface="Arial"/>
              <a:cs typeface="Arial"/>
              <a:sym typeface="Arial"/>
            </a:endParaRPr>
          </a:p>
          <a:p>
            <a:pPr indent="0" lvl="0" marL="914400" rtl="0" algn="l">
              <a:spcBef>
                <a:spcPts val="0"/>
              </a:spcBef>
              <a:spcAft>
                <a:spcPts val="0"/>
              </a:spcAft>
              <a:buClr>
                <a:srgbClr val="000000"/>
              </a:buClr>
              <a:buSzPts val="1100"/>
              <a:buFont typeface="Arial"/>
              <a:buNone/>
            </a:pPr>
            <a:r>
              <a:t/>
            </a:r>
            <a:endParaRPr sz="1800">
              <a:solidFill>
                <a:srgbClr val="000000"/>
              </a:solidFill>
              <a:latin typeface="Arial"/>
              <a:ea typeface="Arial"/>
              <a:cs typeface="Arial"/>
              <a:sym typeface="Arial"/>
            </a:endParaRPr>
          </a:p>
          <a:p>
            <a:pPr indent="-342900" lvl="0" marL="9144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Current trends</a:t>
            </a:r>
            <a:endParaRPr b="1" sz="1800">
              <a:solidFill>
                <a:srgbClr val="000000"/>
              </a:solidFill>
              <a:latin typeface="Arial"/>
              <a:ea typeface="Arial"/>
              <a:cs typeface="Arial"/>
              <a:sym typeface="Arial"/>
            </a:endParaRPr>
          </a:p>
          <a:p>
            <a:pPr indent="0" lvl="0" marL="91440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Shared ledger, privacy, smart contract, trust, decentralization</a:t>
            </a:r>
            <a:endParaRPr sz="1800">
              <a:solidFill>
                <a:srgbClr val="000000"/>
              </a:solidFill>
              <a:latin typeface="Arial"/>
              <a:ea typeface="Arial"/>
              <a:cs typeface="Arial"/>
              <a:sym typeface="Arial"/>
            </a:endParaRPr>
          </a:p>
          <a:p>
            <a:pPr indent="0" lvl="0" marL="914400" rtl="0" algn="l">
              <a:spcBef>
                <a:spcPts val="0"/>
              </a:spcBef>
              <a:spcAft>
                <a:spcPts val="0"/>
              </a:spcAft>
              <a:buClr>
                <a:srgbClr val="000000"/>
              </a:buClr>
              <a:buSzPts val="1100"/>
              <a:buFont typeface="Arial"/>
              <a:buNone/>
            </a:pPr>
            <a:r>
              <a:rPr lang="en-GB" sz="1800">
                <a:solidFill>
                  <a:srgbClr val="000000"/>
                </a:solidFill>
                <a:latin typeface="Arial"/>
                <a:ea typeface="Arial"/>
                <a:cs typeface="Arial"/>
                <a:sym typeface="Arial"/>
              </a:rPr>
              <a:t>E.g. Decentralized currency (Bitcoin,Ethereum,Monera), Supply chains.</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Need for 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		</a:t>
            </a:r>
            <a:r>
              <a:rPr lang="en-GB" sz="1400">
                <a:solidFill>
                  <a:schemeClr val="dk1"/>
                </a:solidFill>
              </a:rPr>
              <a:t>In business network, participants needs to share data, records of exchange, proof of ownership etc. Traditionally each participating member maintains their own records and forward it to central authority to collect, distribute and verify. Currently data of businesses is growing so fast and big. Many partners share same kind of records but still keep different records thus increasing cost,complexity and errors. There is need to keep business records safe and accessible. Distributed ledger technology aims to solve these problems by letting us create a shared ledger on business network which is immutable, distributed, permissioned. It provides ability to keep all participants on track and updated.</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We need to identify type of business networks, the objects and type of transactions. Model business requirements to fit on blockchain network. There is need to design an API to make network interactable, provide and user interface which should be easy to understand and there should be no need of technical knowledge to make transactions.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Problem statement and Objectives of project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GB" sz="1400">
                <a:solidFill>
                  <a:schemeClr val="dk1"/>
                </a:solidFill>
              </a:rPr>
              <a:t>To create a blockchain business network to keep the records of the ownership of assets and provide an simple interactable user interface for end users.</a:t>
            </a:r>
            <a:endParaRPr sz="1400">
              <a:solidFill>
                <a:schemeClr val="dk1"/>
              </a:solidFill>
            </a:endParaRPr>
          </a:p>
          <a:p>
            <a:pPr indent="45720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Objectives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Model network into required ledger keeping form.</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Give it ability to add new types of assets, participants.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Make law enforcement agency as participant with special permission in network.</a:t>
            </a:r>
            <a:endParaRPr sz="1400">
              <a:solidFill>
                <a:schemeClr val="dk1"/>
              </a:solidFill>
            </a:endParaRPr>
          </a:p>
          <a:p>
            <a:pPr indent="-298450" lvl="0" marL="457200" rtl="0" algn="l">
              <a:spcBef>
                <a:spcPts val="0"/>
              </a:spcBef>
              <a:spcAft>
                <a:spcPts val="0"/>
              </a:spcAft>
              <a:buClr>
                <a:schemeClr val="dk1"/>
              </a:buClr>
              <a:buSzPts val="1100"/>
              <a:buAutoNum type="arabicPeriod"/>
            </a:pPr>
            <a:r>
              <a:rPr lang="en-GB" sz="1400">
                <a:solidFill>
                  <a:schemeClr val="dk1"/>
                </a:solidFill>
              </a:rPr>
              <a:t>Make customer to customer / business to business transactions possible eliminating any intermediary.</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Provide facility to sell asset or auction it.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Provide facility to identify participant.</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Provide a wallet facility.</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GB" sz="1400">
                <a:solidFill>
                  <a:schemeClr val="dk1"/>
                </a:solidFill>
              </a:rPr>
              <a:t>Selective endorsement facility.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40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Proposed work</a:t>
            </a:r>
            <a:endParaRPr/>
          </a:p>
        </p:txBody>
      </p:sp>
      <p:sp>
        <p:nvSpPr>
          <p:cNvPr id="79" name="Google Shape;79;p17"/>
          <p:cNvSpPr txBox="1"/>
          <p:nvPr>
            <p:ph idx="1" type="body"/>
          </p:nvPr>
        </p:nvSpPr>
        <p:spPr>
          <a:xfrm>
            <a:off x="311700" y="492625"/>
            <a:ext cx="8520600" cy="46509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chemeClr val="dk1"/>
              </a:buClr>
              <a:buSzPts val="1100"/>
              <a:buChar char="●"/>
            </a:pPr>
            <a:r>
              <a:rPr lang="en-GB" sz="1100">
                <a:solidFill>
                  <a:schemeClr val="dk1"/>
                </a:solidFill>
              </a:rPr>
              <a:t>  </a:t>
            </a:r>
            <a:r>
              <a:rPr b="1" lang="en-GB" sz="1400">
                <a:solidFill>
                  <a:schemeClr val="dk1"/>
                </a:solidFill>
              </a:rPr>
              <a:t>Diagrammatic description of topic</a:t>
            </a:r>
            <a:endParaRPr b="1" sz="1400">
              <a:solidFill>
                <a:schemeClr val="dk1"/>
              </a:solidFill>
            </a:endParaRPr>
          </a:p>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1318525" y="934525"/>
            <a:ext cx="6506949" cy="407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811775" y="360000"/>
            <a:ext cx="5520450" cy="456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t>Use of modular approach</a:t>
            </a:r>
            <a:endParaRPr b="1" sz="1800"/>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Problem will be implemented in object oriented fashion. Depending on what kind of transaction is fired the relevant part of chaincode will be executed on network.</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Implementation Details</a:t>
            </a:r>
            <a:endParaRPr b="1" sz="1800"/>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chemeClr val="dk1"/>
              </a:buClr>
              <a:buSzPts val="1100"/>
              <a:buChar char="●"/>
            </a:pPr>
            <a:r>
              <a:rPr lang="en-GB" sz="1100">
                <a:solidFill>
                  <a:schemeClr val="dk1"/>
                </a:solidFill>
              </a:rPr>
              <a:t> </a:t>
            </a:r>
            <a:r>
              <a:rPr b="1" lang="en-GB" sz="1400">
                <a:solidFill>
                  <a:schemeClr val="dk1"/>
                </a:solidFill>
              </a:rPr>
              <a:t>Technology to be used</a:t>
            </a:r>
            <a:endParaRPr b="1" sz="1400">
              <a:solidFill>
                <a:schemeClr val="dk1"/>
              </a:solidFill>
            </a:endParaRPr>
          </a:p>
          <a:p>
            <a:pPr indent="-317500" lvl="0" marL="1828800" rtl="0" algn="l">
              <a:spcBef>
                <a:spcPts val="0"/>
              </a:spcBef>
              <a:spcAft>
                <a:spcPts val="0"/>
              </a:spcAft>
              <a:buClr>
                <a:schemeClr val="dk1"/>
              </a:buClr>
              <a:buSzPts val="1400"/>
              <a:buAutoNum type="arabicPeriod"/>
            </a:pPr>
            <a:r>
              <a:rPr lang="en-GB" sz="1400">
                <a:solidFill>
                  <a:schemeClr val="dk1"/>
                </a:solidFill>
              </a:rPr>
              <a:t>Blockchain</a:t>
            </a:r>
            <a:endParaRPr sz="1400">
              <a:solidFill>
                <a:schemeClr val="dk1"/>
              </a:solidFill>
            </a:endParaRPr>
          </a:p>
          <a:p>
            <a:pPr indent="0" lvl="0" marL="2286000" rtl="0" algn="l">
              <a:spcBef>
                <a:spcPts val="0"/>
              </a:spcBef>
              <a:spcAft>
                <a:spcPts val="0"/>
              </a:spcAft>
              <a:buClr>
                <a:schemeClr val="dk1"/>
              </a:buClr>
              <a:buSzPts val="1100"/>
              <a:buFont typeface="Arial"/>
              <a:buNone/>
            </a:pPr>
            <a:r>
              <a:rPr lang="en-GB" sz="1400">
                <a:solidFill>
                  <a:schemeClr val="dk1"/>
                </a:solidFill>
              </a:rPr>
              <a:t>Hyperledger composer</a:t>
            </a:r>
            <a:endParaRPr sz="1400">
              <a:solidFill>
                <a:schemeClr val="dk1"/>
              </a:solidFill>
            </a:endParaRPr>
          </a:p>
          <a:p>
            <a:pPr indent="0" lvl="0" marL="2286000" rtl="0" algn="l">
              <a:spcBef>
                <a:spcPts val="0"/>
              </a:spcBef>
              <a:spcAft>
                <a:spcPts val="0"/>
              </a:spcAft>
              <a:buClr>
                <a:schemeClr val="dk1"/>
              </a:buClr>
              <a:buSzPts val="1100"/>
              <a:buFont typeface="Arial"/>
              <a:buNone/>
            </a:pPr>
            <a:r>
              <a:rPr lang="en-GB" sz="1400">
                <a:solidFill>
                  <a:schemeClr val="dk1"/>
                </a:solidFill>
              </a:rPr>
              <a:t>Hyperledger fabric</a:t>
            </a:r>
            <a:endParaRPr sz="1400">
              <a:solidFill>
                <a:schemeClr val="dk1"/>
              </a:solidFill>
            </a:endParaRPr>
          </a:p>
          <a:p>
            <a:pPr indent="-317500" lvl="0" marL="1828800" rtl="0" algn="l">
              <a:spcBef>
                <a:spcPts val="0"/>
              </a:spcBef>
              <a:spcAft>
                <a:spcPts val="0"/>
              </a:spcAft>
              <a:buClr>
                <a:schemeClr val="dk1"/>
              </a:buClr>
              <a:buSzPts val="1400"/>
              <a:buAutoNum type="arabicPeriod"/>
            </a:pPr>
            <a:r>
              <a:rPr lang="en-GB" sz="1400">
                <a:solidFill>
                  <a:schemeClr val="dk1"/>
                </a:solidFill>
              </a:rPr>
              <a:t>World Wide Web</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HTML,CSS,JavaScript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Node.js</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REST API</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YEOMAN</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LOOPBACK</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3. For Documentation</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					Markdown</a:t>
            </a:r>
            <a:endParaRPr sz="1400">
              <a:solidFill>
                <a:schemeClr val="dk1"/>
              </a:solidFill>
            </a:endParaRPr>
          </a:p>
          <a:p>
            <a:pPr indent="0" lvl="0" marL="0" rtl="0" algn="l">
              <a:spcBef>
                <a:spcPts val="0"/>
              </a:spcBef>
              <a:spcAft>
                <a:spcPts val="0"/>
              </a:spcAft>
              <a:buNone/>
            </a:pPr>
            <a:r>
              <a:rPr lang="en-GB" sz="1400">
                <a:solidFill>
                  <a:schemeClr val="dk1"/>
                </a:solidFill>
              </a:rPr>
              <a:t>					HTML</a:t>
            </a:r>
            <a:endParaRPr sz="1400">
              <a:solidFill>
                <a:schemeClr val="dk1"/>
              </a:solidFill>
            </a:endParaRPr>
          </a:p>
          <a:p>
            <a:pPr indent="0" lvl="0" marL="0" rtl="0" algn="l">
              <a:spcBef>
                <a:spcPts val="0"/>
              </a:spcBef>
              <a:spcAft>
                <a:spcPts val="1600"/>
              </a:spcAft>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634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298450" lvl="0" marL="914400" rtl="0" algn="l">
              <a:spcBef>
                <a:spcPts val="0"/>
              </a:spcBef>
              <a:spcAft>
                <a:spcPts val="0"/>
              </a:spcAft>
              <a:buClr>
                <a:schemeClr val="dk1"/>
              </a:buClr>
              <a:buSzPts val="1100"/>
              <a:buChar char="●"/>
            </a:pPr>
            <a:r>
              <a:rPr b="1" lang="en-GB" sz="1400">
                <a:solidFill>
                  <a:schemeClr val="dk1"/>
                </a:solidFill>
              </a:rPr>
              <a:t> Software and Hardware requirements</a:t>
            </a:r>
            <a:r>
              <a:rPr lang="en-GB" sz="1100">
                <a:solidFill>
                  <a:schemeClr val="dk1"/>
                </a:solidFill>
              </a:rPr>
              <a:t> </a:t>
            </a:r>
            <a:endParaRPr sz="1100">
              <a:solidFill>
                <a:schemeClr val="dk1"/>
              </a:solidFill>
            </a:endParaRPr>
          </a:p>
          <a:p>
            <a:pPr indent="-317500" lvl="0" marL="1828800" rtl="0" algn="l">
              <a:spcBef>
                <a:spcPts val="0"/>
              </a:spcBef>
              <a:spcAft>
                <a:spcPts val="0"/>
              </a:spcAft>
              <a:buClr>
                <a:schemeClr val="dk1"/>
              </a:buClr>
              <a:buSzPts val="1400"/>
              <a:buAutoNum type="arabicPeriod"/>
            </a:pPr>
            <a:r>
              <a:rPr lang="en-GB" sz="1400">
                <a:solidFill>
                  <a:schemeClr val="dk1"/>
                </a:solidFill>
              </a:rPr>
              <a:t>Desktop/Laptop with internet connection</a:t>
            </a:r>
            <a:endParaRPr sz="1400">
              <a:solidFill>
                <a:schemeClr val="dk1"/>
              </a:solidFill>
            </a:endParaRPr>
          </a:p>
          <a:p>
            <a:pPr indent="-317500" lvl="0" marL="1828800" rtl="0" algn="l">
              <a:spcBef>
                <a:spcPts val="0"/>
              </a:spcBef>
              <a:spcAft>
                <a:spcPts val="0"/>
              </a:spcAft>
              <a:buClr>
                <a:schemeClr val="dk1"/>
              </a:buClr>
              <a:buSzPts val="1400"/>
              <a:buAutoNum type="arabicPeriod"/>
            </a:pPr>
            <a:r>
              <a:rPr lang="en-GB" sz="1400">
                <a:solidFill>
                  <a:schemeClr val="dk1"/>
                </a:solidFill>
              </a:rPr>
              <a:t>Web browser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