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314028E-519A-41B1-BC94-F6148B78DAA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5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00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1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1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4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5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8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7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9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7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8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75259"/>
            <a:ext cx="322211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1</a:t>
            </a:r>
            <a:r>
              <a:rPr dirty="0"/>
              <a:t>.</a:t>
            </a:r>
            <a:r>
              <a:rPr spc="-50" dirty="0"/>
              <a:t> </a:t>
            </a:r>
            <a:r>
              <a:rPr sz="2800" spc="-10" dirty="0"/>
              <a:t>Introduction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126994" y="1742059"/>
            <a:ext cx="592391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885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w Cen MT"/>
                <a:cs typeface="Tw Cen MT"/>
              </a:rPr>
              <a:t>Background: </a:t>
            </a:r>
            <a:r>
              <a:rPr sz="1800" dirty="0">
                <a:latin typeface="Tw Cen MT"/>
                <a:cs typeface="Tw Cen MT"/>
              </a:rPr>
              <a:t>Safety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a top </a:t>
            </a:r>
            <a:r>
              <a:rPr sz="1800" spc="5" dirty="0">
                <a:latin typeface="Tw Cen MT"/>
                <a:cs typeface="Tw Cen MT"/>
              </a:rPr>
              <a:t>concern </a:t>
            </a:r>
            <a:r>
              <a:rPr sz="1800" dirty="0">
                <a:latin typeface="Tw Cen MT"/>
                <a:cs typeface="Tw Cen MT"/>
              </a:rPr>
              <a:t>when moving to a </a:t>
            </a:r>
            <a:r>
              <a:rPr sz="1800" spc="-15" dirty="0">
                <a:latin typeface="Tw Cen MT"/>
                <a:cs typeface="Tw Cen MT"/>
              </a:rPr>
              <a:t>new  </a:t>
            </a:r>
            <a:r>
              <a:rPr sz="1800" dirty="0">
                <a:latin typeface="Tw Cen MT"/>
                <a:cs typeface="Tw Cen MT"/>
              </a:rPr>
              <a:t>area. </a:t>
            </a:r>
            <a:r>
              <a:rPr sz="1800" spc="-5" dirty="0">
                <a:latin typeface="Tw Cen MT"/>
                <a:cs typeface="Tw Cen MT"/>
              </a:rPr>
              <a:t>If </a:t>
            </a:r>
            <a:r>
              <a:rPr sz="1800" spc="-20" dirty="0">
                <a:latin typeface="Tw Cen MT"/>
                <a:cs typeface="Tw Cen MT"/>
              </a:rPr>
              <a:t>you </a:t>
            </a:r>
            <a:r>
              <a:rPr sz="1800" dirty="0">
                <a:latin typeface="Tw Cen MT"/>
                <a:cs typeface="Tw Cen MT"/>
              </a:rPr>
              <a:t>don't feel safe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spc="-15" dirty="0">
                <a:latin typeface="Tw Cen MT"/>
                <a:cs typeface="Tw Cen MT"/>
              </a:rPr>
              <a:t>your </a:t>
            </a:r>
            <a:r>
              <a:rPr sz="1800" spc="-20" dirty="0">
                <a:latin typeface="Tw Cen MT"/>
                <a:cs typeface="Tw Cen MT"/>
              </a:rPr>
              <a:t>own </a:t>
            </a:r>
            <a:r>
              <a:rPr sz="1800" spc="-15" dirty="0">
                <a:latin typeface="Tw Cen MT"/>
                <a:cs typeface="Tw Cen MT"/>
              </a:rPr>
              <a:t>home, </a:t>
            </a:r>
            <a:r>
              <a:rPr sz="1800" spc="-10" dirty="0">
                <a:latin typeface="Tw Cen MT"/>
                <a:cs typeface="Tw Cen MT"/>
              </a:rPr>
              <a:t>you're </a:t>
            </a:r>
            <a:r>
              <a:rPr sz="1800" dirty="0">
                <a:latin typeface="Tw Cen MT"/>
                <a:cs typeface="Tw Cen MT"/>
              </a:rPr>
              <a:t>not going  to be able to </a:t>
            </a:r>
            <a:r>
              <a:rPr sz="1800" spc="-10" dirty="0">
                <a:latin typeface="Tw Cen MT"/>
                <a:cs typeface="Tw Cen MT"/>
              </a:rPr>
              <a:t>enjoy </a:t>
            </a:r>
            <a:r>
              <a:rPr sz="1800" spc="-5" dirty="0">
                <a:latin typeface="Tw Cen MT"/>
                <a:cs typeface="Tw Cen MT"/>
              </a:rPr>
              <a:t>living</a:t>
            </a:r>
            <a:r>
              <a:rPr sz="1800" spc="10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there.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w Cen MT"/>
                <a:cs typeface="Tw Cen MT"/>
              </a:rPr>
              <a:t>Problem: </a:t>
            </a:r>
            <a:r>
              <a:rPr sz="1800" dirty="0">
                <a:latin typeface="Tw Cen MT"/>
                <a:cs typeface="Tw Cen MT"/>
              </a:rPr>
              <a:t>This </a:t>
            </a:r>
            <a:r>
              <a:rPr sz="1800" spc="-10" dirty="0">
                <a:latin typeface="Tw Cen MT"/>
                <a:cs typeface="Tw Cen MT"/>
              </a:rPr>
              <a:t>project </a:t>
            </a:r>
            <a:r>
              <a:rPr sz="1800" dirty="0">
                <a:latin typeface="Tw Cen MT"/>
                <a:cs typeface="Tw Cen MT"/>
              </a:rPr>
              <a:t>aims to select the safest </a:t>
            </a:r>
            <a:r>
              <a:rPr sz="1800" spc="-5" dirty="0">
                <a:latin typeface="Tw Cen MT"/>
                <a:cs typeface="Tw Cen MT"/>
              </a:rPr>
              <a:t>borough in</a:t>
            </a:r>
            <a:r>
              <a:rPr sz="1800" spc="-7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London  based on the total </a:t>
            </a:r>
            <a:r>
              <a:rPr sz="1800" spc="-5" dirty="0">
                <a:latin typeface="Tw Cen MT"/>
                <a:cs typeface="Tw Cen MT"/>
              </a:rPr>
              <a:t>crimes, </a:t>
            </a:r>
            <a:r>
              <a:rPr sz="1800" spc="-10" dirty="0">
                <a:latin typeface="Tw Cen MT"/>
                <a:cs typeface="Tw Cen MT"/>
              </a:rPr>
              <a:t>explore </a:t>
            </a:r>
            <a:r>
              <a:rPr sz="1800" dirty="0">
                <a:latin typeface="Tw Cen MT"/>
                <a:cs typeface="Tw Cen MT"/>
              </a:rPr>
              <a:t>the neighbourhoods of that 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to find the 10 most common </a:t>
            </a:r>
            <a:r>
              <a:rPr sz="1800" spc="-5" dirty="0">
                <a:latin typeface="Tw Cen MT"/>
                <a:cs typeface="Tw Cen MT"/>
              </a:rPr>
              <a:t>venues in </a:t>
            </a:r>
            <a:r>
              <a:rPr sz="1800" spc="15" dirty="0">
                <a:latin typeface="Tw Cen MT"/>
                <a:cs typeface="Tw Cen MT"/>
              </a:rPr>
              <a:t>each  </a:t>
            </a:r>
            <a:r>
              <a:rPr sz="1800" dirty="0">
                <a:latin typeface="Tw Cen MT"/>
                <a:cs typeface="Tw Cen MT"/>
              </a:rPr>
              <a:t>neighbourhood and finally cluster the neighbourhoods using </a:t>
            </a:r>
            <a:r>
              <a:rPr sz="1800" spc="5" dirty="0">
                <a:latin typeface="Tw Cen MT"/>
                <a:cs typeface="Tw Cen MT"/>
              </a:rPr>
              <a:t>k-  </a:t>
            </a:r>
            <a:r>
              <a:rPr sz="1800" dirty="0">
                <a:latin typeface="Tw Cen MT"/>
                <a:cs typeface="Tw Cen MT"/>
              </a:rPr>
              <a:t>mean</a:t>
            </a:r>
            <a:r>
              <a:rPr sz="1800" spc="-5" dirty="0">
                <a:latin typeface="Tw Cen MT"/>
                <a:cs typeface="Tw Cen MT"/>
              </a:rPr>
              <a:t> clustering.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96215">
              <a:lnSpc>
                <a:spcPct val="100000"/>
              </a:lnSpc>
            </a:pPr>
            <a:r>
              <a:rPr sz="1800" dirty="0">
                <a:latin typeface="Tw Cen MT"/>
                <a:cs typeface="Tw Cen MT"/>
              </a:rPr>
              <a:t>•Interest: Expats who are considering to relocate to London</a:t>
            </a:r>
            <a:r>
              <a:rPr sz="1800" spc="-14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will  be </a:t>
            </a:r>
            <a:r>
              <a:rPr sz="1800" spc="-5" dirty="0">
                <a:latin typeface="Tw Cen MT"/>
                <a:cs typeface="Tw Cen MT"/>
              </a:rPr>
              <a:t>interested </a:t>
            </a:r>
            <a:r>
              <a:rPr sz="1800" dirty="0">
                <a:latin typeface="Tw Cen MT"/>
                <a:cs typeface="Tw Cen MT"/>
              </a:rPr>
              <a:t>to </a:t>
            </a:r>
            <a:r>
              <a:rPr sz="1800" spc="-5" dirty="0">
                <a:latin typeface="Tw Cen MT"/>
                <a:cs typeface="Tw Cen MT"/>
              </a:rPr>
              <a:t>identify </a:t>
            </a:r>
            <a:r>
              <a:rPr sz="1800" dirty="0">
                <a:latin typeface="Tw Cen MT"/>
                <a:cs typeface="Tw Cen MT"/>
              </a:rPr>
              <a:t>the safest </a:t>
            </a:r>
            <a:r>
              <a:rPr sz="1800" spc="-10" dirty="0">
                <a:latin typeface="Tw Cen MT"/>
                <a:cs typeface="Tw Cen MT"/>
              </a:rPr>
              <a:t>borough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London and  </a:t>
            </a:r>
            <a:r>
              <a:rPr sz="1800" spc="-10" dirty="0">
                <a:latin typeface="Tw Cen MT"/>
                <a:cs typeface="Tw Cen MT"/>
              </a:rPr>
              <a:t>explore </a:t>
            </a:r>
            <a:r>
              <a:rPr sz="1800" spc="-5" dirty="0">
                <a:latin typeface="Tw Cen MT"/>
                <a:cs typeface="Tw Cen MT"/>
              </a:rPr>
              <a:t>its </a:t>
            </a:r>
            <a:r>
              <a:rPr sz="1800" dirty="0">
                <a:latin typeface="Tw Cen MT"/>
                <a:cs typeface="Tw Cen MT"/>
              </a:rPr>
              <a:t>neighbourhoods and common </a:t>
            </a:r>
            <a:r>
              <a:rPr sz="1800" spc="-5" dirty="0">
                <a:latin typeface="Tw Cen MT"/>
                <a:cs typeface="Tw Cen MT"/>
              </a:rPr>
              <a:t>venues </a:t>
            </a:r>
            <a:r>
              <a:rPr sz="1800" spc="-10" dirty="0">
                <a:latin typeface="Tw Cen MT"/>
                <a:cs typeface="Tw Cen MT"/>
              </a:rPr>
              <a:t>around </a:t>
            </a:r>
            <a:r>
              <a:rPr sz="1800" spc="15" dirty="0">
                <a:latin typeface="Tw Cen MT"/>
                <a:cs typeface="Tw Cen MT"/>
              </a:rPr>
              <a:t>each  </a:t>
            </a:r>
            <a:r>
              <a:rPr sz="1800" dirty="0">
                <a:latin typeface="Tw Cen MT"/>
                <a:cs typeface="Tw Cen MT"/>
              </a:rPr>
              <a:t>neighbourhood.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7364" y="1794128"/>
            <a:ext cx="593344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75" dirty="0">
                <a:latin typeface="Tw Cen MT"/>
                <a:cs typeface="Tw Cen MT"/>
              </a:rPr>
              <a:t>To </a:t>
            </a:r>
            <a:r>
              <a:rPr sz="1800" dirty="0">
                <a:latin typeface="Tw Cen MT"/>
                <a:cs typeface="Tw Cen MT"/>
              </a:rPr>
              <a:t>help people find similar </a:t>
            </a:r>
            <a:r>
              <a:rPr sz="1800" spc="-5" dirty="0">
                <a:latin typeface="Tw Cen MT"/>
                <a:cs typeface="Tw Cen MT"/>
              </a:rPr>
              <a:t>neighbourhoods in </a:t>
            </a:r>
            <a:r>
              <a:rPr sz="1800" dirty="0">
                <a:latin typeface="Tw Cen MT"/>
                <a:cs typeface="Tw Cen MT"/>
              </a:rPr>
              <a:t>the safest 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spc="-20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will be </a:t>
            </a:r>
            <a:r>
              <a:rPr sz="1800" spc="-5" dirty="0">
                <a:latin typeface="Tw Cen MT"/>
                <a:cs typeface="Tw Cen MT"/>
              </a:rPr>
              <a:t>clustering </a:t>
            </a:r>
            <a:r>
              <a:rPr sz="1800" dirty="0">
                <a:latin typeface="Tw Cen MT"/>
                <a:cs typeface="Tw Cen MT"/>
              </a:rPr>
              <a:t>similar </a:t>
            </a:r>
            <a:r>
              <a:rPr sz="1800" spc="-5" dirty="0">
                <a:latin typeface="Tw Cen MT"/>
                <a:cs typeface="Tw Cen MT"/>
              </a:rPr>
              <a:t>neighbourhoods </a:t>
            </a:r>
            <a:r>
              <a:rPr sz="1800" dirty="0">
                <a:latin typeface="Tw Cen MT"/>
                <a:cs typeface="Tw Cen MT"/>
              </a:rPr>
              <a:t>using K -  means clustering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a </a:t>
            </a:r>
            <a:r>
              <a:rPr sz="1800" spc="-5" dirty="0">
                <a:latin typeface="Tw Cen MT"/>
                <a:cs typeface="Tw Cen MT"/>
              </a:rPr>
              <a:t>form </a:t>
            </a:r>
            <a:r>
              <a:rPr sz="1800" dirty="0">
                <a:latin typeface="Tw Cen MT"/>
                <a:cs typeface="Tw Cen MT"/>
              </a:rPr>
              <a:t>of </a:t>
            </a:r>
            <a:r>
              <a:rPr sz="1800" spc="5" dirty="0">
                <a:latin typeface="Tw Cen MT"/>
                <a:cs typeface="Tw Cen MT"/>
              </a:rPr>
              <a:t>unsupervised </a:t>
            </a:r>
            <a:r>
              <a:rPr sz="1800" spc="10" dirty="0">
                <a:latin typeface="Tw Cen MT"/>
                <a:cs typeface="Tw Cen MT"/>
              </a:rPr>
              <a:t>machine  </a:t>
            </a:r>
            <a:r>
              <a:rPr sz="1800" dirty="0">
                <a:latin typeface="Tw Cen MT"/>
                <a:cs typeface="Tw Cen MT"/>
              </a:rPr>
              <a:t>learning algorithm that clusters data based on predefined  cluster</a:t>
            </a:r>
            <a:r>
              <a:rPr sz="1800" spc="-5" dirty="0">
                <a:latin typeface="Tw Cen MT"/>
                <a:cs typeface="Tw Cen MT"/>
              </a:rPr>
              <a:t> size.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75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will use a cluster size of 5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dirty="0">
                <a:latin typeface="Tw Cen MT"/>
                <a:cs typeface="Tw Cen MT"/>
              </a:rPr>
              <a:t>this </a:t>
            </a:r>
            <a:r>
              <a:rPr sz="1800" spc="-10" dirty="0">
                <a:latin typeface="Tw Cen MT"/>
                <a:cs typeface="Tw Cen MT"/>
              </a:rPr>
              <a:t>project </a:t>
            </a:r>
            <a:r>
              <a:rPr sz="1800" dirty="0">
                <a:latin typeface="Tw Cen MT"/>
                <a:cs typeface="Tw Cen MT"/>
              </a:rPr>
              <a:t>that will cluster  the 15 neighbourhoods </a:t>
            </a:r>
            <a:r>
              <a:rPr sz="1800" spc="-5" dirty="0">
                <a:latin typeface="Tw Cen MT"/>
                <a:cs typeface="Tw Cen MT"/>
              </a:rPr>
              <a:t>into </a:t>
            </a:r>
            <a:r>
              <a:rPr sz="1800" dirty="0">
                <a:latin typeface="Tw Cen MT"/>
                <a:cs typeface="Tw Cen MT"/>
              </a:rPr>
              <a:t>5 </a:t>
            </a:r>
            <a:r>
              <a:rPr sz="1800" spc="-5" dirty="0">
                <a:latin typeface="Tw Cen MT"/>
                <a:cs typeface="Tw Cen MT"/>
              </a:rPr>
              <a:t>clusters. </a:t>
            </a:r>
            <a:r>
              <a:rPr sz="1800" dirty="0">
                <a:latin typeface="Tw Cen MT"/>
                <a:cs typeface="Tw Cen MT"/>
              </a:rPr>
              <a:t>The reason to conduct a</a:t>
            </a:r>
            <a:r>
              <a:rPr sz="1800" spc="-12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K-  means clustering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to cluster neighbourhoods with similar </a:t>
            </a:r>
            <a:r>
              <a:rPr sz="1800" spc="-5" dirty="0">
                <a:latin typeface="Tw Cen MT"/>
                <a:cs typeface="Tw Cen MT"/>
              </a:rPr>
              <a:t>venues  together </a:t>
            </a:r>
            <a:r>
              <a:rPr sz="1800" dirty="0">
                <a:latin typeface="Tw Cen MT"/>
                <a:cs typeface="Tw Cen MT"/>
              </a:rPr>
              <a:t>so that people can shortlist the area of their </a:t>
            </a:r>
            <a:r>
              <a:rPr sz="1800" spc="-5" dirty="0">
                <a:latin typeface="Tw Cen MT"/>
                <a:cs typeface="Tw Cen MT"/>
              </a:rPr>
              <a:t>interests  </a:t>
            </a:r>
            <a:r>
              <a:rPr sz="1800" dirty="0">
                <a:latin typeface="Tw Cen MT"/>
                <a:cs typeface="Tw Cen MT"/>
              </a:rPr>
              <a:t>based on the </a:t>
            </a:r>
            <a:r>
              <a:rPr sz="1800" spc="-5" dirty="0">
                <a:latin typeface="Tw Cen MT"/>
                <a:cs typeface="Tw Cen MT"/>
              </a:rPr>
              <a:t>venues/amenities around </a:t>
            </a:r>
            <a:r>
              <a:rPr sz="1800" spc="15" dirty="0">
                <a:latin typeface="Tw Cen MT"/>
                <a:cs typeface="Tw Cen MT"/>
              </a:rPr>
              <a:t>each</a:t>
            </a:r>
            <a:r>
              <a:rPr sz="1800" spc="-6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neighbourhood.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1" y="12903"/>
            <a:ext cx="20311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</a:t>
            </a:r>
            <a:r>
              <a:rPr spc="-65" dirty="0"/>
              <a:t> </a:t>
            </a:r>
            <a:r>
              <a:rPr sz="2800" spc="-15" dirty="0"/>
              <a:t>Results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102101" y="544195"/>
            <a:ext cx="63099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After </a:t>
            </a:r>
            <a:r>
              <a:rPr sz="1800" spc="5" dirty="0">
                <a:latin typeface="Tw Cen MT"/>
                <a:cs typeface="Tw Cen MT"/>
              </a:rPr>
              <a:t>running </a:t>
            </a:r>
            <a:r>
              <a:rPr sz="1800" dirty="0">
                <a:latin typeface="Tw Cen MT"/>
                <a:cs typeface="Tw Cen MT"/>
              </a:rPr>
              <a:t>the K-means </a:t>
            </a:r>
            <a:r>
              <a:rPr sz="1800" spc="-5" dirty="0">
                <a:latin typeface="Tw Cen MT"/>
                <a:cs typeface="Tw Cen MT"/>
              </a:rPr>
              <a:t>clustering </a:t>
            </a:r>
            <a:r>
              <a:rPr sz="1800" spc="-20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can access </a:t>
            </a:r>
            <a:r>
              <a:rPr sz="1800" spc="15" dirty="0">
                <a:latin typeface="Tw Cen MT"/>
                <a:cs typeface="Tw Cen MT"/>
              </a:rPr>
              <a:t>each </a:t>
            </a:r>
            <a:r>
              <a:rPr sz="1800" dirty="0">
                <a:latin typeface="Tw Cen MT"/>
                <a:cs typeface="Tw Cen MT"/>
              </a:rPr>
              <a:t>cluster  created to see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dirty="0">
                <a:latin typeface="Tw Cen MT"/>
                <a:cs typeface="Tw Cen MT"/>
              </a:rPr>
              <a:t>neighbourhoods </a:t>
            </a:r>
            <a:r>
              <a:rPr sz="1800" spc="-10" dirty="0">
                <a:latin typeface="Tw Cen MT"/>
                <a:cs typeface="Tw Cen MT"/>
              </a:rPr>
              <a:t>were </a:t>
            </a:r>
            <a:r>
              <a:rPr sz="1800" dirty="0">
                <a:latin typeface="Tw Cen MT"/>
                <a:cs typeface="Tw Cen MT"/>
              </a:rPr>
              <a:t>assigned to </a:t>
            </a:r>
            <a:r>
              <a:rPr sz="1800" spc="15" dirty="0">
                <a:latin typeface="Tw Cen MT"/>
                <a:cs typeface="Tw Cen MT"/>
              </a:rPr>
              <a:t>each </a:t>
            </a:r>
            <a:r>
              <a:rPr sz="1800" dirty="0">
                <a:latin typeface="Tw Cen MT"/>
                <a:cs typeface="Tw Cen MT"/>
              </a:rPr>
              <a:t>of the  </a:t>
            </a:r>
            <a:r>
              <a:rPr sz="1800" spc="-10" dirty="0">
                <a:latin typeface="Tw Cen MT"/>
                <a:cs typeface="Tw Cen MT"/>
              </a:rPr>
              <a:t>five </a:t>
            </a:r>
            <a:r>
              <a:rPr sz="1800" spc="-5" dirty="0">
                <a:latin typeface="Tw Cen MT"/>
                <a:cs typeface="Tw Cen MT"/>
              </a:rPr>
              <a:t>clusters. Visualizing </a:t>
            </a:r>
            <a:r>
              <a:rPr sz="1800" dirty="0">
                <a:latin typeface="Tw Cen MT"/>
                <a:cs typeface="Tw Cen MT"/>
              </a:rPr>
              <a:t>the clustered neighbourhoods on a map using  the </a:t>
            </a:r>
            <a:r>
              <a:rPr sz="1800" spc="-10" dirty="0">
                <a:latin typeface="Tw Cen MT"/>
                <a:cs typeface="Tw Cen MT"/>
              </a:rPr>
              <a:t>folium</a:t>
            </a:r>
            <a:r>
              <a:rPr sz="1800" dirty="0">
                <a:latin typeface="Tw Cen MT"/>
                <a:cs typeface="Tw Cen MT"/>
              </a:rPr>
              <a:t> </a:t>
            </a:r>
            <a:r>
              <a:rPr sz="1800" spc="-20" dirty="0">
                <a:latin typeface="Tw Cen MT"/>
                <a:cs typeface="Tw Cen MT"/>
              </a:rPr>
              <a:t>library.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5535" y="1723644"/>
            <a:ext cx="6184392" cy="321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4276" y="5162803"/>
            <a:ext cx="60960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w Cen MT"/>
                <a:cs typeface="Tw Cen MT"/>
              </a:rPr>
              <a:t>Each </a:t>
            </a:r>
            <a:r>
              <a:rPr sz="1800" dirty="0">
                <a:latin typeface="Tw Cen MT"/>
                <a:cs typeface="Tw Cen MT"/>
              </a:rPr>
              <a:t>cluster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color coded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dirty="0">
                <a:latin typeface="Tw Cen MT"/>
                <a:cs typeface="Tw Cen MT"/>
              </a:rPr>
              <a:t>the ease of presentation, </a:t>
            </a:r>
            <a:r>
              <a:rPr sz="1800" spc="-20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can  see that majority of the neighborhood falls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 red cluster </a:t>
            </a:r>
            <a:r>
              <a:rPr sz="1800" spc="15" dirty="0">
                <a:latin typeface="Tw Cen MT"/>
                <a:cs typeface="Tw Cen MT"/>
              </a:rPr>
              <a:t>which 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the first </a:t>
            </a:r>
            <a:r>
              <a:rPr sz="1800" spc="-15" dirty="0">
                <a:latin typeface="Tw Cen MT"/>
                <a:cs typeface="Tw Cen MT"/>
              </a:rPr>
              <a:t>cluster. </a:t>
            </a:r>
            <a:r>
              <a:rPr sz="1800" dirty="0">
                <a:latin typeface="Tw Cen MT"/>
                <a:cs typeface="Tw Cen MT"/>
              </a:rPr>
              <a:t>Three neighborhoods </a:t>
            </a:r>
            <a:r>
              <a:rPr sz="1800" spc="-10" dirty="0">
                <a:latin typeface="Tw Cen MT"/>
                <a:cs typeface="Tw Cen MT"/>
              </a:rPr>
              <a:t>have </a:t>
            </a:r>
            <a:r>
              <a:rPr sz="1800" dirty="0">
                <a:latin typeface="Tw Cen MT"/>
                <a:cs typeface="Tw Cen MT"/>
              </a:rPr>
              <a:t>their </a:t>
            </a:r>
            <a:r>
              <a:rPr sz="1800" spc="-20" dirty="0">
                <a:latin typeface="Tw Cen MT"/>
                <a:cs typeface="Tw Cen MT"/>
              </a:rPr>
              <a:t>own </a:t>
            </a:r>
            <a:r>
              <a:rPr sz="1800" dirty="0">
                <a:latin typeface="Tw Cen MT"/>
                <a:cs typeface="Tw Cen MT"/>
              </a:rPr>
              <a:t>cluster </a:t>
            </a:r>
            <a:r>
              <a:rPr sz="1800" spc="-15" dirty="0">
                <a:latin typeface="Tw Cen MT"/>
                <a:cs typeface="Tw Cen MT"/>
              </a:rPr>
              <a:t>(Blue,  </a:t>
            </a:r>
            <a:r>
              <a:rPr sz="1800" dirty="0">
                <a:latin typeface="Tw Cen MT"/>
                <a:cs typeface="Tw Cen MT"/>
              </a:rPr>
              <a:t>Purple and </a:t>
            </a:r>
            <a:r>
              <a:rPr sz="1800" spc="-25" dirty="0">
                <a:latin typeface="Tw Cen MT"/>
                <a:cs typeface="Tw Cen MT"/>
              </a:rPr>
              <a:t>Yellow), </a:t>
            </a:r>
            <a:r>
              <a:rPr sz="1800" dirty="0">
                <a:latin typeface="Tw Cen MT"/>
                <a:cs typeface="Tw Cen MT"/>
              </a:rPr>
              <a:t>these are clusters </a:t>
            </a:r>
            <a:r>
              <a:rPr sz="1800" spc="-15" dirty="0">
                <a:latin typeface="Tw Cen MT"/>
                <a:cs typeface="Tw Cen MT"/>
              </a:rPr>
              <a:t>two </a:t>
            </a:r>
            <a:r>
              <a:rPr sz="1800" dirty="0">
                <a:latin typeface="Tw Cen MT"/>
                <a:cs typeface="Tw Cen MT"/>
              </a:rPr>
              <a:t>three and </a:t>
            </a:r>
            <a:r>
              <a:rPr sz="1800" spc="-10" dirty="0">
                <a:latin typeface="Tw Cen MT"/>
                <a:cs typeface="Tw Cen MT"/>
              </a:rPr>
              <a:t>five. </a:t>
            </a:r>
            <a:r>
              <a:rPr sz="1800" dirty="0">
                <a:latin typeface="Tw Cen MT"/>
                <a:cs typeface="Tw Cen MT"/>
              </a:rPr>
              <a:t>The  green cluster consists of </a:t>
            </a:r>
            <a:r>
              <a:rPr sz="1800" spc="-15" dirty="0">
                <a:latin typeface="Tw Cen MT"/>
                <a:cs typeface="Tw Cen MT"/>
              </a:rPr>
              <a:t>two </a:t>
            </a:r>
            <a:r>
              <a:rPr sz="1800" dirty="0">
                <a:latin typeface="Tw Cen MT"/>
                <a:cs typeface="Tw Cen MT"/>
              </a:rPr>
              <a:t>neighborhoods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the 4th</a:t>
            </a:r>
            <a:r>
              <a:rPr sz="1800" spc="-55" dirty="0">
                <a:latin typeface="Tw Cen MT"/>
                <a:cs typeface="Tw Cen MT"/>
              </a:rPr>
              <a:t> </a:t>
            </a:r>
            <a:r>
              <a:rPr sz="1800" spc="-15" dirty="0">
                <a:latin typeface="Tw Cen MT"/>
                <a:cs typeface="Tw Cen MT"/>
              </a:rPr>
              <a:t>cluster.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1201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 1: Looking </a:t>
            </a:r>
            <a:r>
              <a:rPr spc="-5" dirty="0"/>
              <a:t>into </a:t>
            </a:r>
            <a:r>
              <a:rPr dirty="0"/>
              <a:t>the neighbourhoods . 1n the first</a:t>
            </a:r>
            <a:r>
              <a:rPr spc="-105" dirty="0"/>
              <a:t> </a:t>
            </a:r>
            <a:r>
              <a:rPr dirty="0"/>
              <a:t>cluster</a:t>
            </a:r>
          </a:p>
        </p:txBody>
      </p:sp>
      <p:sp>
        <p:nvSpPr>
          <p:cNvPr id="3" name="object 3"/>
          <p:cNvSpPr/>
          <p:nvPr/>
        </p:nvSpPr>
        <p:spPr>
          <a:xfrm>
            <a:off x="1216253" y="1295400"/>
            <a:ext cx="9979050" cy="389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6253" y="5402376"/>
            <a:ext cx="9765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The cluster one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5" dirty="0">
                <a:latin typeface="Tw Cen MT"/>
                <a:cs typeface="Tw Cen MT"/>
              </a:rPr>
              <a:t>biggest </a:t>
            </a:r>
            <a:r>
              <a:rPr sz="1800" dirty="0">
                <a:latin typeface="Tw Cen MT"/>
                <a:cs typeface="Tw Cen MT"/>
              </a:rPr>
              <a:t>cluster </a:t>
            </a:r>
            <a:r>
              <a:rPr sz="1800" spc="-5" dirty="0">
                <a:latin typeface="Tw Cen MT"/>
                <a:cs typeface="Tw Cen MT"/>
              </a:rPr>
              <a:t>with </a:t>
            </a:r>
            <a:r>
              <a:rPr sz="1800" dirty="0">
                <a:latin typeface="Tw Cen MT"/>
                <a:cs typeface="Tw Cen MT"/>
              </a:rPr>
              <a:t>9 </a:t>
            </a:r>
            <a:r>
              <a:rPr sz="1800" spc="-5" dirty="0">
                <a:latin typeface="Tw Cen MT"/>
                <a:cs typeface="Tw Cen MT"/>
              </a:rPr>
              <a:t>of </a:t>
            </a:r>
            <a:r>
              <a:rPr sz="1800" dirty="0">
                <a:latin typeface="Tw Cen MT"/>
                <a:cs typeface="Tw Cen MT"/>
              </a:rPr>
              <a:t>the 15 neighbourhoods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Kingston upon </a:t>
            </a:r>
            <a:r>
              <a:rPr sz="1800" spc="-5" dirty="0">
                <a:latin typeface="Tw Cen MT"/>
                <a:cs typeface="Tw Cen MT"/>
              </a:rPr>
              <a:t>Thames.  </a:t>
            </a:r>
            <a:r>
              <a:rPr sz="1800" dirty="0">
                <a:latin typeface="Tw Cen MT"/>
                <a:cs typeface="Tw Cen MT"/>
              </a:rPr>
              <a:t>Upon closely </a:t>
            </a:r>
            <a:r>
              <a:rPr sz="1800" spc="-10" dirty="0">
                <a:latin typeface="Tw Cen MT"/>
                <a:cs typeface="Tw Cen MT"/>
              </a:rPr>
              <a:t>examining </a:t>
            </a:r>
            <a:r>
              <a:rPr sz="1800" dirty="0">
                <a:latin typeface="Tw Cen MT"/>
                <a:cs typeface="Tw Cen MT"/>
              </a:rPr>
              <a:t>these neighbourhoods </a:t>
            </a:r>
            <a:r>
              <a:rPr sz="1800" spc="-20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can see that the </a:t>
            </a:r>
            <a:r>
              <a:rPr sz="1800" spc="-5" dirty="0">
                <a:latin typeface="Tw Cen MT"/>
                <a:cs typeface="Tw Cen MT"/>
              </a:rPr>
              <a:t>most </a:t>
            </a:r>
            <a:r>
              <a:rPr sz="1800" dirty="0">
                <a:latin typeface="Tw Cen MT"/>
                <a:cs typeface="Tw Cen MT"/>
              </a:rPr>
              <a:t>common </a:t>
            </a:r>
            <a:r>
              <a:rPr sz="1800" spc="-10" dirty="0">
                <a:latin typeface="Tw Cen MT"/>
                <a:cs typeface="Tw Cen MT"/>
              </a:rPr>
              <a:t>venues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these  neighbourhoods are </a:t>
            </a:r>
            <a:r>
              <a:rPr sz="1800" spc="-10" dirty="0">
                <a:latin typeface="Tw Cen MT"/>
                <a:cs typeface="Tw Cen MT"/>
              </a:rPr>
              <a:t>Restaurants, Pubs, </a:t>
            </a:r>
            <a:r>
              <a:rPr sz="1800" spc="-15" dirty="0">
                <a:latin typeface="Tw Cen MT"/>
                <a:cs typeface="Tw Cen MT"/>
              </a:rPr>
              <a:t>Cafe, </a:t>
            </a:r>
            <a:r>
              <a:rPr sz="1800" dirty="0">
                <a:latin typeface="Tw Cen MT"/>
                <a:cs typeface="Tw Cen MT"/>
              </a:rPr>
              <a:t>Supermarkets, and</a:t>
            </a:r>
            <a:r>
              <a:rPr sz="1800" spc="-9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stores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48616"/>
            <a:ext cx="10896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 2: Looking </a:t>
            </a:r>
            <a:r>
              <a:rPr spc="-5" dirty="0"/>
              <a:t>into </a:t>
            </a:r>
            <a:r>
              <a:rPr dirty="0"/>
              <a:t>the neighbourhoods </a:t>
            </a:r>
            <a:r>
              <a:rPr spc="-5" dirty="0"/>
              <a:t>in </a:t>
            </a:r>
            <a:r>
              <a:rPr dirty="0"/>
              <a:t>the second</a:t>
            </a:r>
            <a:r>
              <a:rPr spc="-100" dirty="0"/>
              <a:t> </a:t>
            </a:r>
            <a:r>
              <a:rPr spc="-15" dirty="0"/>
              <a:t>cluster.</a:t>
            </a:r>
          </a:p>
        </p:txBody>
      </p:sp>
      <p:sp>
        <p:nvSpPr>
          <p:cNvPr id="3" name="object 3"/>
          <p:cNvSpPr/>
          <p:nvPr/>
        </p:nvSpPr>
        <p:spPr>
          <a:xfrm>
            <a:off x="2625145" y="4349311"/>
            <a:ext cx="7965948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145" y="1285112"/>
            <a:ext cx="7815072" cy="918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96336" y="2204084"/>
            <a:ext cx="6981064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The second cluster has one neighbourhood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dirty="0">
                <a:latin typeface="Tw Cen MT"/>
                <a:cs typeface="Tw Cen MT"/>
              </a:rPr>
              <a:t>consists of </a:t>
            </a:r>
            <a:r>
              <a:rPr sz="1800" spc="-20" dirty="0">
                <a:latin typeface="Tw Cen MT"/>
                <a:cs typeface="Tw Cen MT"/>
              </a:rPr>
              <a:t>Venues </a:t>
            </a:r>
            <a:r>
              <a:rPr sz="1800" spc="15" dirty="0">
                <a:latin typeface="Tw Cen MT"/>
                <a:cs typeface="Tw Cen MT"/>
              </a:rPr>
              <a:t>such</a:t>
            </a:r>
            <a:r>
              <a:rPr sz="1800" spc="-7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as  </a:t>
            </a:r>
            <a:r>
              <a:rPr sz="1800" spc="-10" dirty="0">
                <a:latin typeface="Tw Cen MT"/>
                <a:cs typeface="Tw Cen MT"/>
              </a:rPr>
              <a:t>Restaurants, </a:t>
            </a:r>
            <a:r>
              <a:rPr sz="1800" dirty="0">
                <a:latin typeface="Tw Cen MT"/>
                <a:cs typeface="Tw Cen MT"/>
              </a:rPr>
              <a:t>Golf </a:t>
            </a:r>
            <a:r>
              <a:rPr sz="1800" spc="-5" dirty="0">
                <a:latin typeface="Tw Cen MT"/>
                <a:cs typeface="Tw Cen MT"/>
              </a:rPr>
              <a:t>courses, </a:t>
            </a:r>
            <a:r>
              <a:rPr sz="1800" dirty="0">
                <a:latin typeface="Tw Cen MT"/>
                <a:cs typeface="Tw Cen MT"/>
              </a:rPr>
              <a:t>and wine</a:t>
            </a:r>
            <a:r>
              <a:rPr sz="1800" spc="1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shops.</a:t>
            </a:r>
            <a:endParaRPr sz="18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7600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w Cen MT"/>
                <a:cs typeface="Tw Cen MT"/>
              </a:rPr>
              <a:t>Cluster 3: Looking </a:t>
            </a:r>
            <a:r>
              <a:rPr sz="1800" spc="-5" dirty="0">
                <a:latin typeface="Tw Cen MT"/>
                <a:cs typeface="Tw Cen MT"/>
              </a:rPr>
              <a:t>into </a:t>
            </a:r>
            <a:r>
              <a:rPr sz="1800" dirty="0">
                <a:latin typeface="Tw Cen MT"/>
                <a:cs typeface="Tw Cen MT"/>
              </a:rPr>
              <a:t>the neighborhoods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5" dirty="0">
                <a:latin typeface="Tw Cen MT"/>
                <a:cs typeface="Tw Cen MT"/>
              </a:rPr>
              <a:t>third</a:t>
            </a:r>
            <a:r>
              <a:rPr sz="1800" spc="-60" dirty="0">
                <a:latin typeface="Tw Cen MT"/>
                <a:cs typeface="Tw Cen MT"/>
              </a:rPr>
              <a:t> </a:t>
            </a:r>
            <a:r>
              <a:rPr sz="1800" spc="-15" dirty="0">
                <a:latin typeface="Tw Cen MT"/>
                <a:cs typeface="Tw Cen MT"/>
              </a:rPr>
              <a:t>cluster.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6336" y="5403900"/>
            <a:ext cx="773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The third cluster has one neighborhood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dirty="0">
                <a:latin typeface="Tw Cen MT"/>
                <a:cs typeface="Tw Cen MT"/>
              </a:rPr>
              <a:t>consists of </a:t>
            </a:r>
            <a:r>
              <a:rPr sz="1800" spc="-20" dirty="0">
                <a:latin typeface="Tw Cen MT"/>
                <a:cs typeface="Tw Cen MT"/>
              </a:rPr>
              <a:t>Venues </a:t>
            </a:r>
            <a:r>
              <a:rPr sz="1800" spc="15" dirty="0">
                <a:latin typeface="Tw Cen MT"/>
                <a:cs typeface="Tw Cen MT"/>
              </a:rPr>
              <a:t>such </a:t>
            </a:r>
            <a:r>
              <a:rPr sz="1800" dirty="0">
                <a:latin typeface="Tw Cen MT"/>
                <a:cs typeface="Tw Cen MT"/>
              </a:rPr>
              <a:t>as </a:t>
            </a:r>
            <a:r>
              <a:rPr sz="1800" spc="-20" dirty="0">
                <a:latin typeface="Tw Cen MT"/>
                <a:cs typeface="Tw Cen MT"/>
              </a:rPr>
              <a:t>Train</a:t>
            </a:r>
            <a:r>
              <a:rPr sz="1800" spc="-90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stations,  </a:t>
            </a:r>
            <a:r>
              <a:rPr sz="1800" spc="-10" dirty="0">
                <a:latin typeface="Tw Cen MT"/>
                <a:cs typeface="Tw Cen MT"/>
              </a:rPr>
              <a:t>Restaurants, </a:t>
            </a:r>
            <a:r>
              <a:rPr sz="1800" dirty="0">
                <a:latin typeface="Tw Cen MT"/>
                <a:cs typeface="Tw Cen MT"/>
              </a:rPr>
              <a:t>and Furniture</a:t>
            </a:r>
            <a:r>
              <a:rPr sz="1800" spc="-5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shops.</a:t>
            </a:r>
            <a:endParaRPr sz="18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62509"/>
            <a:ext cx="12192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 4: Looking </a:t>
            </a:r>
            <a:r>
              <a:rPr spc="-5" dirty="0"/>
              <a:t>into </a:t>
            </a:r>
            <a:r>
              <a:rPr dirty="0"/>
              <a:t>the neighbourhoods </a:t>
            </a:r>
            <a:r>
              <a:rPr spc="-5" dirty="0"/>
              <a:t>in </a:t>
            </a:r>
            <a:r>
              <a:rPr dirty="0"/>
              <a:t>the </a:t>
            </a:r>
            <a:r>
              <a:rPr spc="-5" dirty="0"/>
              <a:t>fourth</a:t>
            </a:r>
            <a:r>
              <a:rPr spc="-50" dirty="0"/>
              <a:t> </a:t>
            </a:r>
            <a:r>
              <a:rPr spc="-15" dirty="0"/>
              <a:t>cluster.</a:t>
            </a:r>
          </a:p>
        </p:txBody>
      </p:sp>
      <p:sp>
        <p:nvSpPr>
          <p:cNvPr id="3" name="object 3"/>
          <p:cNvSpPr/>
          <p:nvPr/>
        </p:nvSpPr>
        <p:spPr>
          <a:xfrm>
            <a:off x="3011423" y="1383329"/>
            <a:ext cx="7380732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124200" y="2895600"/>
            <a:ext cx="6570344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5" dirty="0">
                <a:latin typeface="Tw Cen MT"/>
                <a:cs typeface="Tw Cen MT"/>
              </a:rPr>
              <a:t>fourth </a:t>
            </a:r>
            <a:r>
              <a:rPr sz="1800" dirty="0">
                <a:latin typeface="Tw Cen MT"/>
                <a:cs typeface="Tw Cen MT"/>
              </a:rPr>
              <a:t>cluster has </a:t>
            </a:r>
            <a:r>
              <a:rPr sz="1800" spc="-15" dirty="0">
                <a:latin typeface="Tw Cen MT"/>
                <a:cs typeface="Tw Cen MT"/>
              </a:rPr>
              <a:t>two </a:t>
            </a:r>
            <a:r>
              <a:rPr sz="1800" dirty="0">
                <a:latin typeface="Tw Cen MT"/>
                <a:cs typeface="Tw Cen MT"/>
              </a:rPr>
              <a:t>neighbourhoods </a:t>
            </a:r>
            <a:r>
              <a:rPr sz="1800" spc="-5" dirty="0">
                <a:latin typeface="Tw Cen MT"/>
                <a:cs typeface="Tw Cen MT"/>
              </a:rPr>
              <a:t>in it, </a:t>
            </a:r>
            <a:r>
              <a:rPr sz="1800" dirty="0">
                <a:latin typeface="Tw Cen MT"/>
                <a:cs typeface="Tw Cen MT"/>
              </a:rPr>
              <a:t>these </a:t>
            </a:r>
            <a:r>
              <a:rPr sz="1800" spc="-5" dirty="0">
                <a:latin typeface="Tw Cen MT"/>
                <a:cs typeface="Tw Cen MT"/>
              </a:rPr>
              <a:t>neighbourhoods </a:t>
            </a:r>
            <a:r>
              <a:rPr sz="1800" spc="-10" dirty="0">
                <a:latin typeface="Tw Cen MT"/>
                <a:cs typeface="Tw Cen MT"/>
              </a:rPr>
              <a:t>have  </a:t>
            </a:r>
            <a:r>
              <a:rPr sz="1800" dirty="0">
                <a:latin typeface="Tw Cen MT"/>
                <a:cs typeface="Tw Cen MT"/>
              </a:rPr>
              <a:t>common </a:t>
            </a:r>
            <a:r>
              <a:rPr sz="1800" spc="-10" dirty="0">
                <a:latin typeface="Tw Cen MT"/>
                <a:cs typeface="Tw Cen MT"/>
              </a:rPr>
              <a:t>venues </a:t>
            </a:r>
            <a:r>
              <a:rPr sz="1800" spc="15" dirty="0">
                <a:latin typeface="Tw Cen MT"/>
                <a:cs typeface="Tw Cen MT"/>
              </a:rPr>
              <a:t>such </a:t>
            </a:r>
            <a:r>
              <a:rPr sz="1800" dirty="0">
                <a:latin typeface="Tw Cen MT"/>
                <a:cs typeface="Tw Cen MT"/>
              </a:rPr>
              <a:t>as </a:t>
            </a:r>
            <a:r>
              <a:rPr sz="1800" spc="-20" dirty="0">
                <a:latin typeface="Tw Cen MT"/>
                <a:cs typeface="Tw Cen MT"/>
              </a:rPr>
              <a:t>Parks, </a:t>
            </a:r>
            <a:r>
              <a:rPr sz="1800" dirty="0">
                <a:latin typeface="Tw Cen MT"/>
                <a:cs typeface="Tw Cen MT"/>
              </a:rPr>
              <a:t>Gym/Fitness </a:t>
            </a:r>
            <a:r>
              <a:rPr sz="1800" spc="-5" dirty="0">
                <a:latin typeface="Tw Cen MT"/>
                <a:cs typeface="Tw Cen MT"/>
              </a:rPr>
              <a:t>centres, </a:t>
            </a:r>
            <a:r>
              <a:rPr sz="1800" dirty="0">
                <a:latin typeface="Tw Cen MT"/>
                <a:cs typeface="Tw Cen MT"/>
              </a:rPr>
              <a:t>Bus </a:t>
            </a:r>
            <a:r>
              <a:rPr sz="1800" spc="-10" dirty="0">
                <a:latin typeface="Tw Cen MT"/>
                <a:cs typeface="Tw Cen MT"/>
              </a:rPr>
              <a:t>Stops, Restaurants,  </a:t>
            </a:r>
            <a:r>
              <a:rPr sz="1800" spc="-5" dirty="0">
                <a:latin typeface="Tw Cen MT"/>
                <a:cs typeface="Tw Cen MT"/>
              </a:rPr>
              <a:t>Electronics </a:t>
            </a:r>
            <a:r>
              <a:rPr sz="1800" dirty="0">
                <a:latin typeface="Tw Cen MT"/>
                <a:cs typeface="Tw Cen MT"/>
              </a:rPr>
              <a:t>Stores and Soccer fields</a:t>
            </a:r>
            <a:r>
              <a:rPr sz="1800" spc="-5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etc.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w Cen MT"/>
                <a:cs typeface="Tw Cen MT"/>
              </a:rPr>
              <a:t>Cluster 5: Looking </a:t>
            </a:r>
            <a:r>
              <a:rPr sz="1800" spc="-5" dirty="0">
                <a:latin typeface="Tw Cen MT"/>
                <a:cs typeface="Tw Cen MT"/>
              </a:rPr>
              <a:t>into </a:t>
            </a:r>
            <a:r>
              <a:rPr sz="1800" dirty="0">
                <a:latin typeface="Tw Cen MT"/>
                <a:cs typeface="Tw Cen MT"/>
              </a:rPr>
              <a:t>the neighbourhoods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5" dirty="0">
                <a:latin typeface="Tw Cen MT"/>
                <a:cs typeface="Tw Cen MT"/>
              </a:rPr>
              <a:t>fourth</a:t>
            </a:r>
            <a:r>
              <a:rPr sz="1800" spc="-40" dirty="0">
                <a:latin typeface="Tw Cen MT"/>
                <a:cs typeface="Tw Cen MT"/>
              </a:rPr>
              <a:t> </a:t>
            </a:r>
            <a:r>
              <a:rPr sz="1800" spc="-15" dirty="0">
                <a:latin typeface="Tw Cen MT"/>
                <a:cs typeface="Tw Cen MT"/>
              </a:rPr>
              <a:t>cluster.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9221" y="4467226"/>
            <a:ext cx="7565135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0400" y="5638800"/>
            <a:ext cx="65135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The fifth cluster has one neighbourhood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dirty="0">
                <a:latin typeface="Tw Cen MT"/>
                <a:cs typeface="Tw Cen MT"/>
              </a:rPr>
              <a:t>consists of </a:t>
            </a:r>
            <a:r>
              <a:rPr sz="1800" spc="-20" dirty="0">
                <a:latin typeface="Tw Cen MT"/>
                <a:cs typeface="Tw Cen MT"/>
              </a:rPr>
              <a:t>Venues </a:t>
            </a:r>
            <a:r>
              <a:rPr sz="1800" spc="15" dirty="0">
                <a:latin typeface="Tw Cen MT"/>
                <a:cs typeface="Tw Cen MT"/>
              </a:rPr>
              <a:t>such</a:t>
            </a:r>
            <a:r>
              <a:rPr sz="1800" spc="-6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as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w Cen MT"/>
                <a:cs typeface="Tw Cen MT"/>
              </a:rPr>
              <a:t>Grocery shops, </a:t>
            </a:r>
            <a:r>
              <a:rPr sz="1800" spc="-10" dirty="0">
                <a:latin typeface="Tw Cen MT"/>
                <a:cs typeface="Tw Cen MT"/>
              </a:rPr>
              <a:t>Bars, Restaurants, </a:t>
            </a:r>
            <a:r>
              <a:rPr sz="1800" spc="5" dirty="0">
                <a:latin typeface="Tw Cen MT"/>
                <a:cs typeface="Tw Cen MT"/>
              </a:rPr>
              <a:t>Furniture </a:t>
            </a:r>
            <a:r>
              <a:rPr sz="1800" spc="-5" dirty="0">
                <a:latin typeface="Tw Cen MT"/>
                <a:cs typeface="Tw Cen MT"/>
              </a:rPr>
              <a:t>shops, </a:t>
            </a:r>
            <a:r>
              <a:rPr sz="1800" dirty="0">
                <a:latin typeface="Tw Cen MT"/>
                <a:cs typeface="Tw Cen MT"/>
              </a:rPr>
              <a:t>and Department</a:t>
            </a:r>
            <a:r>
              <a:rPr sz="1800" spc="-6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stores.</a:t>
            </a:r>
            <a:endParaRPr sz="18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9034" y="12903"/>
            <a:ext cx="317436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</a:t>
            </a:r>
            <a:r>
              <a:rPr spc="-50" dirty="0"/>
              <a:t> </a:t>
            </a:r>
            <a:r>
              <a:rPr sz="2800" spc="-5" dirty="0"/>
              <a:t>Discussion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349497" y="544195"/>
            <a:ext cx="5916930" cy="606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The aim of this </a:t>
            </a:r>
            <a:r>
              <a:rPr sz="1800" spc="-5" dirty="0">
                <a:latin typeface="Tw Cen MT"/>
                <a:cs typeface="Tw Cen MT"/>
              </a:rPr>
              <a:t>project is </a:t>
            </a:r>
            <a:r>
              <a:rPr sz="1800" dirty="0">
                <a:latin typeface="Tw Cen MT"/>
                <a:cs typeface="Tw Cen MT"/>
              </a:rPr>
              <a:t>to help people who </a:t>
            </a:r>
            <a:r>
              <a:rPr sz="1800" spc="-20" dirty="0">
                <a:latin typeface="Tw Cen MT"/>
                <a:cs typeface="Tw Cen MT"/>
              </a:rPr>
              <a:t>want </a:t>
            </a:r>
            <a:r>
              <a:rPr sz="1800" dirty="0">
                <a:latin typeface="Tw Cen MT"/>
                <a:cs typeface="Tw Cen MT"/>
              </a:rPr>
              <a:t>to relocate to  the safest </a:t>
            </a:r>
            <a:r>
              <a:rPr sz="1800" spc="-5" dirty="0">
                <a:latin typeface="Tw Cen MT"/>
                <a:cs typeface="Tw Cen MT"/>
              </a:rPr>
              <a:t>borough in </a:t>
            </a:r>
            <a:r>
              <a:rPr sz="1800" dirty="0">
                <a:latin typeface="Tw Cen MT"/>
                <a:cs typeface="Tw Cen MT"/>
              </a:rPr>
              <a:t>London, </a:t>
            </a:r>
            <a:r>
              <a:rPr sz="1800" spc="-10" dirty="0">
                <a:latin typeface="Tw Cen MT"/>
                <a:cs typeface="Tw Cen MT"/>
              </a:rPr>
              <a:t>expats </a:t>
            </a:r>
            <a:r>
              <a:rPr sz="1800" dirty="0">
                <a:latin typeface="Tw Cen MT"/>
                <a:cs typeface="Tw Cen MT"/>
              </a:rPr>
              <a:t>can </a:t>
            </a:r>
            <a:r>
              <a:rPr sz="1800" spc="15" dirty="0">
                <a:latin typeface="Tw Cen MT"/>
                <a:cs typeface="Tw Cen MT"/>
              </a:rPr>
              <a:t>chose </a:t>
            </a:r>
            <a:r>
              <a:rPr sz="1800" dirty="0">
                <a:latin typeface="Tw Cen MT"/>
                <a:cs typeface="Tw Cen MT"/>
              </a:rPr>
              <a:t>the  neighbourhoods to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spc="-20" dirty="0">
                <a:latin typeface="Tw Cen MT"/>
                <a:cs typeface="Tw Cen MT"/>
              </a:rPr>
              <a:t>they want </a:t>
            </a:r>
            <a:r>
              <a:rPr sz="1800" dirty="0">
                <a:latin typeface="Tw Cen MT"/>
                <a:cs typeface="Tw Cen MT"/>
              </a:rPr>
              <a:t>to relocate based on the  most common </a:t>
            </a:r>
            <a:r>
              <a:rPr sz="1800" spc="-5" dirty="0">
                <a:latin typeface="Tw Cen MT"/>
                <a:cs typeface="Tw Cen MT"/>
              </a:rPr>
              <a:t>venues in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it.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321945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w Cen MT"/>
                <a:cs typeface="Tw Cen MT"/>
              </a:rPr>
              <a:t>For </a:t>
            </a:r>
            <a:r>
              <a:rPr sz="1800" spc="-10" dirty="0">
                <a:latin typeface="Tw Cen MT"/>
                <a:cs typeface="Tw Cen MT"/>
              </a:rPr>
              <a:t>example </a:t>
            </a:r>
            <a:r>
              <a:rPr sz="1800" spc="-5" dirty="0">
                <a:latin typeface="Tw Cen MT"/>
                <a:cs typeface="Tw Cen MT"/>
              </a:rPr>
              <a:t>if </a:t>
            </a:r>
            <a:r>
              <a:rPr sz="1800" dirty="0">
                <a:latin typeface="Tw Cen MT"/>
                <a:cs typeface="Tw Cen MT"/>
              </a:rPr>
              <a:t>a person </a:t>
            </a:r>
            <a:r>
              <a:rPr sz="1800" spc="-5" dirty="0">
                <a:latin typeface="Tw Cen MT"/>
                <a:cs typeface="Tw Cen MT"/>
              </a:rPr>
              <a:t>is looking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dirty="0">
                <a:latin typeface="Tw Cen MT"/>
                <a:cs typeface="Tw Cen MT"/>
              </a:rPr>
              <a:t>a neighbourhood with  good connectivity and public transportation </a:t>
            </a:r>
            <a:r>
              <a:rPr sz="1800" spc="-20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can see that  Clusters 3 and 4 </a:t>
            </a:r>
            <a:r>
              <a:rPr sz="1800" spc="-10" dirty="0">
                <a:latin typeface="Tw Cen MT"/>
                <a:cs typeface="Tw Cen MT"/>
              </a:rPr>
              <a:t>have </a:t>
            </a:r>
            <a:r>
              <a:rPr sz="1800" spc="-20" dirty="0">
                <a:latin typeface="Tw Cen MT"/>
                <a:cs typeface="Tw Cen MT"/>
              </a:rPr>
              <a:t>Train </a:t>
            </a:r>
            <a:r>
              <a:rPr sz="1800" dirty="0">
                <a:latin typeface="Tw Cen MT"/>
                <a:cs typeface="Tw Cen MT"/>
              </a:rPr>
              <a:t>stations and Bus stops as the</a:t>
            </a:r>
            <a:r>
              <a:rPr sz="1800" spc="-13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most  </a:t>
            </a:r>
            <a:r>
              <a:rPr sz="1800" dirty="0">
                <a:latin typeface="Tw Cen MT"/>
                <a:cs typeface="Tw Cen MT"/>
              </a:rPr>
              <a:t>common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venues.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248285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w Cen MT"/>
                <a:cs typeface="Tw Cen MT"/>
              </a:rPr>
              <a:t>If </a:t>
            </a:r>
            <a:r>
              <a:rPr sz="1800" dirty="0">
                <a:latin typeface="Tw Cen MT"/>
                <a:cs typeface="Tw Cen MT"/>
              </a:rPr>
              <a:t>a person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looking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dirty="0">
                <a:latin typeface="Tw Cen MT"/>
                <a:cs typeface="Tw Cen MT"/>
              </a:rPr>
              <a:t>a neighbourhood with stores and  restaurants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a close </a:t>
            </a:r>
            <a:r>
              <a:rPr sz="1800" spc="-10" dirty="0">
                <a:latin typeface="Tw Cen MT"/>
                <a:cs typeface="Tw Cen MT"/>
              </a:rPr>
              <a:t>proximity </a:t>
            </a:r>
            <a:r>
              <a:rPr sz="1800" dirty="0">
                <a:latin typeface="Tw Cen MT"/>
                <a:cs typeface="Tw Cen MT"/>
              </a:rPr>
              <a:t>then the neighbourhoods </a:t>
            </a:r>
            <a:r>
              <a:rPr sz="1800" spc="-5" dirty="0">
                <a:latin typeface="Tw Cen MT"/>
                <a:cs typeface="Tw Cen MT"/>
              </a:rPr>
              <a:t>in</a:t>
            </a:r>
            <a:r>
              <a:rPr sz="1800" spc="-12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the  first cluster </a:t>
            </a:r>
            <a:r>
              <a:rPr sz="1800" spc="-5" dirty="0">
                <a:latin typeface="Tw Cen MT"/>
                <a:cs typeface="Tw Cen MT"/>
              </a:rPr>
              <a:t>is suitable.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1651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w Cen MT"/>
                <a:cs typeface="Tw Cen MT"/>
              </a:rPr>
              <a:t>For </a:t>
            </a:r>
            <a:r>
              <a:rPr sz="1800" dirty="0">
                <a:latin typeface="Tw Cen MT"/>
                <a:cs typeface="Tw Cen MT"/>
              </a:rPr>
              <a:t>a family I feel that the neighbourhoods </a:t>
            </a:r>
            <a:r>
              <a:rPr sz="1800" spc="-5" dirty="0">
                <a:latin typeface="Tw Cen MT"/>
                <a:cs typeface="Tw Cen MT"/>
              </a:rPr>
              <a:t>in Cluster </a:t>
            </a:r>
            <a:r>
              <a:rPr sz="1800" dirty="0">
                <a:latin typeface="Tw Cen MT"/>
                <a:cs typeface="Tw Cen MT"/>
              </a:rPr>
              <a:t>4 are  more suitable dues to the common </a:t>
            </a:r>
            <a:r>
              <a:rPr sz="1800" spc="-5" dirty="0">
                <a:latin typeface="Tw Cen MT"/>
                <a:cs typeface="Tw Cen MT"/>
              </a:rPr>
              <a:t>venues in </a:t>
            </a:r>
            <a:r>
              <a:rPr sz="1800" dirty="0">
                <a:latin typeface="Tw Cen MT"/>
                <a:cs typeface="Tw Cen MT"/>
              </a:rPr>
              <a:t>that </a:t>
            </a:r>
            <a:r>
              <a:rPr sz="1800" spc="-15" dirty="0">
                <a:latin typeface="Tw Cen MT"/>
                <a:cs typeface="Tw Cen MT"/>
              </a:rPr>
              <a:t>cluster, </a:t>
            </a:r>
            <a:r>
              <a:rPr sz="1800" dirty="0">
                <a:latin typeface="Tw Cen MT"/>
                <a:cs typeface="Tw Cen MT"/>
              </a:rPr>
              <a:t>these  neighbourhoods </a:t>
            </a:r>
            <a:r>
              <a:rPr sz="1800" spc="-10" dirty="0">
                <a:latin typeface="Tw Cen MT"/>
                <a:cs typeface="Tw Cen MT"/>
              </a:rPr>
              <a:t>have </a:t>
            </a:r>
            <a:r>
              <a:rPr sz="1800" dirty="0">
                <a:latin typeface="Tw Cen MT"/>
                <a:cs typeface="Tw Cen MT"/>
              </a:rPr>
              <a:t>common </a:t>
            </a:r>
            <a:r>
              <a:rPr sz="1800" spc="-5" dirty="0">
                <a:latin typeface="Tw Cen MT"/>
                <a:cs typeface="Tw Cen MT"/>
              </a:rPr>
              <a:t>venues </a:t>
            </a:r>
            <a:r>
              <a:rPr sz="1800" spc="15" dirty="0">
                <a:latin typeface="Tw Cen MT"/>
                <a:cs typeface="Tw Cen MT"/>
              </a:rPr>
              <a:t>such </a:t>
            </a:r>
            <a:r>
              <a:rPr sz="1800" dirty="0">
                <a:latin typeface="Tw Cen MT"/>
                <a:cs typeface="Tw Cen MT"/>
              </a:rPr>
              <a:t>as </a:t>
            </a:r>
            <a:r>
              <a:rPr sz="1800" spc="-20" dirty="0">
                <a:latin typeface="Tw Cen MT"/>
                <a:cs typeface="Tw Cen MT"/>
              </a:rPr>
              <a:t>Parks,</a:t>
            </a:r>
            <a:r>
              <a:rPr sz="1800" spc="-12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Gym/Fitness  </a:t>
            </a:r>
            <a:r>
              <a:rPr sz="1800" spc="-5" dirty="0">
                <a:latin typeface="Tw Cen MT"/>
                <a:cs typeface="Tw Cen MT"/>
              </a:rPr>
              <a:t>centres, </a:t>
            </a:r>
            <a:r>
              <a:rPr sz="1800" dirty="0">
                <a:latin typeface="Tw Cen MT"/>
                <a:cs typeface="Tw Cen MT"/>
              </a:rPr>
              <a:t>Bus </a:t>
            </a:r>
            <a:r>
              <a:rPr sz="1800" spc="-10" dirty="0">
                <a:latin typeface="Tw Cen MT"/>
                <a:cs typeface="Tw Cen MT"/>
              </a:rPr>
              <a:t>Stops, Restaurants, </a:t>
            </a:r>
            <a:r>
              <a:rPr sz="1800" spc="-5" dirty="0">
                <a:latin typeface="Tw Cen MT"/>
                <a:cs typeface="Tw Cen MT"/>
              </a:rPr>
              <a:t>Electronics </a:t>
            </a:r>
            <a:r>
              <a:rPr sz="1800" dirty="0">
                <a:latin typeface="Tw Cen MT"/>
                <a:cs typeface="Tw Cen MT"/>
              </a:rPr>
              <a:t>Stores and Soccer  fields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spc="-5" dirty="0">
                <a:latin typeface="Tw Cen MT"/>
                <a:cs typeface="Tw Cen MT"/>
              </a:rPr>
              <a:t>is ideal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dirty="0">
                <a:latin typeface="Tw Cen MT"/>
                <a:cs typeface="Tw Cen MT"/>
              </a:rPr>
              <a:t>a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5" dirty="0">
                <a:latin typeface="Tw Cen MT"/>
                <a:cs typeface="Tw Cen MT"/>
              </a:rPr>
              <a:t>family.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3556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The preference of </a:t>
            </a:r>
            <a:r>
              <a:rPr sz="1800" spc="-5" dirty="0">
                <a:latin typeface="Tw Cen MT"/>
                <a:cs typeface="Tw Cen MT"/>
              </a:rPr>
              <a:t>venues </a:t>
            </a:r>
            <a:r>
              <a:rPr sz="1800" spc="-15" dirty="0">
                <a:latin typeface="Tw Cen MT"/>
                <a:cs typeface="Tw Cen MT"/>
              </a:rPr>
              <a:t>may </a:t>
            </a:r>
            <a:r>
              <a:rPr sz="1800" spc="-10" dirty="0">
                <a:latin typeface="Tw Cen MT"/>
                <a:cs typeface="Tw Cen MT"/>
              </a:rPr>
              <a:t>vary from </a:t>
            </a:r>
            <a:r>
              <a:rPr sz="1800" dirty="0">
                <a:latin typeface="Tw Cen MT"/>
                <a:cs typeface="Tw Cen MT"/>
              </a:rPr>
              <a:t>person to person, </a:t>
            </a:r>
            <a:r>
              <a:rPr sz="1800" spc="-20" dirty="0">
                <a:latin typeface="Tw Cen MT"/>
                <a:cs typeface="Tw Cen MT"/>
              </a:rPr>
              <a:t>they  </a:t>
            </a:r>
            <a:r>
              <a:rPr sz="1800" dirty="0">
                <a:latin typeface="Tw Cen MT"/>
                <a:cs typeface="Tw Cen MT"/>
              </a:rPr>
              <a:t>can select a neighbourhood based on ones</a:t>
            </a:r>
            <a:r>
              <a:rPr sz="1800" spc="-8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priorities.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538" y="279348"/>
            <a:ext cx="27058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</a:t>
            </a:r>
            <a:r>
              <a:rPr sz="2800" spc="-5" dirty="0"/>
              <a:t>Conclusion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867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870585" algn="l"/>
              </a:tabLst>
            </a:pPr>
            <a:r>
              <a:rPr dirty="0"/>
              <a:t>This </a:t>
            </a:r>
            <a:r>
              <a:rPr spc="-5" dirty="0"/>
              <a:t>project </a:t>
            </a:r>
            <a:r>
              <a:rPr dirty="0"/>
              <a:t>helps a person </a:t>
            </a:r>
            <a:r>
              <a:rPr spc="-15" dirty="0"/>
              <a:t>get </a:t>
            </a:r>
            <a:r>
              <a:rPr dirty="0"/>
              <a:t>a better </a:t>
            </a:r>
            <a:r>
              <a:rPr spc="-5" dirty="0"/>
              <a:t>understanding </a:t>
            </a:r>
            <a:r>
              <a:rPr dirty="0"/>
              <a:t>of the  neighbourhoods with respect to the most common </a:t>
            </a:r>
            <a:r>
              <a:rPr spc="-5" dirty="0"/>
              <a:t>venues in </a:t>
            </a:r>
            <a:r>
              <a:rPr dirty="0"/>
              <a:t>that  neighbourhood. </a:t>
            </a:r>
            <a:r>
              <a:rPr spc="-5" dirty="0"/>
              <a:t>It is </a:t>
            </a:r>
            <a:r>
              <a:rPr spc="-20" dirty="0"/>
              <a:t>always </a:t>
            </a:r>
            <a:r>
              <a:rPr dirty="0"/>
              <a:t>helpful to </a:t>
            </a:r>
            <a:r>
              <a:rPr spc="-10" dirty="0"/>
              <a:t>make </a:t>
            </a:r>
            <a:r>
              <a:rPr dirty="0"/>
              <a:t>use of technology to  </a:t>
            </a:r>
            <a:r>
              <a:rPr spc="-10" dirty="0"/>
              <a:t>stay </a:t>
            </a:r>
            <a:r>
              <a:rPr dirty="0"/>
              <a:t>one step ahead </a:t>
            </a:r>
            <a:r>
              <a:rPr spc="-5" dirty="0"/>
              <a:t>i.e. </a:t>
            </a:r>
            <a:r>
              <a:rPr dirty="0"/>
              <a:t>finding out more about places </a:t>
            </a:r>
            <a:r>
              <a:rPr spc="-10" dirty="0"/>
              <a:t>before  </a:t>
            </a:r>
            <a:r>
              <a:rPr dirty="0"/>
              <a:t>moving </a:t>
            </a:r>
            <a:r>
              <a:rPr spc="-5" dirty="0"/>
              <a:t>into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neighbourhood.</a:t>
            </a:r>
          </a:p>
          <a:p>
            <a:pPr marL="775970">
              <a:lnSpc>
                <a:spcPct val="100000"/>
              </a:lnSpc>
              <a:spcBef>
                <a:spcPts val="30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88670" marR="104775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870585" algn="l"/>
              </a:tabLst>
            </a:pPr>
            <a:r>
              <a:rPr spc="-75" dirty="0"/>
              <a:t>We </a:t>
            </a:r>
            <a:r>
              <a:rPr spc="-10" dirty="0"/>
              <a:t>have </a:t>
            </a:r>
            <a:r>
              <a:rPr spc="-5" dirty="0"/>
              <a:t>just </a:t>
            </a:r>
            <a:r>
              <a:rPr spc="-10" dirty="0"/>
              <a:t>taken </a:t>
            </a:r>
            <a:r>
              <a:rPr dirty="0"/>
              <a:t>safety as a primary </a:t>
            </a:r>
            <a:r>
              <a:rPr spc="5" dirty="0"/>
              <a:t>concern </a:t>
            </a:r>
            <a:r>
              <a:rPr dirty="0"/>
              <a:t>to shortlist the  safest </a:t>
            </a:r>
            <a:r>
              <a:rPr spc="-10" dirty="0"/>
              <a:t>borough </a:t>
            </a:r>
            <a:r>
              <a:rPr dirty="0"/>
              <a:t>of London. The future of this </a:t>
            </a:r>
            <a:r>
              <a:rPr spc="-10" dirty="0"/>
              <a:t>project </a:t>
            </a:r>
            <a:r>
              <a:rPr spc="-5" dirty="0"/>
              <a:t>includes  </a:t>
            </a:r>
            <a:r>
              <a:rPr dirty="0"/>
              <a:t>taking other factors </a:t>
            </a:r>
            <a:r>
              <a:rPr spc="15" dirty="0"/>
              <a:t>such </a:t>
            </a:r>
            <a:r>
              <a:rPr dirty="0"/>
              <a:t>as cost of </a:t>
            </a:r>
            <a:r>
              <a:rPr spc="-5" dirty="0"/>
              <a:t>living in </a:t>
            </a:r>
            <a:r>
              <a:rPr dirty="0"/>
              <a:t>the areas </a:t>
            </a:r>
            <a:r>
              <a:rPr spc="-5" dirty="0"/>
              <a:t>into  consideration </a:t>
            </a:r>
            <a:r>
              <a:rPr dirty="0"/>
              <a:t>to shortlist the </a:t>
            </a:r>
            <a:r>
              <a:rPr spc="-5" dirty="0"/>
              <a:t>borough, </a:t>
            </a:r>
            <a:r>
              <a:rPr spc="15" dirty="0"/>
              <a:t>such </a:t>
            </a:r>
            <a:r>
              <a:rPr dirty="0"/>
              <a:t>as filtering areas  based on a predefined</a:t>
            </a:r>
            <a:r>
              <a:rPr spc="-55" dirty="0"/>
              <a:t> </a:t>
            </a:r>
            <a:r>
              <a:rPr spc="-5" dirty="0"/>
              <a:t>budget.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6404" y="860552"/>
            <a:ext cx="6378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 Data Acquisition and</a:t>
            </a:r>
            <a:r>
              <a:rPr sz="2800" spc="20" dirty="0"/>
              <a:t> </a:t>
            </a:r>
            <a:r>
              <a:rPr sz="2800" spc="-5" dirty="0"/>
              <a:t>Cleaning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32961" y="1607311"/>
            <a:ext cx="5795010" cy="391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2959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w Cen MT"/>
                <a:cs typeface="Tw Cen MT"/>
              </a:rPr>
              <a:t>Data </a:t>
            </a:r>
            <a:r>
              <a:rPr sz="1800" b="1" spc="-5" dirty="0">
                <a:latin typeface="Tw Cen MT"/>
                <a:cs typeface="Tw Cen MT"/>
              </a:rPr>
              <a:t>Acquisition: </a:t>
            </a:r>
            <a:r>
              <a:rPr sz="1800" dirty="0">
                <a:latin typeface="Tw Cen MT"/>
                <a:cs typeface="Tw Cen MT"/>
              </a:rPr>
              <a:t>The data </a:t>
            </a:r>
            <a:r>
              <a:rPr sz="1800" spc="-5" dirty="0">
                <a:latin typeface="Tw Cen MT"/>
                <a:cs typeface="Tw Cen MT"/>
              </a:rPr>
              <a:t>acquired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dirty="0">
                <a:latin typeface="Tw Cen MT"/>
                <a:cs typeface="Tw Cen MT"/>
              </a:rPr>
              <a:t>this </a:t>
            </a:r>
            <a:r>
              <a:rPr sz="1800" spc="-10" dirty="0">
                <a:latin typeface="Tw Cen MT"/>
                <a:cs typeface="Tw Cen MT"/>
              </a:rPr>
              <a:t>project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a  combination of data </a:t>
            </a:r>
            <a:r>
              <a:rPr sz="1800" spc="-10" dirty="0">
                <a:latin typeface="Tw Cen MT"/>
                <a:cs typeface="Tw Cen MT"/>
              </a:rPr>
              <a:t>from </a:t>
            </a:r>
            <a:r>
              <a:rPr sz="1800" dirty="0">
                <a:latin typeface="Tw Cen MT"/>
                <a:cs typeface="Tw Cen MT"/>
              </a:rPr>
              <a:t>three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sources: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80975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The first data source of the </a:t>
            </a:r>
            <a:r>
              <a:rPr sz="1800" spc="-5" dirty="0">
                <a:latin typeface="Tw Cen MT"/>
                <a:cs typeface="Tw Cen MT"/>
              </a:rPr>
              <a:t>project </a:t>
            </a:r>
            <a:r>
              <a:rPr sz="1800" dirty="0">
                <a:latin typeface="Tw Cen MT"/>
                <a:cs typeface="Tw Cen MT"/>
              </a:rPr>
              <a:t>uses a London crime</a:t>
            </a:r>
            <a:r>
              <a:rPr sz="1800" spc="-10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data  that </a:t>
            </a:r>
            <a:r>
              <a:rPr sz="1800" spc="-10" dirty="0">
                <a:latin typeface="Tw Cen MT"/>
                <a:cs typeface="Tw Cen MT"/>
              </a:rPr>
              <a:t>shows </a:t>
            </a:r>
            <a:r>
              <a:rPr sz="1800" dirty="0">
                <a:latin typeface="Tw Cen MT"/>
                <a:cs typeface="Tw Cen MT"/>
              </a:rPr>
              <a:t>the crime per </a:t>
            </a:r>
            <a:r>
              <a:rPr sz="1800" spc="-10" dirty="0">
                <a:latin typeface="Tw Cen MT"/>
                <a:cs typeface="Tw Cen MT"/>
              </a:rPr>
              <a:t>borough </a:t>
            </a:r>
            <a:r>
              <a:rPr sz="1800" spc="-5" dirty="0">
                <a:latin typeface="Tw Cen MT"/>
                <a:cs typeface="Tw Cen MT"/>
              </a:rPr>
              <a:t>in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London.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67945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The second source of data </a:t>
            </a:r>
            <a:r>
              <a:rPr sz="1800" spc="-5" dirty="0">
                <a:latin typeface="Tw Cen MT"/>
                <a:cs typeface="Tw Cen MT"/>
              </a:rPr>
              <a:t>is scraped </a:t>
            </a:r>
            <a:r>
              <a:rPr sz="1800" spc="-10" dirty="0">
                <a:latin typeface="Tw Cen MT"/>
                <a:cs typeface="Tw Cen MT"/>
              </a:rPr>
              <a:t>from </a:t>
            </a:r>
            <a:r>
              <a:rPr sz="1800" dirty="0">
                <a:latin typeface="Tw Cen MT"/>
                <a:cs typeface="Tw Cen MT"/>
              </a:rPr>
              <a:t>a </a:t>
            </a:r>
            <a:r>
              <a:rPr sz="1800" spc="-5" dirty="0">
                <a:latin typeface="Tw Cen MT"/>
                <a:cs typeface="Tw Cen MT"/>
              </a:rPr>
              <a:t>Wikipedia </a:t>
            </a:r>
            <a:r>
              <a:rPr sz="1800" spc="-10" dirty="0">
                <a:latin typeface="Tw Cen MT"/>
                <a:cs typeface="Tw Cen MT"/>
              </a:rPr>
              <a:t>page  </a:t>
            </a:r>
            <a:r>
              <a:rPr sz="1800" dirty="0">
                <a:latin typeface="Tw Cen MT"/>
                <a:cs typeface="Tw Cen MT"/>
              </a:rPr>
              <a:t>that contains the </a:t>
            </a:r>
            <a:r>
              <a:rPr sz="1800" spc="-5" dirty="0">
                <a:latin typeface="Tw Cen MT"/>
                <a:cs typeface="Tw Cen MT"/>
              </a:rPr>
              <a:t>list </a:t>
            </a:r>
            <a:r>
              <a:rPr sz="1800" dirty="0">
                <a:latin typeface="Tw Cen MT"/>
                <a:cs typeface="Tw Cen MT"/>
              </a:rPr>
              <a:t>of London </a:t>
            </a:r>
            <a:r>
              <a:rPr sz="1800" spc="-5" dirty="0">
                <a:latin typeface="Tw Cen MT"/>
                <a:cs typeface="Tw Cen MT"/>
              </a:rPr>
              <a:t>boroughs. </a:t>
            </a:r>
            <a:r>
              <a:rPr sz="1800" dirty="0">
                <a:latin typeface="Tw Cen MT"/>
                <a:cs typeface="Tw Cen MT"/>
              </a:rPr>
              <a:t>This </a:t>
            </a:r>
            <a:r>
              <a:rPr sz="1800" spc="-10" dirty="0">
                <a:latin typeface="Tw Cen MT"/>
                <a:cs typeface="Tw Cen MT"/>
              </a:rPr>
              <a:t>page </a:t>
            </a:r>
            <a:r>
              <a:rPr sz="1800" dirty="0">
                <a:latin typeface="Tw Cen MT"/>
                <a:cs typeface="Tw Cen MT"/>
              </a:rPr>
              <a:t>contains  </a:t>
            </a:r>
            <a:r>
              <a:rPr sz="1800" spc="-5" dirty="0">
                <a:latin typeface="Tw Cen MT"/>
                <a:cs typeface="Tw Cen MT"/>
              </a:rPr>
              <a:t>additional information </a:t>
            </a:r>
            <a:r>
              <a:rPr sz="1800" dirty="0">
                <a:latin typeface="Tw Cen MT"/>
                <a:cs typeface="Tw Cen MT"/>
              </a:rPr>
              <a:t>about the</a:t>
            </a:r>
            <a:r>
              <a:rPr sz="1800" spc="-4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boroughs.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5" dirty="0">
                <a:latin typeface="Tw Cen MT"/>
                <a:cs typeface="Tw Cen MT"/>
              </a:rPr>
              <a:t>third </a:t>
            </a:r>
            <a:r>
              <a:rPr sz="1800" dirty="0">
                <a:latin typeface="Tw Cen MT"/>
                <a:cs typeface="Tw Cen MT"/>
              </a:rPr>
              <a:t>data source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5" dirty="0">
                <a:latin typeface="Tw Cen MT"/>
                <a:cs typeface="Tw Cen MT"/>
              </a:rPr>
              <a:t>list </a:t>
            </a:r>
            <a:r>
              <a:rPr sz="1800" dirty="0">
                <a:latin typeface="Tw Cen MT"/>
                <a:cs typeface="Tw Cen MT"/>
              </a:rPr>
              <a:t>of Neighbourhoods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35" dirty="0">
                <a:latin typeface="Tw Cen MT"/>
                <a:cs typeface="Tw Cen MT"/>
              </a:rPr>
              <a:t>Royal  </a:t>
            </a:r>
            <a:r>
              <a:rPr sz="1800" spc="-10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of Kingston upon Thames as </a:t>
            </a:r>
            <a:r>
              <a:rPr sz="1800" spc="-10" dirty="0">
                <a:latin typeface="Tw Cen MT"/>
                <a:cs typeface="Tw Cen MT"/>
              </a:rPr>
              <a:t>found </a:t>
            </a:r>
            <a:r>
              <a:rPr sz="1800" dirty="0">
                <a:latin typeface="Tw Cen MT"/>
                <a:cs typeface="Tw Cen MT"/>
              </a:rPr>
              <a:t>on the </a:t>
            </a:r>
            <a:r>
              <a:rPr sz="1800" spc="-5" dirty="0">
                <a:latin typeface="Tw Cen MT"/>
                <a:cs typeface="Tw Cen MT"/>
              </a:rPr>
              <a:t>Wikipedia  </a:t>
            </a:r>
            <a:r>
              <a:rPr sz="1800" spc="-10" dirty="0">
                <a:latin typeface="Tw Cen MT"/>
                <a:cs typeface="Tw Cen MT"/>
              </a:rPr>
              <a:t>page.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194" y="741934"/>
            <a:ext cx="5815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w Cen MT"/>
                <a:cs typeface="Tw Cen MT"/>
              </a:rPr>
              <a:t>Data </a:t>
            </a:r>
            <a:r>
              <a:rPr sz="1800" b="1" dirty="0">
                <a:latin typeface="Tw Cen MT"/>
                <a:cs typeface="Tw Cen MT"/>
              </a:rPr>
              <a:t>Cleaning: </a:t>
            </a:r>
            <a:r>
              <a:rPr sz="1800" dirty="0">
                <a:latin typeface="Tw Cen MT"/>
                <a:cs typeface="Tw Cen MT"/>
              </a:rPr>
              <a:t>The data cleaning </a:t>
            </a:r>
            <a:r>
              <a:rPr sz="1800" spc="-5" dirty="0">
                <a:latin typeface="Tw Cen MT"/>
                <a:cs typeface="Tw Cen MT"/>
              </a:rPr>
              <a:t>process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spc="15" dirty="0">
                <a:latin typeface="Tw Cen MT"/>
                <a:cs typeface="Tw Cen MT"/>
              </a:rPr>
              <a:t>each </a:t>
            </a:r>
            <a:r>
              <a:rPr sz="1800" dirty="0">
                <a:latin typeface="Tw Cen MT"/>
                <a:cs typeface="Tw Cen MT"/>
              </a:rPr>
              <a:t>of the</a:t>
            </a:r>
            <a:r>
              <a:rPr sz="1800" spc="-13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three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w Cen MT"/>
                <a:cs typeface="Tw Cen MT"/>
              </a:rPr>
              <a:t>sources of data are done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separately.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4194" y="2074926"/>
            <a:ext cx="594423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8125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15" dirty="0">
                <a:latin typeface="Tw Cen MT"/>
                <a:cs typeface="Tw Cen MT"/>
              </a:rPr>
              <a:t>From </a:t>
            </a:r>
            <a:r>
              <a:rPr sz="1800" dirty="0">
                <a:latin typeface="Tw Cen MT"/>
                <a:cs typeface="Tw Cen MT"/>
              </a:rPr>
              <a:t>the London crime data, the crimes during the </a:t>
            </a:r>
            <a:r>
              <a:rPr sz="1800" spc="-5" dirty="0">
                <a:latin typeface="Tw Cen MT"/>
                <a:cs typeface="Tw Cen MT"/>
              </a:rPr>
              <a:t>most</a:t>
            </a:r>
            <a:r>
              <a:rPr sz="1800" spc="-114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recent  </a:t>
            </a:r>
            <a:r>
              <a:rPr sz="1800" spc="-10" dirty="0">
                <a:latin typeface="Tw Cen MT"/>
                <a:cs typeface="Tw Cen MT"/>
              </a:rPr>
              <a:t>year </a:t>
            </a:r>
            <a:r>
              <a:rPr sz="1800" dirty="0">
                <a:latin typeface="Tw Cen MT"/>
                <a:cs typeface="Tw Cen MT"/>
              </a:rPr>
              <a:t>(2016) are </a:t>
            </a:r>
            <a:r>
              <a:rPr sz="1800" spc="-5" dirty="0">
                <a:latin typeface="Tw Cen MT"/>
                <a:cs typeface="Tw Cen MT"/>
              </a:rPr>
              <a:t>only </a:t>
            </a:r>
            <a:r>
              <a:rPr sz="1800" dirty="0">
                <a:latin typeface="Tw Cen MT"/>
                <a:cs typeface="Tw Cen MT"/>
              </a:rPr>
              <a:t>selected. The major categories of crime  are </a:t>
            </a:r>
            <a:r>
              <a:rPr sz="1800" spc="-5" dirty="0">
                <a:latin typeface="Tw Cen MT"/>
                <a:cs typeface="Tw Cen MT"/>
              </a:rPr>
              <a:t>pivoted </a:t>
            </a:r>
            <a:r>
              <a:rPr sz="1800" dirty="0">
                <a:latin typeface="Tw Cen MT"/>
                <a:cs typeface="Tw Cen MT"/>
              </a:rPr>
              <a:t>to </a:t>
            </a:r>
            <a:r>
              <a:rPr sz="1800" spc="-15" dirty="0">
                <a:latin typeface="Tw Cen MT"/>
                <a:cs typeface="Tw Cen MT"/>
              </a:rPr>
              <a:t>get </a:t>
            </a:r>
            <a:r>
              <a:rPr sz="1800" dirty="0">
                <a:latin typeface="Tw Cen MT"/>
                <a:cs typeface="Tw Cen MT"/>
              </a:rPr>
              <a:t>the total crimes per the </a:t>
            </a:r>
            <a:r>
              <a:rPr sz="1800" spc="-5" dirty="0">
                <a:latin typeface="Tw Cen MT"/>
                <a:cs typeface="Tw Cen MT"/>
              </a:rPr>
              <a:t>boroughs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spc="15" dirty="0">
                <a:latin typeface="Tw Cen MT"/>
                <a:cs typeface="Tw Cen MT"/>
              </a:rPr>
              <a:t>each  </a:t>
            </a:r>
            <a:r>
              <a:rPr sz="1800" spc="-5" dirty="0">
                <a:latin typeface="Tw Cen MT"/>
                <a:cs typeface="Tw Cen MT"/>
              </a:rPr>
              <a:t>major</a:t>
            </a:r>
            <a:r>
              <a:rPr sz="1800" spc="-10" dirty="0">
                <a:latin typeface="Tw Cen MT"/>
                <a:cs typeface="Tw Cen MT"/>
              </a:rPr>
              <a:t> </a:t>
            </a:r>
            <a:r>
              <a:rPr sz="1800" spc="-15" dirty="0">
                <a:latin typeface="Tw Cen MT"/>
                <a:cs typeface="Tw Cen MT"/>
              </a:rPr>
              <a:t>category.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The second data </a:t>
            </a:r>
            <a:r>
              <a:rPr sz="1800" spc="-5" dirty="0">
                <a:latin typeface="Tw Cen MT"/>
                <a:cs typeface="Tw Cen MT"/>
              </a:rPr>
              <a:t>is scraped </a:t>
            </a:r>
            <a:r>
              <a:rPr sz="1800" spc="-10" dirty="0">
                <a:latin typeface="Tw Cen MT"/>
                <a:cs typeface="Tw Cen MT"/>
              </a:rPr>
              <a:t>from </a:t>
            </a:r>
            <a:r>
              <a:rPr sz="1800" dirty="0">
                <a:latin typeface="Tw Cen MT"/>
                <a:cs typeface="Tw Cen MT"/>
              </a:rPr>
              <a:t>a </a:t>
            </a:r>
            <a:r>
              <a:rPr sz="1800" spc="-5" dirty="0">
                <a:latin typeface="Tw Cen MT"/>
                <a:cs typeface="Tw Cen MT"/>
              </a:rPr>
              <a:t>Wikipedia </a:t>
            </a:r>
            <a:r>
              <a:rPr sz="1800" spc="-10" dirty="0">
                <a:latin typeface="Tw Cen MT"/>
                <a:cs typeface="Tw Cen MT"/>
              </a:rPr>
              <a:t>page </a:t>
            </a:r>
            <a:r>
              <a:rPr sz="1800" dirty="0">
                <a:latin typeface="Tw Cen MT"/>
                <a:cs typeface="Tw Cen MT"/>
              </a:rPr>
              <a:t>using the  Beautiful Soup </a:t>
            </a:r>
            <a:r>
              <a:rPr sz="1800" spc="-5" dirty="0">
                <a:latin typeface="Tw Cen MT"/>
                <a:cs typeface="Tw Cen MT"/>
              </a:rPr>
              <a:t>library in </a:t>
            </a:r>
            <a:r>
              <a:rPr sz="1800" spc="-10" dirty="0">
                <a:latin typeface="Tw Cen MT"/>
                <a:cs typeface="Tw Cen MT"/>
              </a:rPr>
              <a:t>python. </a:t>
            </a:r>
            <a:r>
              <a:rPr sz="1800" dirty="0">
                <a:latin typeface="Tw Cen MT"/>
                <a:cs typeface="Tw Cen MT"/>
              </a:rPr>
              <a:t>Using this </a:t>
            </a:r>
            <a:r>
              <a:rPr sz="1800" spc="-5" dirty="0">
                <a:latin typeface="Tw Cen MT"/>
                <a:cs typeface="Tw Cen MT"/>
              </a:rPr>
              <a:t>library </a:t>
            </a:r>
            <a:r>
              <a:rPr sz="1800" spc="-20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can </a:t>
            </a:r>
            <a:r>
              <a:rPr sz="1800" spc="-15" dirty="0">
                <a:latin typeface="Tw Cen MT"/>
                <a:cs typeface="Tw Cen MT"/>
              </a:rPr>
              <a:t>extract  </a:t>
            </a:r>
            <a:r>
              <a:rPr sz="1800" dirty="0">
                <a:latin typeface="Tw Cen MT"/>
                <a:cs typeface="Tw Cen MT"/>
              </a:rPr>
              <a:t>the data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 tabular format as </a:t>
            </a:r>
            <a:r>
              <a:rPr sz="1800" spc="-10" dirty="0">
                <a:latin typeface="Tw Cen MT"/>
                <a:cs typeface="Tw Cen MT"/>
              </a:rPr>
              <a:t>shown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</a:t>
            </a:r>
            <a:r>
              <a:rPr sz="1800" spc="-50" dirty="0">
                <a:latin typeface="Tw Cen MT"/>
                <a:cs typeface="Tw Cen MT"/>
              </a:rPr>
              <a:t> </a:t>
            </a:r>
            <a:r>
              <a:rPr sz="1800" spc="-15" dirty="0">
                <a:latin typeface="Tw Cen MT"/>
                <a:cs typeface="Tw Cen MT"/>
              </a:rPr>
              <a:t>website.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13843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15" dirty="0">
                <a:latin typeface="Tw Cen MT"/>
                <a:cs typeface="Tw Cen MT"/>
              </a:rPr>
              <a:t>two </a:t>
            </a:r>
            <a:r>
              <a:rPr sz="1800" dirty="0">
                <a:latin typeface="Tw Cen MT"/>
                <a:cs typeface="Tw Cen MT"/>
              </a:rPr>
              <a:t>data sets are </a:t>
            </a:r>
            <a:r>
              <a:rPr sz="1800" spc="-10" dirty="0">
                <a:latin typeface="Tw Cen MT"/>
                <a:cs typeface="Tw Cen MT"/>
              </a:rPr>
              <a:t>merged </a:t>
            </a:r>
            <a:r>
              <a:rPr sz="1800" dirty="0">
                <a:latin typeface="Tw Cen MT"/>
                <a:cs typeface="Tw Cen MT"/>
              </a:rPr>
              <a:t>on the </a:t>
            </a:r>
            <a:r>
              <a:rPr sz="1800" spc="-10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names to </a:t>
            </a:r>
            <a:r>
              <a:rPr sz="1800" spc="-5" dirty="0">
                <a:latin typeface="Tw Cen MT"/>
                <a:cs typeface="Tw Cen MT"/>
              </a:rPr>
              <a:t>form </a:t>
            </a:r>
            <a:r>
              <a:rPr sz="1800" dirty="0">
                <a:latin typeface="Tw Cen MT"/>
                <a:cs typeface="Tw Cen MT"/>
              </a:rPr>
              <a:t>a  </a:t>
            </a:r>
            <a:r>
              <a:rPr sz="1800" spc="-15" dirty="0">
                <a:latin typeface="Tw Cen MT"/>
                <a:cs typeface="Tw Cen MT"/>
              </a:rPr>
              <a:t>new </a:t>
            </a:r>
            <a:r>
              <a:rPr sz="1800" dirty="0">
                <a:latin typeface="Tw Cen MT"/>
                <a:cs typeface="Tw Cen MT"/>
              </a:rPr>
              <a:t>data set. The purpose of this data set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to visualize the  crime </a:t>
            </a:r>
            <a:r>
              <a:rPr sz="1800" spc="-5" dirty="0">
                <a:latin typeface="Tw Cen MT"/>
                <a:cs typeface="Tw Cen MT"/>
              </a:rPr>
              <a:t>rates in </a:t>
            </a:r>
            <a:r>
              <a:rPr sz="1800" spc="20" dirty="0">
                <a:latin typeface="Tw Cen MT"/>
                <a:cs typeface="Tw Cen MT"/>
              </a:rPr>
              <a:t>each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and identify the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with the  </a:t>
            </a:r>
            <a:r>
              <a:rPr sz="1800" spc="-5" dirty="0">
                <a:latin typeface="Tw Cen MT"/>
                <a:cs typeface="Tw Cen MT"/>
              </a:rPr>
              <a:t>least </a:t>
            </a:r>
            <a:r>
              <a:rPr sz="1800" dirty="0">
                <a:latin typeface="Tw Cen MT"/>
                <a:cs typeface="Tw Cen MT"/>
              </a:rPr>
              <a:t>crimes recorded during the </a:t>
            </a:r>
            <a:r>
              <a:rPr sz="1800" spc="-10" dirty="0">
                <a:latin typeface="Tw Cen MT"/>
                <a:cs typeface="Tw Cen MT"/>
              </a:rPr>
              <a:t>year</a:t>
            </a:r>
            <a:r>
              <a:rPr sz="1800" spc="-5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2016.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1473" y="1589278"/>
            <a:ext cx="588391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After </a:t>
            </a:r>
            <a:r>
              <a:rPr sz="1800" spc="-5" dirty="0">
                <a:latin typeface="Tw Cen MT"/>
                <a:cs typeface="Tw Cen MT"/>
              </a:rPr>
              <a:t>visualizing </a:t>
            </a:r>
            <a:r>
              <a:rPr sz="1800" dirty="0">
                <a:latin typeface="Tw Cen MT"/>
                <a:cs typeface="Tw Cen MT"/>
              </a:rPr>
              <a:t>the crime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spc="15" dirty="0">
                <a:latin typeface="Tw Cen MT"/>
                <a:cs typeface="Tw Cen MT"/>
              </a:rPr>
              <a:t>each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spc="-20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can find the 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with the </a:t>
            </a:r>
            <a:r>
              <a:rPr sz="1800" spc="-20" dirty="0">
                <a:latin typeface="Tw Cen MT"/>
                <a:cs typeface="Tw Cen MT"/>
              </a:rPr>
              <a:t>lowest </a:t>
            </a:r>
            <a:r>
              <a:rPr sz="1800" dirty="0">
                <a:latin typeface="Tw Cen MT"/>
                <a:cs typeface="Tw Cen MT"/>
              </a:rPr>
              <a:t>crime </a:t>
            </a:r>
            <a:r>
              <a:rPr sz="1800" spc="-5" dirty="0">
                <a:latin typeface="Tw Cen MT"/>
                <a:cs typeface="Tw Cen MT"/>
              </a:rPr>
              <a:t>rate.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5" dirty="0">
                <a:latin typeface="Tw Cen MT"/>
                <a:cs typeface="Tw Cen MT"/>
              </a:rPr>
              <a:t>third </a:t>
            </a:r>
            <a:r>
              <a:rPr sz="1800" dirty="0">
                <a:latin typeface="Tw Cen MT"/>
                <a:cs typeface="Tw Cen MT"/>
              </a:rPr>
              <a:t>data set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created,  with the names of the neighbourhoods and the name of the 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with the </a:t>
            </a:r>
            <a:r>
              <a:rPr sz="1800" spc="-5" dirty="0">
                <a:latin typeface="Tw Cen MT"/>
                <a:cs typeface="Tw Cen MT"/>
              </a:rPr>
              <a:t>latitude </a:t>
            </a:r>
            <a:r>
              <a:rPr sz="1800" dirty="0">
                <a:latin typeface="Tw Cen MT"/>
                <a:cs typeface="Tw Cen MT"/>
              </a:rPr>
              <a:t>and </a:t>
            </a:r>
            <a:r>
              <a:rPr sz="1800" spc="-5" dirty="0">
                <a:latin typeface="Tw Cen MT"/>
                <a:cs typeface="Tw Cen MT"/>
              </a:rPr>
              <a:t>longitude </a:t>
            </a:r>
            <a:r>
              <a:rPr sz="1800" dirty="0">
                <a:latin typeface="Tw Cen MT"/>
                <a:cs typeface="Tw Cen MT"/>
              </a:rPr>
              <a:t>obtained using Google  Maps API</a:t>
            </a:r>
            <a:r>
              <a:rPr sz="1800" spc="-2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geocoding.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40005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15" dirty="0">
                <a:latin typeface="Tw Cen MT"/>
                <a:cs typeface="Tw Cen MT"/>
              </a:rPr>
              <a:t>new </a:t>
            </a:r>
            <a:r>
              <a:rPr sz="1800" dirty="0">
                <a:latin typeface="Tw Cen MT"/>
                <a:cs typeface="Tw Cen MT"/>
              </a:rPr>
              <a:t>data set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used to </a:t>
            </a:r>
            <a:r>
              <a:rPr sz="1800" spc="-5" dirty="0">
                <a:latin typeface="Tw Cen MT"/>
                <a:cs typeface="Tw Cen MT"/>
              </a:rPr>
              <a:t>generate </a:t>
            </a:r>
            <a:r>
              <a:rPr sz="1800" dirty="0">
                <a:latin typeface="Tw Cen MT"/>
                <a:cs typeface="Tw Cen MT"/>
              </a:rPr>
              <a:t>the 10 most common  </a:t>
            </a:r>
            <a:r>
              <a:rPr sz="1800" spc="-5" dirty="0">
                <a:latin typeface="Tw Cen MT"/>
                <a:cs typeface="Tw Cen MT"/>
              </a:rPr>
              <a:t>venues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spc="15" dirty="0">
                <a:latin typeface="Tw Cen MT"/>
                <a:cs typeface="Tw Cen MT"/>
              </a:rPr>
              <a:t>each </a:t>
            </a:r>
            <a:r>
              <a:rPr sz="1800" dirty="0">
                <a:latin typeface="Tw Cen MT"/>
                <a:cs typeface="Tw Cen MT"/>
              </a:rPr>
              <a:t>neighbourhood using the </a:t>
            </a:r>
            <a:r>
              <a:rPr sz="1800" spc="-5" dirty="0">
                <a:latin typeface="Tw Cen MT"/>
                <a:cs typeface="Tw Cen MT"/>
              </a:rPr>
              <a:t>Foursquare </a:t>
            </a:r>
            <a:r>
              <a:rPr sz="1800" dirty="0">
                <a:latin typeface="Tw Cen MT"/>
                <a:cs typeface="Tw Cen MT"/>
              </a:rPr>
              <a:t>API,</a:t>
            </a:r>
            <a:r>
              <a:rPr sz="1800" spc="-9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finally  using k means </a:t>
            </a:r>
            <a:r>
              <a:rPr sz="1800" spc="-5" dirty="0">
                <a:latin typeface="Tw Cen MT"/>
                <a:cs typeface="Tw Cen MT"/>
              </a:rPr>
              <a:t>clustering </a:t>
            </a:r>
            <a:r>
              <a:rPr sz="1800" dirty="0">
                <a:latin typeface="Tw Cen MT"/>
                <a:cs typeface="Tw Cen MT"/>
              </a:rPr>
              <a:t>algorithm to cluster similar  neighbourhoods</a:t>
            </a:r>
            <a:r>
              <a:rPr sz="1800" spc="-50" dirty="0">
                <a:latin typeface="Tw Cen MT"/>
                <a:cs typeface="Tw Cen MT"/>
              </a:rPr>
              <a:t> </a:t>
            </a:r>
            <a:r>
              <a:rPr sz="1800" spc="-20" dirty="0">
                <a:latin typeface="Tw Cen MT"/>
                <a:cs typeface="Tw Cen MT"/>
              </a:rPr>
              <a:t>together.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2898" y="403605"/>
            <a:ext cx="403390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</a:t>
            </a:r>
            <a:r>
              <a:rPr spc="-55" dirty="0"/>
              <a:t> </a:t>
            </a:r>
            <a:r>
              <a:rPr sz="2800" spc="-10" dirty="0"/>
              <a:t>Methodology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872233" y="1136679"/>
            <a:ext cx="5223510" cy="7334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latin typeface="Tw Cen MT"/>
                <a:cs typeface="Tw Cen MT"/>
              </a:rPr>
              <a:t>Exploratory </a:t>
            </a:r>
            <a:r>
              <a:rPr sz="1800" dirty="0">
                <a:latin typeface="Tw Cen MT"/>
                <a:cs typeface="Tw Cen MT"/>
              </a:rPr>
              <a:t>Data</a:t>
            </a:r>
            <a:r>
              <a:rPr sz="1800" spc="-4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Analysis</a:t>
            </a:r>
            <a:endParaRPr sz="1800">
              <a:latin typeface="Tw Cen MT"/>
              <a:cs typeface="Tw Cen MT"/>
            </a:endParaRPr>
          </a:p>
          <a:p>
            <a:pPr marL="260159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7E7E7E"/>
                </a:solidFill>
                <a:latin typeface="Tw Cen MT"/>
                <a:cs typeface="Tw Cen MT"/>
              </a:rPr>
              <a:t>Statistical </a:t>
            </a:r>
            <a:r>
              <a:rPr sz="1800" dirty="0">
                <a:solidFill>
                  <a:srgbClr val="7E7E7E"/>
                </a:solidFill>
                <a:latin typeface="Tw Cen MT"/>
                <a:cs typeface="Tw Cen MT"/>
              </a:rPr>
              <a:t>summary of</a:t>
            </a:r>
            <a:r>
              <a:rPr sz="1800" spc="-10" dirty="0">
                <a:solidFill>
                  <a:srgbClr val="7E7E7E"/>
                </a:solidFill>
                <a:latin typeface="Tw Cen MT"/>
                <a:cs typeface="Tw Cen MT"/>
              </a:rPr>
              <a:t> </a:t>
            </a:r>
            <a:r>
              <a:rPr sz="1800" dirty="0">
                <a:solidFill>
                  <a:srgbClr val="7E7E7E"/>
                </a:solidFill>
                <a:latin typeface="Tw Cen MT"/>
                <a:cs typeface="Tw Cen MT"/>
              </a:rPr>
              <a:t>crimes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6332" y="2182367"/>
            <a:ext cx="7304532" cy="2168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35072" y="4636389"/>
            <a:ext cx="747458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The count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spc="15" dirty="0">
                <a:latin typeface="Tw Cen MT"/>
                <a:cs typeface="Tw Cen MT"/>
              </a:rPr>
              <a:t>each </a:t>
            </a:r>
            <a:r>
              <a:rPr sz="1800" dirty="0">
                <a:latin typeface="Tw Cen MT"/>
                <a:cs typeface="Tw Cen MT"/>
              </a:rPr>
              <a:t>of the </a:t>
            </a:r>
            <a:r>
              <a:rPr sz="1800" spc="-5" dirty="0">
                <a:latin typeface="Tw Cen MT"/>
                <a:cs typeface="Tw Cen MT"/>
              </a:rPr>
              <a:t>major </a:t>
            </a:r>
            <a:r>
              <a:rPr sz="1800" dirty="0">
                <a:latin typeface="Tw Cen MT"/>
                <a:cs typeface="Tw Cen MT"/>
              </a:rPr>
              <a:t>categories of crime </a:t>
            </a:r>
            <a:r>
              <a:rPr sz="1800" spc="5" dirty="0">
                <a:latin typeface="Tw Cen MT"/>
                <a:cs typeface="Tw Cen MT"/>
              </a:rPr>
              <a:t>returns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10" dirty="0">
                <a:latin typeface="Tw Cen MT"/>
                <a:cs typeface="Tw Cen MT"/>
              </a:rPr>
              <a:t>value </a:t>
            </a:r>
            <a:r>
              <a:rPr sz="1800" dirty="0">
                <a:latin typeface="Tw Cen MT"/>
                <a:cs typeface="Tw Cen MT"/>
              </a:rPr>
              <a:t>33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spc="-5" dirty="0">
                <a:latin typeface="Tw Cen MT"/>
                <a:cs typeface="Tw Cen MT"/>
              </a:rPr>
              <a:t>is  </a:t>
            </a:r>
            <a:r>
              <a:rPr sz="1800" dirty="0">
                <a:latin typeface="Tw Cen MT"/>
                <a:cs typeface="Tw Cen MT"/>
              </a:rPr>
              <a:t>the number of London </a:t>
            </a:r>
            <a:r>
              <a:rPr sz="1800" spc="-5" dirty="0">
                <a:latin typeface="Tw Cen MT"/>
                <a:cs typeface="Tw Cen MT"/>
              </a:rPr>
              <a:t>boroughs. </a:t>
            </a:r>
            <a:r>
              <a:rPr sz="1800" dirty="0">
                <a:latin typeface="Tw Cen MT"/>
                <a:cs typeface="Tw Cen MT"/>
              </a:rPr>
              <a:t>'Theft and Handling'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the highest reported</a:t>
            </a:r>
            <a:r>
              <a:rPr sz="1800" spc="-114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crime  during the </a:t>
            </a:r>
            <a:r>
              <a:rPr sz="1800" spc="-15" dirty="0">
                <a:latin typeface="Tw Cen MT"/>
                <a:cs typeface="Tw Cen MT"/>
              </a:rPr>
              <a:t>year </a:t>
            </a:r>
            <a:r>
              <a:rPr sz="1800" dirty="0">
                <a:latin typeface="Tw Cen MT"/>
                <a:cs typeface="Tw Cen MT"/>
              </a:rPr>
              <a:t>2016 </a:t>
            </a:r>
            <a:r>
              <a:rPr sz="1800" spc="-20" dirty="0">
                <a:latin typeface="Tw Cen MT"/>
                <a:cs typeface="Tw Cen MT"/>
              </a:rPr>
              <a:t>followed </a:t>
            </a:r>
            <a:r>
              <a:rPr sz="1800" spc="-45" dirty="0">
                <a:latin typeface="Tw Cen MT"/>
                <a:cs typeface="Tw Cen MT"/>
              </a:rPr>
              <a:t>by </a:t>
            </a:r>
            <a:r>
              <a:rPr sz="1800" spc="-5" dirty="0">
                <a:latin typeface="Tw Cen MT"/>
                <a:cs typeface="Tw Cen MT"/>
              </a:rPr>
              <a:t>'Violence against </a:t>
            </a:r>
            <a:r>
              <a:rPr sz="1800" dirty="0">
                <a:latin typeface="Tw Cen MT"/>
                <a:cs typeface="Tw Cen MT"/>
              </a:rPr>
              <a:t>the person', 'Criminal  </a:t>
            </a:r>
            <a:r>
              <a:rPr sz="1800" spc="-5" dirty="0">
                <a:latin typeface="Tw Cen MT"/>
                <a:cs typeface="Tw Cen MT"/>
              </a:rPr>
              <a:t>damage'.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15" dirty="0">
                <a:latin typeface="Tw Cen MT"/>
                <a:cs typeface="Tw Cen MT"/>
              </a:rPr>
              <a:t>lowest </a:t>
            </a:r>
            <a:r>
              <a:rPr sz="1800" dirty="0">
                <a:latin typeface="Tw Cen MT"/>
                <a:cs typeface="Tw Cen MT"/>
              </a:rPr>
              <a:t>recorded crimes are </a:t>
            </a:r>
            <a:r>
              <a:rPr sz="1800" spc="5" dirty="0">
                <a:latin typeface="Tw Cen MT"/>
                <a:cs typeface="Tw Cen MT"/>
              </a:rPr>
              <a:t>'Drugs', </a:t>
            </a:r>
            <a:r>
              <a:rPr sz="1800" spc="-10" dirty="0">
                <a:latin typeface="Tw Cen MT"/>
                <a:cs typeface="Tw Cen MT"/>
              </a:rPr>
              <a:t>'Robbery' </a:t>
            </a:r>
            <a:r>
              <a:rPr sz="1800" spc="-5" dirty="0">
                <a:latin typeface="Tw Cen MT"/>
                <a:cs typeface="Tw Cen MT"/>
              </a:rPr>
              <a:t>and </a:t>
            </a:r>
            <a:r>
              <a:rPr sz="1800" dirty="0">
                <a:latin typeface="Tw Cen MT"/>
                <a:cs typeface="Tw Cen MT"/>
              </a:rPr>
              <a:t>'Other Notifiable  offenses'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8838"/>
            <a:ext cx="96011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Boroughs </a:t>
            </a:r>
            <a:r>
              <a:rPr dirty="0"/>
              <a:t>with the highest crime</a:t>
            </a:r>
            <a:r>
              <a:rPr spc="-85" dirty="0"/>
              <a:t> </a:t>
            </a:r>
            <a:r>
              <a:rPr spc="-5" dirty="0"/>
              <a:t>rates</a:t>
            </a:r>
          </a:p>
        </p:txBody>
      </p:sp>
      <p:sp>
        <p:nvSpPr>
          <p:cNvPr id="3" name="object 3"/>
          <p:cNvSpPr/>
          <p:nvPr/>
        </p:nvSpPr>
        <p:spPr>
          <a:xfrm>
            <a:off x="3319271" y="1216152"/>
            <a:ext cx="5430011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3010" y="4810455"/>
            <a:ext cx="579437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Comparing </a:t>
            </a:r>
            <a:r>
              <a:rPr sz="1800" spc="-10" dirty="0">
                <a:latin typeface="Tw Cen MT"/>
                <a:cs typeface="Tw Cen MT"/>
              </a:rPr>
              <a:t>five </a:t>
            </a:r>
            <a:r>
              <a:rPr sz="1800" spc="-5" dirty="0">
                <a:latin typeface="Tw Cen MT"/>
                <a:cs typeface="Tw Cen MT"/>
              </a:rPr>
              <a:t>boroughs </a:t>
            </a:r>
            <a:r>
              <a:rPr sz="1800" dirty="0">
                <a:latin typeface="Tw Cen MT"/>
                <a:cs typeface="Tw Cen MT"/>
              </a:rPr>
              <a:t>with the highest crime </a:t>
            </a:r>
            <a:r>
              <a:rPr sz="1800" spc="-5" dirty="0">
                <a:latin typeface="Tw Cen MT"/>
                <a:cs typeface="Tw Cen MT"/>
              </a:rPr>
              <a:t>rate </a:t>
            </a:r>
            <a:r>
              <a:rPr sz="1800" dirty="0">
                <a:latin typeface="Tw Cen MT"/>
                <a:cs typeface="Tw Cen MT"/>
              </a:rPr>
              <a:t>during the  </a:t>
            </a:r>
            <a:r>
              <a:rPr sz="1800" spc="-10" dirty="0">
                <a:latin typeface="Tw Cen MT"/>
                <a:cs typeface="Tw Cen MT"/>
              </a:rPr>
              <a:t>year </a:t>
            </a:r>
            <a:r>
              <a:rPr sz="1800" dirty="0">
                <a:latin typeface="Tw Cen MT"/>
                <a:cs typeface="Tw Cen MT"/>
              </a:rPr>
              <a:t>2016 </a:t>
            </a:r>
            <a:r>
              <a:rPr sz="1800" spc="-5" dirty="0">
                <a:latin typeface="Tw Cen MT"/>
                <a:cs typeface="Tw Cen MT"/>
              </a:rPr>
              <a:t>it is evident </a:t>
            </a:r>
            <a:r>
              <a:rPr sz="1800" dirty="0">
                <a:latin typeface="Tw Cen MT"/>
                <a:cs typeface="Tw Cen MT"/>
              </a:rPr>
              <a:t>that </a:t>
            </a:r>
            <a:r>
              <a:rPr sz="1800" spc="-15" dirty="0">
                <a:latin typeface="Tw Cen MT"/>
                <a:cs typeface="Tw Cen MT"/>
              </a:rPr>
              <a:t>Westminster </a:t>
            </a:r>
            <a:r>
              <a:rPr sz="1800" dirty="0">
                <a:latin typeface="Tw Cen MT"/>
                <a:cs typeface="Tw Cen MT"/>
              </a:rPr>
              <a:t>has the highest crimes  recorded </a:t>
            </a:r>
            <a:r>
              <a:rPr sz="1800" spc="-20" dirty="0">
                <a:latin typeface="Tw Cen MT"/>
                <a:cs typeface="Tw Cen MT"/>
              </a:rPr>
              <a:t>followed </a:t>
            </a:r>
            <a:r>
              <a:rPr sz="1800" spc="-45" dirty="0">
                <a:latin typeface="Tw Cen MT"/>
                <a:cs typeface="Tw Cen MT"/>
              </a:rPr>
              <a:t>by </a:t>
            </a:r>
            <a:r>
              <a:rPr sz="1800" dirty="0">
                <a:latin typeface="Tw Cen MT"/>
                <a:cs typeface="Tw Cen MT"/>
              </a:rPr>
              <a:t>Lambeth, </a:t>
            </a:r>
            <a:r>
              <a:rPr sz="1800" spc="-5" dirty="0">
                <a:latin typeface="Tw Cen MT"/>
                <a:cs typeface="Tw Cen MT"/>
              </a:rPr>
              <a:t>Southwark, </a:t>
            </a:r>
            <a:r>
              <a:rPr sz="1800" spc="-10" dirty="0">
                <a:latin typeface="Tw Cen MT"/>
                <a:cs typeface="Tw Cen MT"/>
              </a:rPr>
              <a:t>Newham </a:t>
            </a:r>
            <a:r>
              <a:rPr sz="1800" dirty="0">
                <a:latin typeface="Tw Cen MT"/>
                <a:cs typeface="Tw Cen MT"/>
              </a:rPr>
              <a:t>and </a:t>
            </a:r>
            <a:r>
              <a:rPr sz="1800" spc="-50" dirty="0">
                <a:latin typeface="Tw Cen MT"/>
                <a:cs typeface="Tw Cen MT"/>
              </a:rPr>
              <a:t>Tower  </a:t>
            </a:r>
            <a:r>
              <a:rPr sz="1800" spc="-5" dirty="0">
                <a:latin typeface="Tw Cen MT"/>
                <a:cs typeface="Tw Cen MT"/>
              </a:rPr>
              <a:t>Hamlets. </a:t>
            </a:r>
            <a:r>
              <a:rPr sz="1800" spc="-15" dirty="0">
                <a:latin typeface="Tw Cen MT"/>
                <a:cs typeface="Tw Cen MT"/>
              </a:rPr>
              <a:t>Westminster </a:t>
            </a:r>
            <a:r>
              <a:rPr sz="1800" dirty="0">
                <a:latin typeface="Tw Cen MT"/>
                <a:cs typeface="Tw Cen MT"/>
              </a:rPr>
              <a:t>has a </a:t>
            </a:r>
            <a:r>
              <a:rPr sz="1800" spc="-5" dirty="0">
                <a:latin typeface="Tw Cen MT"/>
                <a:cs typeface="Tw Cen MT"/>
              </a:rPr>
              <a:t>significantly </a:t>
            </a:r>
            <a:r>
              <a:rPr sz="1800" dirty="0">
                <a:latin typeface="Tw Cen MT"/>
                <a:cs typeface="Tw Cen MT"/>
              </a:rPr>
              <a:t>higher crime </a:t>
            </a:r>
            <a:r>
              <a:rPr sz="1800" spc="-5" dirty="0">
                <a:latin typeface="Tw Cen MT"/>
                <a:cs typeface="Tw Cen MT"/>
              </a:rPr>
              <a:t>rate </a:t>
            </a:r>
            <a:r>
              <a:rPr sz="1800" dirty="0">
                <a:latin typeface="Tw Cen MT"/>
                <a:cs typeface="Tw Cen MT"/>
              </a:rPr>
              <a:t>than  the other 4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boroughs.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60375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Boroughs </a:t>
            </a:r>
            <a:r>
              <a:rPr dirty="0"/>
              <a:t>with the </a:t>
            </a:r>
            <a:r>
              <a:rPr spc="-15" dirty="0"/>
              <a:t>lowest </a:t>
            </a:r>
            <a:r>
              <a:rPr dirty="0"/>
              <a:t>crime</a:t>
            </a:r>
            <a:r>
              <a:rPr spc="-70" dirty="0"/>
              <a:t> </a:t>
            </a:r>
            <a:r>
              <a:rPr spc="-5" dirty="0"/>
              <a:t>rates</a:t>
            </a:r>
          </a:p>
        </p:txBody>
      </p:sp>
      <p:sp>
        <p:nvSpPr>
          <p:cNvPr id="3" name="object 3"/>
          <p:cNvSpPr/>
          <p:nvPr/>
        </p:nvSpPr>
        <p:spPr>
          <a:xfrm>
            <a:off x="3069335" y="995172"/>
            <a:ext cx="5245608" cy="3185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8710" y="1182700"/>
            <a:ext cx="7788275" cy="552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515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Comparing </a:t>
            </a:r>
            <a:r>
              <a:rPr sz="1800" spc="-10" dirty="0">
                <a:latin typeface="Tw Cen MT"/>
                <a:cs typeface="Tw Cen MT"/>
              </a:rPr>
              <a:t>five  </a:t>
            </a:r>
            <a:r>
              <a:rPr sz="1800" spc="-5" dirty="0">
                <a:latin typeface="Tw Cen MT"/>
                <a:cs typeface="Tw Cen MT"/>
              </a:rPr>
              <a:t>boroughs </a:t>
            </a:r>
            <a:r>
              <a:rPr sz="1800" dirty="0">
                <a:latin typeface="Tw Cen MT"/>
                <a:cs typeface="Tw Cen MT"/>
              </a:rPr>
              <a:t>with the  </a:t>
            </a:r>
            <a:r>
              <a:rPr sz="1800" spc="-20" dirty="0">
                <a:latin typeface="Tw Cen MT"/>
                <a:cs typeface="Tw Cen MT"/>
              </a:rPr>
              <a:t>lowest </a:t>
            </a:r>
            <a:r>
              <a:rPr sz="1800" dirty="0">
                <a:latin typeface="Tw Cen MT"/>
                <a:cs typeface="Tw Cen MT"/>
              </a:rPr>
              <a:t>crime </a:t>
            </a:r>
            <a:r>
              <a:rPr sz="1800" spc="-5" dirty="0">
                <a:latin typeface="Tw Cen MT"/>
                <a:cs typeface="Tw Cen MT"/>
              </a:rPr>
              <a:t>rate  </a:t>
            </a:r>
            <a:r>
              <a:rPr sz="1800" dirty="0">
                <a:latin typeface="Tw Cen MT"/>
                <a:cs typeface="Tw Cen MT"/>
              </a:rPr>
              <a:t>during the </a:t>
            </a:r>
            <a:r>
              <a:rPr sz="1800" spc="-15" dirty="0">
                <a:latin typeface="Tw Cen MT"/>
                <a:cs typeface="Tw Cen MT"/>
              </a:rPr>
              <a:t>year </a:t>
            </a:r>
            <a:r>
              <a:rPr sz="1800" dirty="0">
                <a:latin typeface="Tw Cen MT"/>
                <a:cs typeface="Tw Cen MT"/>
              </a:rPr>
              <a:t>2016,  City of London has the  </a:t>
            </a:r>
            <a:r>
              <a:rPr sz="1800" spc="-20" dirty="0">
                <a:latin typeface="Tw Cen MT"/>
                <a:cs typeface="Tw Cen MT"/>
              </a:rPr>
              <a:t>lowest </a:t>
            </a:r>
            <a:r>
              <a:rPr sz="1800" dirty="0">
                <a:latin typeface="Tw Cen MT"/>
                <a:cs typeface="Tw Cen MT"/>
              </a:rPr>
              <a:t>recorded crimes  </a:t>
            </a:r>
            <a:r>
              <a:rPr sz="1800" spc="-20" dirty="0">
                <a:latin typeface="Tw Cen MT"/>
                <a:cs typeface="Tw Cen MT"/>
              </a:rPr>
              <a:t>followed </a:t>
            </a:r>
            <a:r>
              <a:rPr sz="1800" spc="-45" dirty="0">
                <a:latin typeface="Tw Cen MT"/>
                <a:cs typeface="Tw Cen MT"/>
              </a:rPr>
              <a:t>by </a:t>
            </a:r>
            <a:r>
              <a:rPr sz="1800" dirty="0">
                <a:latin typeface="Tw Cen MT"/>
                <a:cs typeface="Tw Cen MT"/>
              </a:rPr>
              <a:t>Kingston  upon </a:t>
            </a:r>
            <a:r>
              <a:rPr sz="1800" spc="-5" dirty="0">
                <a:latin typeface="Tw Cen MT"/>
                <a:cs typeface="Tw Cen MT"/>
              </a:rPr>
              <a:t>Thames, </a:t>
            </a:r>
            <a:r>
              <a:rPr sz="1800" dirty="0">
                <a:latin typeface="Tw Cen MT"/>
                <a:cs typeface="Tw Cen MT"/>
              </a:rPr>
              <a:t>Sutton,  </a:t>
            </a:r>
            <a:r>
              <a:rPr sz="1800" spc="10" dirty="0">
                <a:latin typeface="Tw Cen MT"/>
                <a:cs typeface="Tw Cen MT"/>
              </a:rPr>
              <a:t>Richmond </a:t>
            </a:r>
            <a:r>
              <a:rPr sz="1800" dirty="0">
                <a:latin typeface="Tw Cen MT"/>
                <a:cs typeface="Tw Cen MT"/>
              </a:rPr>
              <a:t>upon</a:t>
            </a:r>
            <a:r>
              <a:rPr sz="1800" spc="-13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Thames  and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5" dirty="0">
                <a:latin typeface="Tw Cen MT"/>
                <a:cs typeface="Tw Cen MT"/>
              </a:rPr>
              <a:t>Merton.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195326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City of London has a </a:t>
            </a:r>
            <a:r>
              <a:rPr sz="1800" spc="-5" dirty="0">
                <a:latin typeface="Tw Cen MT"/>
                <a:cs typeface="Tw Cen MT"/>
              </a:rPr>
              <a:t>significantly </a:t>
            </a:r>
            <a:r>
              <a:rPr sz="1800" spc="-20" dirty="0">
                <a:latin typeface="Tw Cen MT"/>
                <a:cs typeface="Tw Cen MT"/>
              </a:rPr>
              <a:t>lower </a:t>
            </a:r>
            <a:r>
              <a:rPr sz="1800" dirty="0">
                <a:latin typeface="Tw Cen MT"/>
                <a:cs typeface="Tw Cen MT"/>
              </a:rPr>
              <a:t>crime </a:t>
            </a:r>
            <a:r>
              <a:rPr sz="1800" spc="-5" dirty="0">
                <a:latin typeface="Tw Cen MT"/>
                <a:cs typeface="Tw Cen MT"/>
              </a:rPr>
              <a:t>rate </a:t>
            </a:r>
            <a:r>
              <a:rPr sz="1800" dirty="0">
                <a:latin typeface="Tw Cen MT"/>
                <a:cs typeface="Tw Cen MT"/>
              </a:rPr>
              <a:t>because </a:t>
            </a:r>
            <a:r>
              <a:rPr sz="1800" spc="-5" dirty="0">
                <a:latin typeface="Tw Cen MT"/>
                <a:cs typeface="Tw Cen MT"/>
              </a:rPr>
              <a:t>it is  </a:t>
            </a:r>
            <a:r>
              <a:rPr sz="1800" dirty="0">
                <a:latin typeface="Tw Cen MT"/>
                <a:cs typeface="Tw Cen MT"/>
              </a:rPr>
              <a:t>the 33rd principal </a:t>
            </a:r>
            <a:r>
              <a:rPr sz="1800" spc="-5" dirty="0">
                <a:latin typeface="Tw Cen MT"/>
                <a:cs typeface="Tw Cen MT"/>
              </a:rPr>
              <a:t>division </a:t>
            </a:r>
            <a:r>
              <a:rPr sz="1800" dirty="0">
                <a:latin typeface="Tw Cen MT"/>
                <a:cs typeface="Tw Cen MT"/>
              </a:rPr>
              <a:t>of Greater London but </a:t>
            </a:r>
            <a:r>
              <a:rPr sz="1800" spc="-5" dirty="0">
                <a:latin typeface="Tw Cen MT"/>
                <a:cs typeface="Tw Cen MT"/>
              </a:rPr>
              <a:t>it is </a:t>
            </a:r>
            <a:r>
              <a:rPr sz="1800" dirty="0">
                <a:latin typeface="Tw Cen MT"/>
                <a:cs typeface="Tw Cen MT"/>
              </a:rPr>
              <a:t>not a  London </a:t>
            </a:r>
            <a:r>
              <a:rPr sz="1800" spc="-5" dirty="0">
                <a:latin typeface="Tw Cen MT"/>
                <a:cs typeface="Tw Cen MT"/>
              </a:rPr>
              <a:t>borough. It </a:t>
            </a:r>
            <a:r>
              <a:rPr sz="1800" dirty="0">
                <a:latin typeface="Tw Cen MT"/>
                <a:cs typeface="Tw Cen MT"/>
              </a:rPr>
              <a:t>has an area of 1.12 square miles and a  population of 7000 as </a:t>
            </a:r>
            <a:r>
              <a:rPr sz="1800" spc="-5" dirty="0">
                <a:latin typeface="Tw Cen MT"/>
                <a:cs typeface="Tw Cen MT"/>
              </a:rPr>
              <a:t>of </a:t>
            </a:r>
            <a:r>
              <a:rPr sz="1800" dirty="0">
                <a:latin typeface="Tw Cen MT"/>
                <a:cs typeface="Tw Cen MT"/>
              </a:rPr>
              <a:t>2013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spc="-5" dirty="0">
                <a:latin typeface="Tw Cen MT"/>
                <a:cs typeface="Tw Cen MT"/>
              </a:rPr>
              <a:t>suggests </a:t>
            </a:r>
            <a:r>
              <a:rPr sz="1800" dirty="0">
                <a:latin typeface="Tw Cen MT"/>
                <a:cs typeface="Tw Cen MT"/>
              </a:rPr>
              <a:t>that </a:t>
            </a:r>
            <a:r>
              <a:rPr sz="1800" spc="-5" dirty="0">
                <a:latin typeface="Tw Cen MT"/>
                <a:cs typeface="Tw Cen MT"/>
              </a:rPr>
              <a:t>it is </a:t>
            </a:r>
            <a:r>
              <a:rPr sz="1800" dirty="0">
                <a:latin typeface="Tw Cen MT"/>
                <a:cs typeface="Tw Cen MT"/>
              </a:rPr>
              <a:t>a </a:t>
            </a:r>
            <a:r>
              <a:rPr sz="1800" spc="-5" dirty="0">
                <a:latin typeface="Tw Cen MT"/>
                <a:cs typeface="Tw Cen MT"/>
              </a:rPr>
              <a:t>small  </a:t>
            </a:r>
            <a:r>
              <a:rPr sz="1800" dirty="0">
                <a:latin typeface="Tw Cen MT"/>
                <a:cs typeface="Tw Cen MT"/>
              </a:rPr>
              <a:t>area.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w Cen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 marR="1946275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75" dirty="0">
                <a:latin typeface="Tw Cen MT"/>
                <a:cs typeface="Tw Cen MT"/>
              </a:rPr>
              <a:t>We </a:t>
            </a:r>
            <a:r>
              <a:rPr sz="1800" dirty="0">
                <a:latin typeface="Tw Cen MT"/>
                <a:cs typeface="Tw Cen MT"/>
              </a:rPr>
              <a:t>will consider the </a:t>
            </a:r>
            <a:r>
              <a:rPr sz="1800" spc="-15" dirty="0">
                <a:latin typeface="Tw Cen MT"/>
                <a:cs typeface="Tw Cen MT"/>
              </a:rPr>
              <a:t>next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with the </a:t>
            </a:r>
            <a:r>
              <a:rPr sz="1800" spc="-20" dirty="0">
                <a:latin typeface="Tw Cen MT"/>
                <a:cs typeface="Tw Cen MT"/>
              </a:rPr>
              <a:t>lowest </a:t>
            </a:r>
            <a:r>
              <a:rPr sz="1800" dirty="0">
                <a:latin typeface="Tw Cen MT"/>
                <a:cs typeface="Tw Cen MT"/>
              </a:rPr>
              <a:t>crime </a:t>
            </a:r>
            <a:r>
              <a:rPr sz="1800" spc="-5" dirty="0">
                <a:latin typeface="Tw Cen MT"/>
                <a:cs typeface="Tw Cen MT"/>
              </a:rPr>
              <a:t>rate </a:t>
            </a:r>
            <a:r>
              <a:rPr sz="1800" dirty="0">
                <a:latin typeface="Tw Cen MT"/>
                <a:cs typeface="Tw Cen MT"/>
              </a:rPr>
              <a:t>as  the safest </a:t>
            </a:r>
            <a:r>
              <a:rPr sz="1800" spc="-5" dirty="0">
                <a:latin typeface="Tw Cen MT"/>
                <a:cs typeface="Tw Cen MT"/>
              </a:rPr>
              <a:t>borough in </a:t>
            </a:r>
            <a:r>
              <a:rPr sz="1800" dirty="0">
                <a:latin typeface="Tw Cen MT"/>
                <a:cs typeface="Tw Cen MT"/>
              </a:rPr>
              <a:t>London </a:t>
            </a:r>
            <a:r>
              <a:rPr sz="1800" spc="15" dirty="0">
                <a:latin typeface="Tw Cen MT"/>
                <a:cs typeface="Tw Cen MT"/>
              </a:rPr>
              <a:t>which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Kingston upon</a:t>
            </a:r>
            <a:r>
              <a:rPr sz="1800" spc="-10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Thames.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/>
              <a:t>Neighbourhoods </a:t>
            </a:r>
            <a:r>
              <a:rPr spc="-5" dirty="0"/>
              <a:t>in </a:t>
            </a:r>
            <a:r>
              <a:rPr dirty="0"/>
              <a:t>Kingston upon</a:t>
            </a:r>
            <a:r>
              <a:rPr spc="-125" dirty="0"/>
              <a:t> </a:t>
            </a:r>
            <a:r>
              <a:rPr dirty="0"/>
              <a:t>Thames</a:t>
            </a:r>
          </a:p>
        </p:txBody>
      </p:sp>
      <p:sp>
        <p:nvSpPr>
          <p:cNvPr id="3" name="object 3"/>
          <p:cNvSpPr/>
          <p:nvPr/>
        </p:nvSpPr>
        <p:spPr>
          <a:xfrm>
            <a:off x="2013204" y="784859"/>
            <a:ext cx="8217408" cy="437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6107" y="5397804"/>
            <a:ext cx="7802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There are 15 neighbourhoods </a:t>
            </a:r>
            <a:r>
              <a:rPr sz="1800" spc="-5" dirty="0">
                <a:latin typeface="Tw Cen MT"/>
                <a:cs typeface="Tw Cen MT"/>
              </a:rPr>
              <a:t>in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35" dirty="0">
                <a:latin typeface="Tw Cen MT"/>
                <a:cs typeface="Tw Cen MT"/>
              </a:rPr>
              <a:t>royal </a:t>
            </a:r>
            <a:r>
              <a:rPr sz="1800" spc="-5" dirty="0">
                <a:latin typeface="Tw Cen MT"/>
                <a:cs typeface="Tw Cen MT"/>
              </a:rPr>
              <a:t>borough </a:t>
            </a:r>
            <a:r>
              <a:rPr sz="1800" dirty="0">
                <a:latin typeface="Tw Cen MT"/>
                <a:cs typeface="Tw Cen MT"/>
              </a:rPr>
              <a:t>of Kingston upon </a:t>
            </a:r>
            <a:r>
              <a:rPr sz="1800" spc="-5" dirty="0">
                <a:latin typeface="Tw Cen MT"/>
                <a:cs typeface="Tw Cen MT"/>
              </a:rPr>
              <a:t>Thames, </a:t>
            </a:r>
            <a:r>
              <a:rPr sz="1800" spc="-20" dirty="0">
                <a:latin typeface="Tw Cen MT"/>
                <a:cs typeface="Tw Cen MT"/>
              </a:rPr>
              <a:t>they </a:t>
            </a:r>
            <a:r>
              <a:rPr sz="1800" dirty="0">
                <a:latin typeface="Tw Cen MT"/>
                <a:cs typeface="Tw Cen MT"/>
              </a:rPr>
              <a:t>are  </a:t>
            </a:r>
            <a:r>
              <a:rPr sz="1800" spc="-5" dirty="0">
                <a:latin typeface="Tw Cen MT"/>
                <a:cs typeface="Tw Cen MT"/>
              </a:rPr>
              <a:t>visualised </a:t>
            </a:r>
            <a:r>
              <a:rPr sz="1800" dirty="0">
                <a:latin typeface="Tw Cen MT"/>
                <a:cs typeface="Tw Cen MT"/>
              </a:rPr>
              <a:t>on a map using </a:t>
            </a:r>
            <a:r>
              <a:rPr sz="1800" spc="-10" dirty="0">
                <a:latin typeface="Tw Cen MT"/>
                <a:cs typeface="Tw Cen MT"/>
              </a:rPr>
              <a:t>folium </a:t>
            </a:r>
            <a:r>
              <a:rPr sz="1800" dirty="0">
                <a:latin typeface="Tw Cen MT"/>
                <a:cs typeface="Tw Cen MT"/>
              </a:rPr>
              <a:t>on</a:t>
            </a:r>
            <a:r>
              <a:rPr sz="1800" spc="-10" dirty="0">
                <a:latin typeface="Tw Cen MT"/>
                <a:cs typeface="Tw Cen MT"/>
              </a:rPr>
              <a:t> python.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180848"/>
            <a:ext cx="217322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Modelling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61384" y="948309"/>
            <a:ext cx="5810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w Cen MT"/>
                <a:cs typeface="Tw Cen MT"/>
              </a:rPr>
              <a:t>Using the final data set containing the neighbourhoods </a:t>
            </a:r>
            <a:r>
              <a:rPr sz="1800" spc="-5" dirty="0">
                <a:latin typeface="Tw Cen MT"/>
                <a:cs typeface="Tw Cen MT"/>
              </a:rPr>
              <a:t>in  </a:t>
            </a:r>
            <a:r>
              <a:rPr sz="1800" dirty="0">
                <a:latin typeface="Tw Cen MT"/>
                <a:cs typeface="Tw Cen MT"/>
              </a:rPr>
              <a:t>Kingston upon Thames along with the </a:t>
            </a:r>
            <a:r>
              <a:rPr sz="1800" spc="-5" dirty="0">
                <a:latin typeface="Tw Cen MT"/>
                <a:cs typeface="Tw Cen MT"/>
              </a:rPr>
              <a:t>latitude </a:t>
            </a:r>
            <a:r>
              <a:rPr sz="1800" dirty="0">
                <a:latin typeface="Tw Cen MT"/>
                <a:cs typeface="Tw Cen MT"/>
              </a:rPr>
              <a:t>and </a:t>
            </a:r>
            <a:r>
              <a:rPr sz="1800" spc="-10" dirty="0">
                <a:latin typeface="Tw Cen MT"/>
                <a:cs typeface="Tw Cen MT"/>
              </a:rPr>
              <a:t>longitude, </a:t>
            </a:r>
            <a:r>
              <a:rPr sz="1800" spc="-20" dirty="0">
                <a:latin typeface="Tw Cen MT"/>
                <a:cs typeface="Tw Cen MT"/>
              </a:rPr>
              <a:t>we  </a:t>
            </a:r>
            <a:r>
              <a:rPr sz="1800" dirty="0">
                <a:latin typeface="Tw Cen MT"/>
                <a:cs typeface="Tw Cen MT"/>
              </a:rPr>
              <a:t>can find all the </a:t>
            </a:r>
            <a:r>
              <a:rPr sz="1800" spc="-5" dirty="0">
                <a:latin typeface="Tw Cen MT"/>
                <a:cs typeface="Tw Cen MT"/>
              </a:rPr>
              <a:t>venues within </a:t>
            </a:r>
            <a:r>
              <a:rPr sz="1800" dirty="0">
                <a:latin typeface="Tw Cen MT"/>
                <a:cs typeface="Tw Cen MT"/>
              </a:rPr>
              <a:t>a 500 meter </a:t>
            </a:r>
            <a:r>
              <a:rPr sz="1800" spc="-5" dirty="0">
                <a:latin typeface="Tw Cen MT"/>
                <a:cs typeface="Tw Cen MT"/>
              </a:rPr>
              <a:t>radius </a:t>
            </a:r>
            <a:r>
              <a:rPr sz="1800" dirty="0">
                <a:latin typeface="Tw Cen MT"/>
                <a:cs typeface="Tw Cen MT"/>
              </a:rPr>
              <a:t>of </a:t>
            </a:r>
            <a:r>
              <a:rPr sz="1800" spc="20" dirty="0">
                <a:latin typeface="Tw Cen MT"/>
                <a:cs typeface="Tw Cen MT"/>
              </a:rPr>
              <a:t>each  </a:t>
            </a:r>
            <a:r>
              <a:rPr sz="1800" dirty="0">
                <a:latin typeface="Tw Cen MT"/>
                <a:cs typeface="Tw Cen MT"/>
              </a:rPr>
              <a:t>neighbourhood </a:t>
            </a:r>
            <a:r>
              <a:rPr sz="1800" spc="-45" dirty="0">
                <a:latin typeface="Tw Cen MT"/>
                <a:cs typeface="Tw Cen MT"/>
              </a:rPr>
              <a:t>by </a:t>
            </a:r>
            <a:r>
              <a:rPr sz="1800" spc="-5" dirty="0">
                <a:latin typeface="Tw Cen MT"/>
                <a:cs typeface="Tw Cen MT"/>
              </a:rPr>
              <a:t>connecting </a:t>
            </a:r>
            <a:r>
              <a:rPr sz="1800" dirty="0">
                <a:latin typeface="Tw Cen MT"/>
                <a:cs typeface="Tw Cen MT"/>
              </a:rPr>
              <a:t>to the </a:t>
            </a:r>
            <a:r>
              <a:rPr sz="1800" spc="-5" dirty="0">
                <a:latin typeface="Tw Cen MT"/>
                <a:cs typeface="Tw Cen MT"/>
              </a:rPr>
              <a:t>Foursquare</a:t>
            </a:r>
            <a:r>
              <a:rPr sz="1800" spc="-7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API.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1384" y="4730953"/>
            <a:ext cx="58337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w Cen MT"/>
                <a:cs typeface="Tw Cen MT"/>
              </a:rPr>
              <a:t>One hot encoding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done </a:t>
            </a:r>
            <a:r>
              <a:rPr sz="1800" spc="-5" dirty="0">
                <a:latin typeface="Tw Cen MT"/>
                <a:cs typeface="Tw Cen MT"/>
              </a:rPr>
              <a:t>on </a:t>
            </a:r>
            <a:r>
              <a:rPr sz="1800" dirty="0">
                <a:latin typeface="Tw Cen MT"/>
                <a:cs typeface="Tw Cen MT"/>
              </a:rPr>
              <a:t>the </a:t>
            </a:r>
            <a:r>
              <a:rPr sz="1800" spc="-10" dirty="0">
                <a:latin typeface="Tw Cen MT"/>
                <a:cs typeface="Tw Cen MT"/>
              </a:rPr>
              <a:t>venues </a:t>
            </a:r>
            <a:r>
              <a:rPr sz="1800" dirty="0">
                <a:latin typeface="Tw Cen MT"/>
                <a:cs typeface="Tw Cen MT"/>
              </a:rPr>
              <a:t>data. The </a:t>
            </a:r>
            <a:r>
              <a:rPr sz="1800" spc="-20" dirty="0">
                <a:latin typeface="Tw Cen MT"/>
                <a:cs typeface="Tw Cen MT"/>
              </a:rPr>
              <a:t>Venues </a:t>
            </a:r>
            <a:r>
              <a:rPr sz="1800" dirty="0">
                <a:latin typeface="Tw Cen MT"/>
                <a:cs typeface="Tw Cen MT"/>
              </a:rPr>
              <a:t>data  </a:t>
            </a:r>
            <a:r>
              <a:rPr sz="1800" spc="-5" dirty="0">
                <a:latin typeface="Tw Cen MT"/>
                <a:cs typeface="Tw Cen MT"/>
              </a:rPr>
              <a:t>is </a:t>
            </a:r>
            <a:r>
              <a:rPr sz="1800" dirty="0">
                <a:latin typeface="Tw Cen MT"/>
                <a:cs typeface="Tw Cen MT"/>
              </a:rPr>
              <a:t>then </a:t>
            </a:r>
            <a:r>
              <a:rPr sz="1800" spc="-5" dirty="0">
                <a:latin typeface="Tw Cen MT"/>
                <a:cs typeface="Tw Cen MT"/>
              </a:rPr>
              <a:t>grouped </a:t>
            </a:r>
            <a:r>
              <a:rPr sz="1800" spc="-40" dirty="0">
                <a:latin typeface="Tw Cen MT"/>
                <a:cs typeface="Tw Cen MT"/>
              </a:rPr>
              <a:t>by </a:t>
            </a:r>
            <a:r>
              <a:rPr sz="1800" dirty="0">
                <a:latin typeface="Tw Cen MT"/>
                <a:cs typeface="Tw Cen MT"/>
              </a:rPr>
              <a:t>the Neighborhood and the </a:t>
            </a:r>
            <a:r>
              <a:rPr sz="1800" spc="-5" dirty="0">
                <a:latin typeface="Tw Cen MT"/>
                <a:cs typeface="Tw Cen MT"/>
              </a:rPr>
              <a:t>mean </a:t>
            </a:r>
            <a:r>
              <a:rPr sz="1800" dirty="0">
                <a:latin typeface="Tw Cen MT"/>
                <a:cs typeface="Tw Cen MT"/>
              </a:rPr>
              <a:t>of the  </a:t>
            </a:r>
            <a:r>
              <a:rPr sz="1800" spc="-5" dirty="0">
                <a:latin typeface="Tw Cen MT"/>
                <a:cs typeface="Tw Cen MT"/>
              </a:rPr>
              <a:t>venues </a:t>
            </a:r>
            <a:r>
              <a:rPr sz="1800" dirty="0">
                <a:latin typeface="Tw Cen MT"/>
                <a:cs typeface="Tw Cen MT"/>
              </a:rPr>
              <a:t>are calculated, finally the 10 common </a:t>
            </a:r>
            <a:r>
              <a:rPr sz="1800" spc="-5" dirty="0">
                <a:latin typeface="Tw Cen MT"/>
                <a:cs typeface="Tw Cen MT"/>
              </a:rPr>
              <a:t>venues </a:t>
            </a:r>
            <a:r>
              <a:rPr sz="1800" dirty="0">
                <a:latin typeface="Tw Cen MT"/>
                <a:cs typeface="Tw Cen MT"/>
              </a:rPr>
              <a:t>are  calculated </a:t>
            </a:r>
            <a:r>
              <a:rPr sz="1800" spc="-15" dirty="0">
                <a:latin typeface="Tw Cen MT"/>
                <a:cs typeface="Tw Cen MT"/>
              </a:rPr>
              <a:t>for </a:t>
            </a:r>
            <a:r>
              <a:rPr sz="1800" spc="20" dirty="0">
                <a:latin typeface="Tw Cen MT"/>
                <a:cs typeface="Tw Cen MT"/>
              </a:rPr>
              <a:t>each </a:t>
            </a:r>
            <a:r>
              <a:rPr sz="1800" dirty="0">
                <a:latin typeface="Tw Cen MT"/>
                <a:cs typeface="Tw Cen MT"/>
              </a:rPr>
              <a:t>of the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neighborhoods.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1755" y="2772155"/>
            <a:ext cx="6012180" cy="129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1476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Tw Cen MT</vt:lpstr>
      <vt:lpstr>Wingdings 3</vt:lpstr>
      <vt:lpstr>Wisp</vt:lpstr>
      <vt:lpstr>1. Introduction</vt:lpstr>
      <vt:lpstr>2. Data Acquisition and Cleaning</vt:lpstr>
      <vt:lpstr>PowerPoint Presentation</vt:lpstr>
      <vt:lpstr>PowerPoint Presentation</vt:lpstr>
      <vt:lpstr>3. Methodology</vt:lpstr>
      <vt:lpstr>Boroughs with the highest crime rates</vt:lpstr>
      <vt:lpstr>Boroughs with the lowest crime rates</vt:lpstr>
      <vt:lpstr>Neighbourhoods in Kingston upon Thames</vt:lpstr>
      <vt:lpstr>Modelling</vt:lpstr>
      <vt:lpstr>PowerPoint Presentation</vt:lpstr>
      <vt:lpstr>4. Results</vt:lpstr>
      <vt:lpstr>Cluster 1: Looking into the neighbourhoods . 1n the first cluster</vt:lpstr>
      <vt:lpstr>Cluster 2: Looking into the neighbourhoods in the second cluster.</vt:lpstr>
      <vt:lpstr>Cluster 4: Looking into the neighbourhoods in the fourth cluster.</vt:lpstr>
      <vt:lpstr>5. Discussion</vt:lpstr>
      <vt:lpstr>6.Conclusion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chowdary</dc:creator>
  <cp:lastModifiedBy>Rishant Mohekar</cp:lastModifiedBy>
  <cp:revision>1</cp:revision>
  <dcterms:created xsi:type="dcterms:W3CDTF">2020-02-24T19:37:15Z</dcterms:created>
  <dcterms:modified xsi:type="dcterms:W3CDTF">2020-02-24T19:44:59Z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2020-02-24T00:00:00Z</vt:filetime>
  </property>
</Properties>
</file>