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81" r:id="rId8"/>
    <p:sldId id="282" r:id="rId9"/>
    <p:sldId id="262" r:id="rId10"/>
    <p:sldId id="263" r:id="rId11"/>
    <p:sldId id="264" r:id="rId12"/>
    <p:sldId id="265" r:id="rId13"/>
    <p:sldId id="266" r:id="rId14"/>
    <p:sldId id="267" r:id="rId15"/>
    <p:sldId id="268" r:id="rId16"/>
    <p:sldId id="279" r:id="rId17"/>
    <p:sldId id="272" r:id="rId18"/>
    <p:sldId id="273" r:id="rId19"/>
    <p:sldId id="276" r:id="rId20"/>
    <p:sldId id="277" r:id="rId21"/>
    <p:sldId id="280" r:id="rId22"/>
    <p:sldId id="275" r:id="rId23"/>
    <p:sldId id="278" r:id="rId24"/>
  </p:sldIdLst>
  <p:sldSz cx="9144000" cy="5143500" type="screen16x9"/>
  <p:notesSz cx="6858000" cy="9144000"/>
  <p:embeddedFontLst>
    <p:embeddedFont>
      <p:font typeface="Old Standard TT" panose="020B0604020202020204"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89" d="100"/>
          <a:sy n="89" d="100"/>
        </p:scale>
        <p:origin x="568"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8010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65964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55331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821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 name="Google Shape;18;p3"/>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0"/>
        <p:cNvGrpSpPr/>
        <p:nvPr/>
      </p:nvGrpSpPr>
      <p:grpSpPr>
        <a:xfrm>
          <a:off x="0" y="0"/>
          <a:ext cx="0" cy="0"/>
          <a:chOff x="0" y="0"/>
          <a:chExt cx="0" cy="0"/>
        </a:xfrm>
      </p:grpSpPr>
      <p:cxnSp>
        <p:nvCxnSpPr>
          <p:cNvPr id="21" name="Google Shape;21;p4"/>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22" name="Google Shape;22;p4"/>
          <p:cNvSpPr txBox="1">
            <a:spLocks noGrp="1"/>
          </p:cNvSpPr>
          <p:nvPr>
            <p:ph type="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331474208_IoT_Technological_Development_Prospect_and_Implication_for_Cyberstabilit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 B. Road, Kasarvadavli, Thane (W), Mumbai - 400615</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Academic Year 2020-2021</a:t>
            </a:r>
            <a:endParaRPr sz="24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b="0" i="0" dirty="0">
                <a:solidFill>
                  <a:srgbClr val="202124"/>
                </a:solidFill>
                <a:effectLst/>
                <a:latin typeface="Times New Roman" panose="02020603050405020304" pitchFamily="18" charset="0"/>
                <a:cs typeface="Times New Roman" panose="02020603050405020304" pitchFamily="18" charset="0"/>
              </a:rPr>
              <a:t>Planning a reasonable consensus algorithm for this scheme and deploying the amplified framework in reality.</a:t>
            </a:r>
            <a:r>
              <a:rPr lang="en" dirty="0">
                <a:latin typeface="Times New Roman" panose="02020603050405020304" pitchFamily="18" charset="0"/>
                <a:cs typeface="Times New Roman" panose="02020603050405020304" pitchFamily="18" charset="0"/>
              </a:rPr>
              <a:t>                                </a:t>
            </a:r>
          </a:p>
          <a:p>
            <a:pPr marL="457200" lvl="0" indent="-342900" algn="l" rtl="0">
              <a:lnSpc>
                <a:spcPct val="115000"/>
              </a:lnSpc>
              <a:spcBef>
                <a:spcPts val="0"/>
              </a:spcBef>
              <a:spcAft>
                <a:spcPts val="0"/>
              </a:spcAft>
              <a:buSzPts val="1800"/>
              <a:buChar char="●"/>
            </a:pPr>
            <a:endParaRPr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b="0" i="0" dirty="0">
                <a:solidFill>
                  <a:srgbClr val="202124"/>
                </a:solidFill>
                <a:effectLst/>
                <a:latin typeface="Times New Roman" panose="02020603050405020304" pitchFamily="18" charset="0"/>
                <a:cs typeface="Times New Roman" panose="02020603050405020304" pitchFamily="18" charset="0"/>
              </a:rPr>
              <a:t>A world of large scale industrial collaborations where substantial amounts of data can be processed safely is envisioned.</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14300" lvl="0" indent="0" algn="l" rtl="0">
              <a:lnSpc>
                <a:spcPct val="115000"/>
              </a:lnSpc>
              <a:spcBef>
                <a:spcPts val="0"/>
              </a:spcBef>
              <a:spcAft>
                <a:spcPts val="0"/>
              </a:spcAft>
              <a:buSzPts val="1800"/>
              <a:buNone/>
            </a:pPr>
            <a:r>
              <a:rPr lang="en" dirty="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dirty="0"/>
              <a:t>                             </a:t>
            </a:r>
            <a:endParaRPr dirty="0"/>
          </a:p>
          <a:p>
            <a:pPr algn="l"/>
            <a:r>
              <a:rPr lang="en-IN" b="0" i="0" dirty="0">
                <a:solidFill>
                  <a:srgbClr val="202124"/>
                </a:solidFill>
                <a:effectLst/>
                <a:latin typeface="Times New Roman" panose="02020603050405020304" pitchFamily="18" charset="0"/>
                <a:cs typeface="Times New Roman" panose="02020603050405020304" pitchFamily="18" charset="0"/>
              </a:rPr>
              <a:t>IBM Watson Cloud</a:t>
            </a:r>
          </a:p>
          <a:p>
            <a:pPr algn="l"/>
            <a:r>
              <a:rPr lang="en-IN" b="0" i="0" dirty="0">
                <a:solidFill>
                  <a:srgbClr val="202124"/>
                </a:solidFill>
                <a:effectLst/>
                <a:latin typeface="Times New Roman" panose="02020603050405020304" pitchFamily="18" charset="0"/>
                <a:cs typeface="Times New Roman" panose="02020603050405020304" pitchFamily="18" charset="0"/>
              </a:rPr>
              <a:t>IBM </a:t>
            </a:r>
            <a:r>
              <a:rPr lang="en-IN" dirty="0">
                <a:solidFill>
                  <a:srgbClr val="202124"/>
                </a:solidFill>
                <a:latin typeface="Times New Roman" panose="02020603050405020304" pitchFamily="18" charset="0"/>
                <a:cs typeface="Times New Roman" panose="02020603050405020304" pitchFamily="18" charset="0"/>
              </a:rPr>
              <a:t>W</a:t>
            </a:r>
            <a:r>
              <a:rPr lang="en-IN" b="0" i="0" dirty="0">
                <a:solidFill>
                  <a:srgbClr val="202124"/>
                </a:solidFill>
                <a:effectLst/>
                <a:latin typeface="Times New Roman" panose="02020603050405020304" pitchFamily="18" charset="0"/>
                <a:cs typeface="Times New Roman" panose="02020603050405020304" pitchFamily="18" charset="0"/>
              </a:rPr>
              <a:t>atson </a:t>
            </a:r>
            <a:r>
              <a:rPr lang="en-IN" b="0" i="0" dirty="0" err="1">
                <a:solidFill>
                  <a:srgbClr val="202124"/>
                </a:solidFill>
                <a:effectLst/>
                <a:latin typeface="Times New Roman" panose="02020603050405020304" pitchFamily="18" charset="0"/>
                <a:cs typeface="Times New Roman" panose="02020603050405020304" pitchFamily="18" charset="0"/>
              </a:rPr>
              <a:t>Quickstart</a:t>
            </a:r>
            <a:r>
              <a:rPr lang="en-IN" b="0" i="0" dirty="0">
                <a:solidFill>
                  <a:srgbClr val="202124"/>
                </a:solidFill>
                <a:effectLst/>
                <a:latin typeface="Times New Roman" panose="02020603050405020304" pitchFamily="18" charset="0"/>
                <a:cs typeface="Times New Roman" panose="02020603050405020304" pitchFamily="18" charset="0"/>
              </a:rPr>
              <a:t> Virtual Sensor</a:t>
            </a:r>
          </a:p>
          <a:p>
            <a:r>
              <a:rPr lang="en-IN" b="0" i="0" dirty="0">
                <a:solidFill>
                  <a:srgbClr val="202124"/>
                </a:solidFill>
                <a:effectLst/>
                <a:latin typeface="Times New Roman" panose="02020603050405020304" pitchFamily="18" charset="0"/>
                <a:cs typeface="Times New Roman" panose="02020603050405020304" pitchFamily="18" charset="0"/>
              </a:rPr>
              <a:t>Node-Red</a:t>
            </a:r>
          </a:p>
          <a:p>
            <a:pPr algn="l"/>
            <a:r>
              <a:rPr lang="en-IN" b="0" i="0" dirty="0">
                <a:solidFill>
                  <a:srgbClr val="202124"/>
                </a:solidFill>
                <a:effectLst/>
                <a:latin typeface="Times New Roman" panose="02020603050405020304" pitchFamily="18" charset="0"/>
                <a:cs typeface="Times New Roman" panose="02020603050405020304" pitchFamily="18" charset="0"/>
              </a:rPr>
              <a:t>React.js</a:t>
            </a:r>
          </a:p>
          <a:p>
            <a:pPr algn="l"/>
            <a:r>
              <a:rPr lang="en-IN" b="0" i="0" dirty="0" err="1">
                <a:solidFill>
                  <a:srgbClr val="202124"/>
                </a:solidFill>
                <a:effectLst/>
                <a:latin typeface="Times New Roman" panose="02020603050405020304" pitchFamily="18" charset="0"/>
                <a:cs typeface="Times New Roman" panose="02020603050405020304" pitchFamily="18" charset="0"/>
              </a:rPr>
              <a:t>MetaMask</a:t>
            </a:r>
            <a:endParaRPr lang="en-IN" b="0" i="0" dirty="0">
              <a:solidFill>
                <a:srgbClr val="202124"/>
              </a:solidFill>
              <a:effectLst/>
              <a:latin typeface="Times New Roman" panose="02020603050405020304" pitchFamily="18" charset="0"/>
              <a:cs typeface="Times New Roman" panose="02020603050405020304" pitchFamily="18" charset="0"/>
            </a:endParaRPr>
          </a:p>
          <a:p>
            <a:pPr algn="l"/>
            <a:r>
              <a:rPr lang="en-IN" b="0" i="0" dirty="0">
                <a:solidFill>
                  <a:srgbClr val="202124"/>
                </a:solidFill>
                <a:effectLst/>
                <a:latin typeface="Times New Roman" panose="02020603050405020304" pitchFamily="18" charset="0"/>
                <a:cs typeface="Times New Roman" panose="02020603050405020304" pitchFamily="18" charset="0"/>
              </a:rPr>
              <a:t>Ganache</a:t>
            </a:r>
          </a:p>
          <a:p>
            <a:pPr algn="l"/>
            <a:r>
              <a:rPr lang="en-IN" b="0" i="0" dirty="0">
                <a:solidFill>
                  <a:srgbClr val="202124"/>
                </a:solidFill>
                <a:effectLst/>
                <a:latin typeface="Times New Roman" panose="02020603050405020304" pitchFamily="18" charset="0"/>
                <a:cs typeface="Times New Roman" panose="02020603050405020304" pitchFamily="18" charset="0"/>
              </a:rPr>
              <a:t>Truffle Framework</a:t>
            </a:r>
          </a:p>
          <a:p>
            <a:pPr algn="l"/>
            <a:r>
              <a:rPr lang="en-IN" dirty="0">
                <a:solidFill>
                  <a:srgbClr val="202124"/>
                </a:solidFill>
                <a:latin typeface="Times New Roman" panose="02020603050405020304" pitchFamily="18" charset="0"/>
                <a:cs typeface="Times New Roman" panose="02020603050405020304" pitchFamily="18" charset="0"/>
              </a:rPr>
              <a:t>Node.js </a:t>
            </a:r>
          </a:p>
          <a:p>
            <a:pPr marL="114300" lvl="0" indent="0" algn="l" rtl="0">
              <a:lnSpc>
                <a:spcPct val="115000"/>
              </a:lnSpc>
              <a:spcBef>
                <a:spcPts val="0"/>
              </a:spcBef>
              <a:spcAft>
                <a:spcPts val="0"/>
              </a:spcAft>
              <a:buSzPts val="1800"/>
              <a:buNone/>
            </a:pPr>
            <a:endParaRPr lang="en" dirty="0"/>
          </a:p>
          <a:p>
            <a:pPr marL="457200" lvl="0" indent="-228600" algn="l" rtl="0">
              <a:lnSpc>
                <a:spcPct val="115000"/>
              </a:lnSpc>
              <a:spcBef>
                <a:spcPts val="0"/>
              </a:spcBef>
              <a:spcAft>
                <a:spcPts val="0"/>
              </a:spcAft>
              <a:buSzPts val="18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b="0" i="0" dirty="0">
                <a:effectLst/>
                <a:latin typeface="Times New Roman" panose="02020603050405020304" pitchFamily="18" charset="0"/>
                <a:cs typeface="Times New Roman" panose="02020603050405020304" pitchFamily="18" charset="0"/>
              </a:rPr>
              <a:t>The requirement of the market is such that all parties involved in an industry collaboration can rely on a secure system to ensure their interests are being protected.</a:t>
            </a:r>
          </a:p>
          <a:p>
            <a:pPr marL="114300" lvl="0" indent="0" algn="l" rtl="0">
              <a:lnSpc>
                <a:spcPct val="115000"/>
              </a:lnSpc>
              <a:spcBef>
                <a:spcPts val="0"/>
              </a:spcBef>
              <a:spcAft>
                <a:spcPts val="0"/>
              </a:spcAft>
              <a:buSzPts val="1800"/>
              <a:buNone/>
            </a:pPr>
            <a:r>
              <a:rPr lang="en-US" b="0" i="0" dirty="0">
                <a:effectLst/>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b="0" i="0" dirty="0">
                <a:effectLst/>
                <a:latin typeface="Times New Roman" panose="02020603050405020304" pitchFamily="18" charset="0"/>
                <a:cs typeface="Times New Roman" panose="02020603050405020304" pitchFamily="18" charset="0"/>
              </a:rPr>
              <a:t>Corporations from the sectors of energy, water, aviation, and manufacturing are at risk of having their data stolen.</a:t>
            </a:r>
          </a:p>
          <a:p>
            <a:pPr marL="114300" lvl="0" indent="0" algn="l" rtl="0">
              <a:lnSpc>
                <a:spcPct val="115000"/>
              </a:lnSpc>
              <a:spcBef>
                <a:spcPts val="0"/>
              </a:spcBef>
              <a:spcAft>
                <a:spcPts val="0"/>
              </a:spcAft>
              <a:buSzPts val="1800"/>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b="0" i="0" dirty="0">
                <a:effectLst/>
                <a:latin typeface="Times New Roman" panose="02020603050405020304" pitchFamily="18" charset="0"/>
                <a:cs typeface="Times New Roman" panose="02020603050405020304" pitchFamily="18" charset="0"/>
              </a:rPr>
              <a:t>Our aim is to protect smaller scale industries from encountering disaster in their regularly scheduled operations by continuously monitoring activities and making sure that procedures are being carried out as intended.</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228600" algn="l" rtl="0">
              <a:lnSpc>
                <a:spcPct val="115000"/>
              </a:lnSpc>
              <a:spcBef>
                <a:spcPts val="0"/>
              </a:spcBef>
              <a:spcAft>
                <a:spcPts val="0"/>
              </a:spcAft>
              <a:buSzPts val="18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7E26A2A-4CFB-4288-9298-8F9FBF5AFA9B}"/>
              </a:ext>
            </a:extLst>
          </p:cNvPr>
          <p:cNvPicPr>
            <a:picLocks noChangeAspect="1"/>
          </p:cNvPicPr>
          <p:nvPr/>
        </p:nvPicPr>
        <p:blipFill>
          <a:blip r:embed="rId3"/>
          <a:stretch>
            <a:fillRect/>
          </a:stretch>
        </p:blipFill>
        <p:spPr>
          <a:xfrm>
            <a:off x="1569308" y="1073022"/>
            <a:ext cx="6400800" cy="36254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2.2 Design (Flow Of Modules)</a:t>
            </a:r>
            <a:endParaRPr b="1"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0DB2636A-5F19-435F-B317-862D70A25FE7}"/>
              </a:ext>
            </a:extLst>
          </p:cNvPr>
          <p:cNvPicPr>
            <a:picLocks noChangeAspect="1"/>
          </p:cNvPicPr>
          <p:nvPr/>
        </p:nvPicPr>
        <p:blipFill>
          <a:blip r:embed="rId3"/>
          <a:stretch>
            <a:fillRect/>
          </a:stretch>
        </p:blipFill>
        <p:spPr>
          <a:xfrm>
            <a:off x="5437148" y="1606772"/>
            <a:ext cx="3568338" cy="2403166"/>
          </a:xfrm>
          <a:prstGeom prst="rect">
            <a:avLst/>
          </a:prstGeom>
        </p:spPr>
      </p:pic>
      <p:sp>
        <p:nvSpPr>
          <p:cNvPr id="6" name="TextBox 5">
            <a:extLst>
              <a:ext uri="{FF2B5EF4-FFF2-40B4-BE49-F238E27FC236}">
                <a16:creationId xmlns:a16="http://schemas.microsoft.com/office/drawing/2014/main" id="{4F1ACB10-F87F-4F37-8834-50A76C973F11}"/>
              </a:ext>
            </a:extLst>
          </p:cNvPr>
          <p:cNvSpPr txBox="1"/>
          <p:nvPr/>
        </p:nvSpPr>
        <p:spPr>
          <a:xfrm flipH="1">
            <a:off x="3856799" y="2571749"/>
            <a:ext cx="156035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Administrator</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E526E25-AB6B-4F98-8712-FD9665522124}"/>
              </a:ext>
            </a:extLst>
          </p:cNvPr>
          <p:cNvPicPr>
            <a:picLocks noChangeAspect="1"/>
          </p:cNvPicPr>
          <p:nvPr/>
        </p:nvPicPr>
        <p:blipFill>
          <a:blip r:embed="rId4"/>
          <a:stretch>
            <a:fillRect/>
          </a:stretch>
        </p:blipFill>
        <p:spPr>
          <a:xfrm>
            <a:off x="138514" y="1416697"/>
            <a:ext cx="3698289" cy="30487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b="1" dirty="0"/>
              <a:t>3. Project Implementation</a:t>
            </a:r>
            <a:endParaRPr b="1" dirty="0"/>
          </a:p>
        </p:txBody>
      </p:sp>
      <p:sp>
        <p:nvSpPr>
          <p:cNvPr id="179" name="Google Shape;179;p33"/>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extLst>
      <p:ext uri="{BB962C8B-B14F-4D97-AF65-F5344CB8AC3E}">
        <p14:creationId xmlns:p14="http://schemas.microsoft.com/office/powerpoint/2010/main" val="11981150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3.1 IIoT Module</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BE9ED43-16C3-4CE5-B2EE-3E9162120148}"/>
              </a:ext>
            </a:extLst>
          </p:cNvPr>
          <p:cNvPicPr>
            <a:picLocks noChangeAspect="1"/>
          </p:cNvPicPr>
          <p:nvPr/>
        </p:nvPicPr>
        <p:blipFill>
          <a:blip r:embed="rId3"/>
          <a:stretch>
            <a:fillRect/>
          </a:stretch>
        </p:blipFill>
        <p:spPr>
          <a:xfrm>
            <a:off x="1431161" y="1058225"/>
            <a:ext cx="6281677" cy="35579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3.2 Blockchain Module</a:t>
            </a:r>
            <a:endParaRPr b="1"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9DE8DF7F-855C-44A4-8B7B-87E4E0666595}"/>
              </a:ext>
            </a:extLst>
          </p:cNvPr>
          <p:cNvPicPr>
            <a:picLocks noChangeAspect="1"/>
          </p:cNvPicPr>
          <p:nvPr/>
        </p:nvPicPr>
        <p:blipFill>
          <a:blip r:embed="rId3"/>
          <a:stretch>
            <a:fillRect/>
          </a:stretch>
        </p:blipFill>
        <p:spPr>
          <a:xfrm>
            <a:off x="5963266" y="1076556"/>
            <a:ext cx="2161791" cy="3772041"/>
          </a:xfrm>
          <a:prstGeom prst="rect">
            <a:avLst/>
          </a:prstGeom>
        </p:spPr>
      </p:pic>
      <p:pic>
        <p:nvPicPr>
          <p:cNvPr id="11" name="Picture 10">
            <a:extLst>
              <a:ext uri="{FF2B5EF4-FFF2-40B4-BE49-F238E27FC236}">
                <a16:creationId xmlns:a16="http://schemas.microsoft.com/office/drawing/2014/main" id="{19AA24ED-8349-433B-9E66-ED61991451FC}"/>
              </a:ext>
            </a:extLst>
          </p:cNvPr>
          <p:cNvPicPr>
            <a:picLocks noChangeAspect="1"/>
          </p:cNvPicPr>
          <p:nvPr/>
        </p:nvPicPr>
        <p:blipFill>
          <a:blip r:embed="rId4"/>
          <a:stretch>
            <a:fillRect/>
          </a:stretch>
        </p:blipFill>
        <p:spPr>
          <a:xfrm>
            <a:off x="1094092" y="3102571"/>
            <a:ext cx="3611180" cy="1380532"/>
          </a:xfrm>
          <a:prstGeom prst="rect">
            <a:avLst/>
          </a:prstGeom>
        </p:spPr>
      </p:pic>
      <p:pic>
        <p:nvPicPr>
          <p:cNvPr id="13" name="Picture 12">
            <a:extLst>
              <a:ext uri="{FF2B5EF4-FFF2-40B4-BE49-F238E27FC236}">
                <a16:creationId xmlns:a16="http://schemas.microsoft.com/office/drawing/2014/main" id="{D2AAC95C-A184-4337-B94D-69F398CDA7B7}"/>
              </a:ext>
            </a:extLst>
          </p:cNvPr>
          <p:cNvPicPr>
            <a:picLocks noChangeAspect="1"/>
          </p:cNvPicPr>
          <p:nvPr/>
        </p:nvPicPr>
        <p:blipFill>
          <a:blip r:embed="rId5"/>
          <a:stretch>
            <a:fillRect/>
          </a:stretch>
        </p:blipFill>
        <p:spPr>
          <a:xfrm>
            <a:off x="1090805" y="1390132"/>
            <a:ext cx="3614467" cy="13805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b="1" dirty="0"/>
              <a:t>4. Conclusion and Future Scope</a:t>
            </a:r>
            <a:endParaRPr b="1" dirty="0"/>
          </a:p>
        </p:txBody>
      </p:sp>
      <p:sp>
        <p:nvSpPr>
          <p:cNvPr id="179" name="Google Shape;179;p33"/>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US" sz="2400" b="1" dirty="0">
                <a:latin typeface="Times New Roman"/>
                <a:ea typeface="Times New Roman"/>
                <a:cs typeface="Times New Roman"/>
                <a:sym typeface="Times New Roman"/>
              </a:rPr>
              <a:t>Monitoring Health of </a:t>
            </a:r>
            <a:r>
              <a:rPr lang="en-US" sz="2400" b="1" dirty="0" err="1">
                <a:latin typeface="Times New Roman"/>
                <a:ea typeface="Times New Roman"/>
                <a:cs typeface="Times New Roman"/>
                <a:sym typeface="Times New Roman"/>
              </a:rPr>
              <a:t>IIoT</a:t>
            </a:r>
            <a:r>
              <a:rPr lang="en-US" sz="2400" b="1" dirty="0">
                <a:latin typeface="Times New Roman"/>
                <a:ea typeface="Times New Roman"/>
                <a:cs typeface="Times New Roman"/>
                <a:sym typeface="Times New Roman"/>
              </a:rPr>
              <a:t> Devices using Blockchain</a:t>
            </a:r>
            <a:endParaRPr sz="24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fulfillment of the degree of</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 (Sem-8)</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Rutuja Patole (17104011)</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Rushika Ramane (17104064)</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Soundarya Nevrekar (17104066)</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US" sz="1800" dirty="0">
                <a:latin typeface="Times New Roman"/>
                <a:ea typeface="Times New Roman"/>
                <a:cs typeface="Times New Roman"/>
                <a:sym typeface="Times New Roman"/>
              </a:rPr>
              <a:t>Prof. </a:t>
            </a:r>
            <a:r>
              <a:rPr lang="en-US" sz="1800" dirty="0" err="1">
                <a:latin typeface="Times New Roman"/>
                <a:ea typeface="Times New Roman"/>
                <a:cs typeface="Times New Roman"/>
                <a:sym typeface="Times New Roman"/>
              </a:rPr>
              <a:t>Anagha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Aher</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&amp;</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Prof. Neha Deshmukh</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4200"/>
              <a:buNone/>
            </a:pPr>
            <a:endParaRPr sz="1800" dirty="0"/>
          </a:p>
          <a:p>
            <a:pPr marL="0" lvl="0" indent="0" algn="l" rtl="0">
              <a:lnSpc>
                <a:spcPct val="100000"/>
              </a:lnSpc>
              <a:spcBef>
                <a:spcPts val="0"/>
              </a:spcBef>
              <a:spcAft>
                <a:spcPts val="0"/>
              </a:spcAft>
              <a:buSzPts val="4200"/>
              <a:buNone/>
            </a:pPr>
            <a:endParaRPr sz="18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t>Conclusion &amp; Future Scope</a:t>
            </a:r>
            <a:endParaRPr b="1" dirty="0">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US" dirty="0">
                <a:latin typeface="Times New Roman" panose="02020603050405020304" pitchFamily="18" charset="0"/>
                <a:cs typeface="Times New Roman" panose="02020603050405020304" pitchFamily="18" charset="0"/>
              </a:rPr>
              <a:t>This project intends to make a way for IoT devices to achieve industrial-grade accuracy.</a:t>
            </a:r>
          </a:p>
          <a:p>
            <a:pPr marL="285750" indent="-285750">
              <a:spcAft>
                <a:spcPts val="1600"/>
              </a:spcAft>
            </a:pPr>
            <a:r>
              <a:rPr lang="en-US" dirty="0">
                <a:latin typeface="Times New Roman" panose="02020603050405020304" pitchFamily="18" charset="0"/>
                <a:cs typeface="Times New Roman" panose="02020603050405020304" pitchFamily="18" charset="0"/>
              </a:rPr>
              <a:t>Blockchain allows information transfer from remote sensing systems to AI systems using blockchain technologies.</a:t>
            </a:r>
          </a:p>
          <a:p>
            <a:pPr marL="285750" indent="-285750">
              <a:spcAft>
                <a:spcPts val="1600"/>
              </a:spcAft>
            </a:pPr>
            <a:r>
              <a:rPr lang="en-US" dirty="0">
                <a:latin typeface="Times New Roman" panose="02020603050405020304" pitchFamily="18" charset="0"/>
                <a:cs typeface="Times New Roman" panose="02020603050405020304" pitchFamily="18" charset="0"/>
              </a:rPr>
              <a:t>Future expansions incorporate planning a reasonable consensus algorithm for this scheme and deploying the amplified framework in reality.</a:t>
            </a: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t>Paper Publication</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IN" b="0" i="0" dirty="0">
                <a:effectLst/>
                <a:latin typeface="Times New Roman" panose="02020603050405020304" pitchFamily="18" charset="0"/>
                <a:cs typeface="Times New Roman" panose="02020603050405020304" pitchFamily="18" charset="0"/>
              </a:rPr>
              <a:t>Paper entitled “</a:t>
            </a:r>
            <a:r>
              <a:rPr lang="en-IN" b="0" i="1" dirty="0">
                <a:effectLst/>
                <a:latin typeface="Times New Roman" panose="02020603050405020304" pitchFamily="18" charset="0"/>
                <a:cs typeface="Times New Roman" panose="02020603050405020304" pitchFamily="18" charset="0"/>
              </a:rPr>
              <a:t>Monitoring Health of IIOT Devices using Blockchain</a:t>
            </a:r>
            <a:r>
              <a:rPr lang="en-IN" b="0" i="0" dirty="0">
                <a:effectLst/>
                <a:latin typeface="Times New Roman" panose="02020603050405020304" pitchFamily="18" charset="0"/>
                <a:cs typeface="Times New Roman" panose="02020603050405020304" pitchFamily="18" charset="0"/>
              </a:rPr>
              <a:t>” is presented at the IEEE International Conference on Intelligent Engineering and Management (ICIEM 2021) by </a:t>
            </a:r>
            <a:r>
              <a:rPr lang="en-IN" b="0" i="0" dirty="0" err="1">
                <a:effectLst/>
                <a:latin typeface="Times New Roman" panose="02020603050405020304" pitchFamily="18" charset="0"/>
                <a:cs typeface="Times New Roman" panose="02020603050405020304" pitchFamily="18" charset="0"/>
              </a:rPr>
              <a:t>Rutuja</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Patole</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Rushika</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Ramane</a:t>
            </a:r>
            <a:r>
              <a:rPr lang="en-IN" b="0" i="0" dirty="0">
                <a:effectLst/>
                <a:latin typeface="Times New Roman" panose="02020603050405020304" pitchFamily="18" charset="0"/>
                <a:cs typeface="Times New Roman" panose="02020603050405020304" pitchFamily="18" charset="0"/>
              </a:rPr>
              <a:t>, and Soundarya Nevrekar.</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7012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3.3 References</a:t>
            </a:r>
            <a:endParaRPr b="1" dirty="0">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IN" b="0" i="0" dirty="0">
                <a:solidFill>
                  <a:srgbClr val="202124"/>
                </a:solidFill>
                <a:effectLst/>
                <a:latin typeface="Times New Roman" panose="02020603050405020304" pitchFamily="18" charset="0"/>
                <a:cs typeface="Times New Roman" panose="02020603050405020304" pitchFamily="18" charset="0"/>
              </a:rPr>
              <a:t>Blockchain-based Status Monitoring System {</a:t>
            </a:r>
            <a:r>
              <a:rPr lang="en-IN" b="0" i="0" dirty="0" err="1">
                <a:solidFill>
                  <a:srgbClr val="202124"/>
                </a:solidFill>
                <a:effectLst/>
                <a:latin typeface="Times New Roman" panose="02020603050405020304" pitchFamily="18" charset="0"/>
                <a:cs typeface="Times New Roman" panose="02020603050405020304" pitchFamily="18" charset="0"/>
              </a:rPr>
              <a:t>BoSMoS</a:t>
            </a:r>
            <a:r>
              <a:rPr lang="en-IN" b="0" i="0" dirty="0">
                <a:solidFill>
                  <a:srgbClr val="202124"/>
                </a:solidFill>
                <a:effectLst/>
                <a:latin typeface="Times New Roman" panose="02020603050405020304" pitchFamily="18" charset="0"/>
                <a:cs typeface="Times New Roman" panose="02020603050405020304" pitchFamily="18" charset="0"/>
              </a:rPr>
              <a:t>} published by Sen He, and Wei Ren, </a:t>
            </a:r>
            <a:r>
              <a:rPr lang="en-IN" b="0" i="0" dirty="0" err="1">
                <a:solidFill>
                  <a:srgbClr val="202124"/>
                </a:solidFill>
                <a:effectLst/>
                <a:latin typeface="Times New Roman" panose="02020603050405020304" pitchFamily="18" charset="0"/>
                <a:cs typeface="Times New Roman" panose="02020603050405020304" pitchFamily="18" charset="0"/>
              </a:rPr>
              <a:t>Tianqing</a:t>
            </a:r>
            <a:r>
              <a:rPr lang="en-IN" b="0" i="0" dirty="0">
                <a:solidFill>
                  <a:srgbClr val="202124"/>
                </a:solidFill>
                <a:effectLst/>
                <a:latin typeface="Times New Roman" panose="02020603050405020304" pitchFamily="18" charset="0"/>
                <a:cs typeface="Times New Roman" panose="02020603050405020304" pitchFamily="18" charset="0"/>
              </a:rPr>
              <a:t> Zhu, Kim-Kwang, Raymond Choo</a:t>
            </a:r>
          </a:p>
          <a:p>
            <a:pPr marL="114300" lvl="0" indent="0" algn="l" rtl="0">
              <a:lnSpc>
                <a:spcPct val="115000"/>
              </a:lnSpc>
              <a:spcBef>
                <a:spcPts val="0"/>
              </a:spcBef>
              <a:spcAft>
                <a:spcPts val="0"/>
              </a:spcAft>
              <a:buSzPts val="1800"/>
              <a:buNone/>
            </a:pPr>
            <a:r>
              <a:rPr lang="en-IN" b="0" i="0" dirty="0">
                <a:solidFill>
                  <a:srgbClr val="202124"/>
                </a:solidFill>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p>
          <a:p>
            <a:pPr marL="457200" lvl="0" indent="-342900" algn="l" rtl="0">
              <a:lnSpc>
                <a:spcPct val="115000"/>
              </a:lnSpc>
              <a:spcBef>
                <a:spcPts val="0"/>
              </a:spcBef>
              <a:spcAft>
                <a:spcPts val="0"/>
              </a:spcAft>
              <a:buSzPts val="1800"/>
              <a:buChar char="●"/>
            </a:pPr>
            <a:r>
              <a:rPr lang="en-IN" b="0" i="0" dirty="0">
                <a:solidFill>
                  <a:srgbClr val="202124"/>
                </a:solidFill>
                <a:effectLst/>
                <a:latin typeface="Times New Roman" panose="02020603050405020304" pitchFamily="18" charset="0"/>
                <a:cs typeface="Times New Roman" panose="02020603050405020304" pitchFamily="18" charset="0"/>
              </a:rPr>
              <a:t>Tornado Enabling Blockchain in Heterogeneous Internet of Things through A Space-Structured Approach (2020) published by </a:t>
            </a:r>
            <a:r>
              <a:rPr lang="en-IN" b="0" i="0" dirty="0" err="1">
                <a:solidFill>
                  <a:srgbClr val="202124"/>
                </a:solidFill>
                <a:effectLst/>
                <a:latin typeface="Times New Roman" panose="02020603050405020304" pitchFamily="18" charset="0"/>
                <a:cs typeface="Times New Roman" panose="02020603050405020304" pitchFamily="18" charset="0"/>
              </a:rPr>
              <a:t>Yinqiu</a:t>
            </a:r>
            <a:r>
              <a:rPr lang="en-IN" b="0" i="0" dirty="0">
                <a:solidFill>
                  <a:srgbClr val="202124"/>
                </a:solidFill>
                <a:effectLst/>
                <a:latin typeface="Times New Roman" panose="02020603050405020304" pitchFamily="18" charset="0"/>
                <a:cs typeface="Times New Roman" panose="02020603050405020304" pitchFamily="18" charset="0"/>
              </a:rPr>
              <a:t> Liu, </a:t>
            </a:r>
            <a:r>
              <a:rPr lang="en-IN" b="0" i="0" dirty="0" err="1">
                <a:solidFill>
                  <a:srgbClr val="202124"/>
                </a:solidFill>
                <a:effectLst/>
                <a:latin typeface="Times New Roman" panose="02020603050405020304" pitchFamily="18" charset="0"/>
                <a:cs typeface="Times New Roman" panose="02020603050405020304" pitchFamily="18" charset="0"/>
              </a:rPr>
              <a:t>Kun</a:t>
            </a:r>
            <a:r>
              <a:rPr lang="en-IN" b="0" i="0" dirty="0">
                <a:solidFill>
                  <a:srgbClr val="202124"/>
                </a:solidFill>
                <a:effectLst/>
                <a:latin typeface="Times New Roman" panose="02020603050405020304" pitchFamily="18" charset="0"/>
                <a:cs typeface="Times New Roman" panose="02020603050405020304" pitchFamily="18" charset="0"/>
              </a:rPr>
              <a:t> Wang, Kai Qian, Miao Du, and Song Guo </a:t>
            </a:r>
            <a:r>
              <a:rPr lang="en-IN" dirty="0">
                <a:latin typeface="Times New Roman" panose="02020603050405020304" pitchFamily="18" charset="0"/>
                <a:cs typeface="Times New Roman" panose="02020603050405020304" pitchFamily="18" charset="0"/>
              </a:rPr>
              <a:t>                             </a:t>
            </a:r>
          </a:p>
          <a:p>
            <a:pPr marL="114300" lvl="0" indent="0" algn="l" rtl="0">
              <a:lnSpc>
                <a:spcPct val="115000"/>
              </a:lnSpc>
              <a:spcBef>
                <a:spcPts val="0"/>
              </a:spcBef>
              <a:spcAft>
                <a:spcPts val="0"/>
              </a:spcAft>
              <a:buSzPts val="1800"/>
              <a:buNone/>
            </a:pPr>
            <a:endParaRPr lang="en-IN"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IN" b="0" i="0" dirty="0">
                <a:solidFill>
                  <a:srgbClr val="202124"/>
                </a:solidFill>
                <a:effectLst/>
                <a:latin typeface="Times New Roman" panose="02020603050405020304" pitchFamily="18" charset="0"/>
                <a:cs typeface="Times New Roman" panose="02020603050405020304" pitchFamily="18" charset="0"/>
              </a:rPr>
              <a:t>Towards Secure Industrial IoT: Blockchain System with Credit-Based Consensus Mechanism (2019) published by </a:t>
            </a:r>
            <a:r>
              <a:rPr lang="en-IN" b="0" i="0" dirty="0" err="1">
                <a:solidFill>
                  <a:srgbClr val="202124"/>
                </a:solidFill>
                <a:effectLst/>
                <a:latin typeface="Times New Roman" panose="02020603050405020304" pitchFamily="18" charset="0"/>
                <a:cs typeface="Times New Roman" panose="02020603050405020304" pitchFamily="18" charset="0"/>
              </a:rPr>
              <a:t>Junqin</a:t>
            </a:r>
            <a:r>
              <a:rPr lang="en-IN" b="0" i="0" dirty="0">
                <a:solidFill>
                  <a:srgbClr val="202124"/>
                </a:solidFill>
                <a:effectLst/>
                <a:latin typeface="Times New Roman" panose="02020603050405020304" pitchFamily="18" charset="0"/>
                <a:cs typeface="Times New Roman" panose="02020603050405020304" pitchFamily="18" charset="0"/>
              </a:rPr>
              <a:t> Huang, Ling Kong, </a:t>
            </a:r>
            <a:r>
              <a:rPr lang="en-IN" b="0" i="0" dirty="0" err="1">
                <a:solidFill>
                  <a:srgbClr val="202124"/>
                </a:solidFill>
                <a:effectLst/>
                <a:latin typeface="Times New Roman" panose="02020603050405020304" pitchFamily="18" charset="0"/>
                <a:cs typeface="Times New Roman" panose="02020603050405020304" pitchFamily="18" charset="0"/>
              </a:rPr>
              <a:t>Guihai</a:t>
            </a:r>
            <a:r>
              <a:rPr lang="en-IN" b="0" i="0" dirty="0">
                <a:solidFill>
                  <a:srgbClr val="202124"/>
                </a:solidFill>
                <a:effectLst/>
                <a:latin typeface="Times New Roman" panose="02020603050405020304" pitchFamily="18" charset="0"/>
                <a:cs typeface="Times New Roman" panose="02020603050405020304" pitchFamily="18" charset="0"/>
              </a:rPr>
              <a:t> Chen, Min-You Wu, </a:t>
            </a:r>
            <a:r>
              <a:rPr lang="en-IN" b="0" i="0" dirty="0" err="1">
                <a:solidFill>
                  <a:srgbClr val="202124"/>
                </a:solidFill>
                <a:effectLst/>
                <a:latin typeface="Times New Roman" panose="02020603050405020304" pitchFamily="18" charset="0"/>
                <a:cs typeface="Times New Roman" panose="02020603050405020304" pitchFamily="18" charset="0"/>
              </a:rPr>
              <a:t>Xue</a:t>
            </a:r>
            <a:r>
              <a:rPr lang="en-IN" b="0" i="0" dirty="0">
                <a:solidFill>
                  <a:srgbClr val="202124"/>
                </a:solidFill>
                <a:effectLst/>
                <a:latin typeface="Times New Roman" panose="02020603050405020304" pitchFamily="18" charset="0"/>
                <a:cs typeface="Times New Roman" panose="02020603050405020304" pitchFamily="18" charset="0"/>
              </a:rPr>
              <a:t> Liu, Peng Zeng</a:t>
            </a:r>
            <a:r>
              <a:rPr lang="en-IN" dirty="0">
                <a:latin typeface="Times New Roman" panose="02020603050405020304" pitchFamily="18" charset="0"/>
                <a:cs typeface="Times New Roman" panose="02020603050405020304" pitchFamily="18" charset="0"/>
              </a:rPr>
              <a:t>                            </a:t>
            </a:r>
          </a:p>
          <a:p>
            <a:pPr marL="457200" lvl="0" indent="-228600" algn="l" rtl="0">
              <a:lnSpc>
                <a:spcPct val="115000"/>
              </a:lnSpc>
              <a:spcBef>
                <a:spcPts val="0"/>
              </a:spcBef>
              <a:spcAft>
                <a:spcPts val="0"/>
              </a:spcAft>
              <a:buSzPts val="18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dirty="0"/>
          </a:p>
          <a:p>
            <a:pPr marL="457200" lvl="0" indent="-342900" algn="l" rtl="0">
              <a:lnSpc>
                <a:spcPct val="115000"/>
              </a:lnSpc>
              <a:spcBef>
                <a:spcPts val="0"/>
              </a:spcBef>
              <a:spcAft>
                <a:spcPts val="0"/>
              </a:spcAft>
              <a:buSzPts val="1800"/>
              <a:buChar char="●"/>
            </a:pPr>
            <a:r>
              <a:rPr lang="en-US" b="0" i="0" dirty="0">
                <a:solidFill>
                  <a:srgbClr val="202124"/>
                </a:solidFill>
                <a:effectLst/>
                <a:latin typeface="Times New Roman" panose="02020603050405020304" pitchFamily="18" charset="0"/>
                <a:cs typeface="Times New Roman" panose="02020603050405020304" pitchFamily="18" charset="0"/>
              </a:rPr>
              <a:t>This project aims to create a reliable method for secure information transfer industrial wireless sensor networks by monitoring IoT devices through blockchain technology.</a:t>
            </a:r>
          </a:p>
          <a:p>
            <a:pPr marL="114300" lvl="0" indent="0" algn="l" rtl="0">
              <a:lnSpc>
                <a:spcPct val="115000"/>
              </a:lnSpc>
              <a:spcBef>
                <a:spcPts val="0"/>
              </a:spcBef>
              <a:spcAft>
                <a:spcPts val="0"/>
              </a:spcAft>
              <a:buSzPts val="1800"/>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The vital component of the blockchain, immutability, carries protection from unapproved alterations.</a:t>
            </a:r>
            <a:r>
              <a:rPr lang="en" dirty="0">
                <a:latin typeface="Times New Roman" panose="02020603050405020304" pitchFamily="18" charset="0"/>
                <a:cs typeface="Times New Roman" panose="02020603050405020304" pitchFamily="18" charset="0"/>
              </a:rPr>
              <a:t>  </a:t>
            </a:r>
          </a:p>
          <a:p>
            <a:pPr marL="114300" lvl="0" indent="0" algn="l" rtl="0">
              <a:lnSpc>
                <a:spcPct val="115000"/>
              </a:lnSpc>
              <a:spcBef>
                <a:spcPts val="0"/>
              </a:spcBef>
              <a:spcAft>
                <a:spcPts val="0"/>
              </a:spcAft>
              <a:buSzPts val="1800"/>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Our project elaborates on monitoring the organization data and the idea is dependent on blockchain innovation.</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228600" algn="l" rtl="0">
              <a:lnSpc>
                <a:spcPct val="115000"/>
              </a:lnSpc>
              <a:spcBef>
                <a:spcPts val="0"/>
              </a:spcBef>
              <a:spcAft>
                <a:spcPts val="0"/>
              </a:spcAft>
              <a:buSzPts val="18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r>
              <a:rPr lang="en-IN" sz="1800" dirty="0">
                <a:latin typeface="Times New Roman" panose="02020603050405020304" pitchFamily="18" charset="0"/>
                <a:cs typeface="Times New Roman" panose="02020603050405020304" pitchFamily="18" charset="0"/>
              </a:rPr>
              <a:t>Monitoring: </a:t>
            </a:r>
            <a:r>
              <a:rPr lang="en-US" dirty="0">
                <a:latin typeface="Times New Roman" panose="02020603050405020304" pitchFamily="18" charset="0"/>
                <a:cs typeface="Times New Roman" panose="02020603050405020304" pitchFamily="18" charset="0"/>
              </a:rPr>
              <a:t>The monitoring module can detect status change of target device and send alert messages to the administrator.</a:t>
            </a:r>
            <a:endParaRPr lang="ko-KR" altLang="en-US" b="1" dirty="0">
              <a:solidFill>
                <a:schemeClr val="bg1"/>
              </a:solidFill>
              <a:latin typeface="Times New Roman" panose="02020603050405020304" pitchFamily="18" charset="0"/>
              <a:cs typeface="Times New Roman" panose="02020603050405020304" pitchFamily="18" charset="0"/>
            </a:endParaRPr>
          </a:p>
          <a:p>
            <a:pPr marL="114300" indent="0">
              <a:buNone/>
            </a:pPr>
            <a:endParaRPr lang="en-IN" sz="1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Security: </a:t>
            </a:r>
            <a:r>
              <a:rPr lang="en-US" dirty="0">
                <a:solidFill>
                  <a:schemeClr val="tx1"/>
                </a:solidFill>
                <a:latin typeface="Times New Roman" panose="02020603050405020304" pitchFamily="18" charset="0"/>
                <a:cs typeface="Times New Roman" panose="02020603050405020304" pitchFamily="18" charset="0"/>
              </a:rPr>
              <a:t>To ensure the security of blockchain network, so as to prevent the system from being tampered by unauthorized users</a:t>
            </a:r>
            <a:r>
              <a:rPr lang="en-IN" dirty="0">
                <a:solidFill>
                  <a:schemeClr val="tx1"/>
                </a:solidFill>
                <a:latin typeface="Times New Roman" panose="02020603050405020304" pitchFamily="18" charset="0"/>
                <a:cs typeface="Times New Roman" panose="02020603050405020304" pitchFamily="18" charset="0"/>
              </a:rPr>
              <a:t>.</a:t>
            </a:r>
            <a:endParaRPr lang="ko-KR" altLang="en-US" b="1" dirty="0">
              <a:solidFill>
                <a:schemeClr val="tx1"/>
              </a:solidFill>
              <a:latin typeface="Times New Roman" panose="02020603050405020304" pitchFamily="18" charset="0"/>
              <a:cs typeface="Times New Roman" panose="02020603050405020304" pitchFamily="18" charset="0"/>
            </a:endParaRPr>
          </a:p>
          <a:p>
            <a:pPr marL="114300" lvl="0" indent="0" algn="l" rtl="0">
              <a:lnSpc>
                <a:spcPct val="115000"/>
              </a:lnSpc>
              <a:spcBef>
                <a:spcPts val="0"/>
              </a:spcBef>
              <a:spcAft>
                <a:spcPts val="0"/>
              </a:spcAft>
              <a:buSzPts val="1800"/>
              <a:buNone/>
            </a:pPr>
            <a:r>
              <a:rPr lang="en-IN" dirty="0">
                <a:latin typeface="Times New Roman" panose="02020603050405020304" pitchFamily="18" charset="0"/>
                <a:cs typeface="Times New Roman" panose="02020603050405020304" pitchFamily="18" charset="0"/>
              </a:rPr>
              <a:t>     </a:t>
            </a:r>
          </a:p>
          <a:p>
            <a:r>
              <a:rPr lang="en" dirty="0">
                <a:latin typeface="Times New Roman" panose="02020603050405020304" pitchFamily="18" charset="0"/>
                <a:cs typeface="Times New Roman" panose="02020603050405020304" pitchFamily="18" charset="0"/>
              </a:rPr>
              <a:t>Scalability: </a:t>
            </a:r>
            <a:r>
              <a:rPr lang="en-US" dirty="0">
                <a:solidFill>
                  <a:schemeClr val="tx1"/>
                </a:solidFill>
                <a:latin typeface="Times New Roman" panose="02020603050405020304" pitchFamily="18" charset="0"/>
                <a:cs typeface="Times New Roman" panose="02020603050405020304" pitchFamily="18" charset="0"/>
              </a:rPr>
              <a:t>To achieve scalability by storing data on the cloud server</a:t>
            </a:r>
            <a:r>
              <a:rPr lang="en-IN" dirty="0">
                <a:solidFill>
                  <a:schemeClr val="tx1"/>
                </a:solidFill>
                <a:latin typeface="Times New Roman" panose="02020603050405020304" pitchFamily="18" charset="0"/>
                <a:cs typeface="Times New Roman" panose="02020603050405020304" pitchFamily="18" charset="0"/>
              </a:rPr>
              <a:t>.</a:t>
            </a:r>
            <a:endParaRPr lang="ko-KR" altLang="en-US" b="1" dirty="0">
              <a:solidFill>
                <a:schemeClr val="tx1"/>
              </a:solidFill>
              <a:latin typeface="Times New Roman" panose="02020603050405020304" pitchFamily="18" charset="0"/>
              <a:cs typeface="Times New Roman" panose="02020603050405020304" pitchFamily="18" charset="0"/>
            </a:endParaRPr>
          </a:p>
          <a:p>
            <a:pPr marL="114300" lvl="0" indent="0" algn="l" rtl="0">
              <a:lnSpc>
                <a:spcPct val="115000"/>
              </a:lnSpc>
              <a:spcBef>
                <a:spcPts val="0"/>
              </a:spcBef>
              <a:spcAft>
                <a:spcPts val="0"/>
              </a:spcAft>
              <a:buSzPts val="1800"/>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r>
              <a:rPr lang="en" dirty="0">
                <a:latin typeface="Times New Roman" panose="02020603050405020304" pitchFamily="18" charset="0"/>
                <a:cs typeface="Times New Roman" panose="02020603050405020304" pitchFamily="18" charset="0"/>
              </a:rPr>
              <a:t>Accuracy: </a:t>
            </a:r>
            <a:r>
              <a:rPr lang="en-US" dirty="0">
                <a:latin typeface="Times New Roman" panose="02020603050405020304" pitchFamily="18" charset="0"/>
                <a:cs typeface="Times New Roman" panose="02020603050405020304" pitchFamily="18" charset="0"/>
              </a:rPr>
              <a:t>To ensure the accuracy of the monitoring module, and to eliminate false negatives that have a bad impact on the system.</a:t>
            </a:r>
            <a:endParaRPr lang="en-US" altLang="ko-KR" b="1" dirty="0">
              <a:solidFill>
                <a:schemeClr val="bg1"/>
              </a:solidFill>
              <a:latin typeface="Times New Roman" panose="02020603050405020304" pitchFamily="18" charset="0"/>
              <a:cs typeface="Times New Roman" panose="02020603050405020304" pitchFamily="18" charset="0"/>
            </a:endParaRPr>
          </a:p>
          <a:p>
            <a:pPr marL="114300" lvl="0" indent="0" algn="l" rtl="0">
              <a:lnSpc>
                <a:spcPct val="115000"/>
              </a:lnSpc>
              <a:spcBef>
                <a:spcPts val="0"/>
              </a:spcBef>
              <a:spcAft>
                <a:spcPts val="0"/>
              </a:spcAft>
              <a:buSzPts val="1800"/>
              <a:buNone/>
            </a:pPr>
            <a:r>
              <a:rPr lang="en-US" dirty="0"/>
              <a:t>                    </a:t>
            </a:r>
          </a:p>
          <a:p>
            <a:pPr marL="457200" lvl="0" indent="-228600" algn="l" rtl="0">
              <a:lnSpc>
                <a:spcPct val="115000"/>
              </a:lnSpc>
              <a:spcBef>
                <a:spcPts val="0"/>
              </a:spcBef>
              <a:spcAft>
                <a:spcPts val="0"/>
              </a:spcAft>
              <a:buSzPts val="18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IN" b="0" i="0" dirty="0">
                <a:solidFill>
                  <a:srgbClr val="202124"/>
                </a:solidFill>
                <a:effectLst/>
                <a:latin typeface="Times New Roman" panose="02020603050405020304" pitchFamily="18" charset="0"/>
                <a:cs typeface="Times New Roman" panose="02020603050405020304" pitchFamily="18" charset="0"/>
              </a:rPr>
              <a:t>Blockchain-based Status Monitoring System {</a:t>
            </a:r>
            <a:r>
              <a:rPr lang="en-IN" b="0" i="0" dirty="0" err="1">
                <a:solidFill>
                  <a:srgbClr val="202124"/>
                </a:solidFill>
                <a:effectLst/>
                <a:latin typeface="Times New Roman" panose="02020603050405020304" pitchFamily="18" charset="0"/>
                <a:cs typeface="Times New Roman" panose="02020603050405020304" pitchFamily="18" charset="0"/>
              </a:rPr>
              <a:t>BoSMoS</a:t>
            </a:r>
            <a:r>
              <a:rPr lang="en-IN" b="0" i="0" dirty="0">
                <a:solidFill>
                  <a:srgbClr val="202124"/>
                </a:solidFill>
                <a:effectLst/>
                <a:latin typeface="Times New Roman" panose="02020603050405020304" pitchFamily="18" charset="0"/>
                <a:cs typeface="Times New Roman" panose="02020603050405020304" pitchFamily="18" charset="0"/>
              </a:rPr>
              <a:t>} published by Sen He, and Wei Ren, </a:t>
            </a:r>
            <a:r>
              <a:rPr lang="en-IN" b="0" i="0" dirty="0" err="1">
                <a:solidFill>
                  <a:srgbClr val="202124"/>
                </a:solidFill>
                <a:effectLst/>
                <a:latin typeface="Times New Roman" panose="02020603050405020304" pitchFamily="18" charset="0"/>
                <a:cs typeface="Times New Roman" panose="02020603050405020304" pitchFamily="18" charset="0"/>
              </a:rPr>
              <a:t>Tianqing</a:t>
            </a:r>
            <a:r>
              <a:rPr lang="en-IN" b="0" i="0" dirty="0">
                <a:solidFill>
                  <a:srgbClr val="202124"/>
                </a:solidFill>
                <a:effectLst/>
                <a:latin typeface="Times New Roman" panose="02020603050405020304" pitchFamily="18" charset="0"/>
                <a:cs typeface="Times New Roman" panose="02020603050405020304" pitchFamily="18" charset="0"/>
              </a:rPr>
              <a:t> Zhu, Kim-Kwang, Raymond Choo</a:t>
            </a:r>
          </a:p>
          <a:p>
            <a:pPr marL="457200" lvl="0" indent="-342900" algn="l" rtl="0">
              <a:lnSpc>
                <a:spcPct val="115000"/>
              </a:lnSpc>
              <a:spcBef>
                <a:spcPts val="0"/>
              </a:spcBef>
              <a:spcAft>
                <a:spcPts val="0"/>
              </a:spcAft>
              <a:buSzPts val="1800"/>
              <a:buChar char="●"/>
            </a:pPr>
            <a:endParaRPr lang="en-IN" b="0" i="0" dirty="0">
              <a:solidFill>
                <a:srgbClr val="202124"/>
              </a:solidFill>
              <a:effectLst/>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b="0" i="0" dirty="0">
                <a:solidFill>
                  <a:srgbClr val="202124"/>
                </a:solidFill>
                <a:effectLst/>
                <a:latin typeface="Times New Roman" panose="02020603050405020304" pitchFamily="18" charset="0"/>
                <a:cs typeface="Times New Roman" panose="02020603050405020304" pitchFamily="18" charset="0"/>
              </a:rPr>
              <a:t>The framework is intended to track the software status of </a:t>
            </a:r>
            <a:r>
              <a:rPr lang="en-US" b="0" i="0" dirty="0" err="1">
                <a:solidFill>
                  <a:srgbClr val="202124"/>
                </a:solidFill>
                <a:effectLst/>
                <a:latin typeface="Times New Roman" panose="02020603050405020304" pitchFamily="18" charset="0"/>
                <a:cs typeface="Times New Roman" panose="02020603050405020304" pitchFamily="18" charset="0"/>
              </a:rPr>
              <a:t>IIoT</a:t>
            </a:r>
            <a:r>
              <a:rPr lang="en-US" b="0" i="0" dirty="0">
                <a:solidFill>
                  <a:srgbClr val="202124"/>
                </a:solidFill>
                <a:effectLst/>
                <a:latin typeface="Times New Roman" panose="02020603050405020304" pitchFamily="18" charset="0"/>
                <a:cs typeface="Times New Roman" panose="02020603050405020304" pitchFamily="18" charset="0"/>
              </a:rPr>
              <a:t> computers, identify and respond to detected malicious actions (e.g. intrusions). </a:t>
            </a:r>
            <a:r>
              <a:rPr lang="en-US" b="0" i="0" dirty="0" err="1">
                <a:solidFill>
                  <a:srgbClr val="202124"/>
                </a:solidFill>
                <a:effectLst/>
                <a:latin typeface="Times New Roman" panose="02020603050405020304" pitchFamily="18" charset="0"/>
                <a:cs typeface="Times New Roman" panose="02020603050405020304" pitchFamily="18" charset="0"/>
              </a:rPr>
              <a:t>BoSMoS</a:t>
            </a:r>
            <a:r>
              <a:rPr lang="en-US" b="0" i="0" dirty="0">
                <a:solidFill>
                  <a:srgbClr val="202124"/>
                </a:solidFill>
                <a:effectLst/>
                <a:latin typeface="Times New Roman" panose="02020603050405020304" pitchFamily="18" charset="0"/>
                <a:cs typeface="Times New Roman" panose="02020603050405020304" pitchFamily="18" charset="0"/>
              </a:rPr>
              <a:t> takes a snapshot of the tracked software's current state and tracks their file system calls.</a:t>
            </a:r>
            <a:endParaRPr lang="en-IN" b="0" i="0" dirty="0">
              <a:solidFill>
                <a:srgbClr val="202124"/>
              </a:solidFill>
              <a:effectLst/>
              <a:latin typeface="Times New Roman" panose="02020603050405020304" pitchFamily="18" charset="0"/>
              <a:cs typeface="Times New Roman" panose="02020603050405020304" pitchFamily="18" charset="0"/>
            </a:endParaRPr>
          </a:p>
          <a:p>
            <a:pPr marL="114300" lvl="0" indent="0" algn="l" rtl="0">
              <a:lnSpc>
                <a:spcPct val="115000"/>
              </a:lnSpc>
              <a:spcBef>
                <a:spcPts val="0"/>
              </a:spcBef>
              <a:spcAft>
                <a:spcPts val="0"/>
              </a:spcAft>
              <a:buSzPts val="1800"/>
              <a:buNone/>
            </a:pPr>
            <a:r>
              <a:rPr lang="en-IN" b="0" i="0" dirty="0">
                <a:solidFill>
                  <a:srgbClr val="202124"/>
                </a:solidFill>
                <a:effectLst/>
                <a:latin typeface="Times New Roman" panose="02020603050405020304" pitchFamily="18" charset="0"/>
                <a:cs typeface="Times New Roman" panose="02020603050405020304" pitchFamily="18" charset="0"/>
              </a:rPr>
              <a:t> </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b="0" i="0" dirty="0">
                <a:effectLst/>
                <a:latin typeface="Times New Roman" panose="02020603050405020304" pitchFamily="18" charset="0"/>
                <a:cs typeface="Times New Roman" panose="02020603050405020304" pitchFamily="18" charset="0"/>
              </a:rPr>
              <a:t>Benefits: Ledger will be the system of record for the business - Transactions (asset transfer) and Contracts (conditions for a transaction to occur).</a:t>
            </a:r>
          </a:p>
          <a:p>
            <a:pPr marL="457200" lvl="0" indent="-342900" algn="l" rtl="0">
              <a:lnSpc>
                <a:spcPct val="115000"/>
              </a:lnSpc>
              <a:spcBef>
                <a:spcPts val="0"/>
              </a:spcBef>
              <a:spcAft>
                <a:spcPts val="0"/>
              </a:spcAft>
              <a:buSzPts val="1800"/>
              <a:buChar char="●"/>
            </a:pPr>
            <a:endParaRPr lang="en-US"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b="0" i="0" dirty="0">
                <a:effectLst/>
                <a:latin typeface="Times New Roman" panose="02020603050405020304" pitchFamily="18" charset="0"/>
                <a:cs typeface="Times New Roman" panose="02020603050405020304" pitchFamily="18" charset="0"/>
              </a:rPr>
              <a:t>Drawbacks: The entire system may be malfunctioning, communication can be faulty</a:t>
            </a: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r>
              <a:rPr lang="en-IN" b="0" i="0" dirty="0">
                <a:solidFill>
                  <a:srgbClr val="202124"/>
                </a:solidFill>
                <a:effectLst/>
                <a:latin typeface="Times New Roman" panose="02020603050405020304" pitchFamily="18" charset="0"/>
                <a:cs typeface="Times New Roman" panose="02020603050405020304" pitchFamily="18" charset="0"/>
              </a:rPr>
              <a:t>Tornado Enabling Blockchain in Heterogeneous Internet of Things through A Space-Structured Approach (2020) published by </a:t>
            </a:r>
            <a:r>
              <a:rPr lang="en-IN" b="0" i="0" dirty="0" err="1">
                <a:solidFill>
                  <a:srgbClr val="202124"/>
                </a:solidFill>
                <a:effectLst/>
                <a:latin typeface="Times New Roman" panose="02020603050405020304" pitchFamily="18" charset="0"/>
                <a:cs typeface="Times New Roman" panose="02020603050405020304" pitchFamily="18" charset="0"/>
              </a:rPr>
              <a:t>Yinqiu</a:t>
            </a:r>
            <a:r>
              <a:rPr lang="en-IN" b="0" i="0" dirty="0">
                <a:solidFill>
                  <a:srgbClr val="202124"/>
                </a:solidFill>
                <a:effectLst/>
                <a:latin typeface="Times New Roman" panose="02020603050405020304" pitchFamily="18" charset="0"/>
                <a:cs typeface="Times New Roman" panose="02020603050405020304" pitchFamily="18" charset="0"/>
              </a:rPr>
              <a:t> Liu, </a:t>
            </a:r>
            <a:r>
              <a:rPr lang="en-IN" b="0" i="0" dirty="0" err="1">
                <a:solidFill>
                  <a:srgbClr val="202124"/>
                </a:solidFill>
                <a:effectLst/>
                <a:latin typeface="Times New Roman" panose="02020603050405020304" pitchFamily="18" charset="0"/>
                <a:cs typeface="Times New Roman" panose="02020603050405020304" pitchFamily="18" charset="0"/>
              </a:rPr>
              <a:t>Kun</a:t>
            </a:r>
            <a:r>
              <a:rPr lang="en-IN" b="0" i="0" dirty="0">
                <a:solidFill>
                  <a:srgbClr val="202124"/>
                </a:solidFill>
                <a:effectLst/>
                <a:latin typeface="Times New Roman" panose="02020603050405020304" pitchFamily="18" charset="0"/>
                <a:cs typeface="Times New Roman" panose="02020603050405020304" pitchFamily="18" charset="0"/>
              </a:rPr>
              <a:t> Wang, Kai Qian, Miao Du, and Song Guo </a:t>
            </a:r>
            <a:r>
              <a:rPr lang="en" dirty="0">
                <a:latin typeface="Times New Roman" panose="02020603050405020304" pitchFamily="18" charset="0"/>
                <a:cs typeface="Times New Roman" panose="02020603050405020304" pitchFamily="18" charset="0"/>
              </a:rPr>
              <a:t>        </a:t>
            </a:r>
          </a:p>
          <a:p>
            <a:endParaRPr lang="e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high-performance blockchain architecture built on a space-structured ledger and corresponding algorithms to allow blockchain in IoT. To increase network scalability, we first create a space-structured chain architecture with novel data structures.</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14300" lvl="0" indent="0" algn="l" rtl="0">
              <a:lnSpc>
                <a:spcPct val="115000"/>
              </a:lnSpc>
              <a:spcBef>
                <a:spcPts val="0"/>
              </a:spcBef>
              <a:spcAft>
                <a:spcPts val="0"/>
              </a:spcAft>
              <a:buSzPts val="1800"/>
              <a:buNone/>
            </a:pPr>
            <a:endParaRPr lang="en"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b="0" i="0" dirty="0">
                <a:solidFill>
                  <a:srgbClr val="202124"/>
                </a:solidFill>
                <a:effectLst/>
                <a:latin typeface="Times New Roman" panose="02020603050405020304" pitchFamily="18" charset="0"/>
                <a:cs typeface="Times New Roman" panose="02020603050405020304" pitchFamily="18" charset="0"/>
              </a:rPr>
              <a:t>Benefits: Enhanced connectivity with partners, customers, suppliers. </a:t>
            </a:r>
            <a:endParaRPr lang="en-US" dirty="0">
              <a:solidFill>
                <a:srgbClr val="202124"/>
              </a:solidFill>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endParaRPr lang="en-US" b="0" i="0" dirty="0">
              <a:solidFill>
                <a:srgbClr val="202124"/>
              </a:solidFill>
              <a:effectLst/>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b="0" i="0" dirty="0">
                <a:solidFill>
                  <a:srgbClr val="202124"/>
                </a:solidFill>
                <a:effectLst/>
                <a:latin typeface="Times New Roman" panose="02020603050405020304" pitchFamily="18" charset="0"/>
                <a:cs typeface="Times New Roman" panose="02020603050405020304" pitchFamily="18" charset="0"/>
              </a:rPr>
              <a:t>Drawbacks: Differentiated mining difficulty, Parallel workflows.</a:t>
            </a:r>
            <a:endParaRPr dirty="0"/>
          </a:p>
        </p:txBody>
      </p:sp>
    </p:spTree>
    <p:extLst>
      <p:ext uri="{BB962C8B-B14F-4D97-AF65-F5344CB8AC3E}">
        <p14:creationId xmlns:p14="http://schemas.microsoft.com/office/powerpoint/2010/main" val="378326829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IN" b="0" i="0" dirty="0">
                <a:solidFill>
                  <a:srgbClr val="202124"/>
                </a:solidFill>
                <a:effectLst/>
                <a:latin typeface="Times New Roman" panose="02020603050405020304" pitchFamily="18" charset="0"/>
                <a:cs typeface="Times New Roman" panose="02020603050405020304" pitchFamily="18" charset="0"/>
              </a:rPr>
              <a:t>Towards Secure Industrial IoT: Blockchain System with Credit-Based Consensus Mechanism (2019) published by </a:t>
            </a:r>
            <a:r>
              <a:rPr lang="en-IN" b="0" i="0" dirty="0" err="1">
                <a:solidFill>
                  <a:srgbClr val="202124"/>
                </a:solidFill>
                <a:effectLst/>
                <a:latin typeface="Times New Roman" panose="02020603050405020304" pitchFamily="18" charset="0"/>
                <a:cs typeface="Times New Roman" panose="02020603050405020304" pitchFamily="18" charset="0"/>
              </a:rPr>
              <a:t>Junqin</a:t>
            </a:r>
            <a:r>
              <a:rPr lang="en-IN" b="0" i="0" dirty="0">
                <a:solidFill>
                  <a:srgbClr val="202124"/>
                </a:solidFill>
                <a:effectLst/>
                <a:latin typeface="Times New Roman" panose="02020603050405020304" pitchFamily="18" charset="0"/>
                <a:cs typeface="Times New Roman" panose="02020603050405020304" pitchFamily="18" charset="0"/>
              </a:rPr>
              <a:t> Huang, Ling Kong, </a:t>
            </a:r>
            <a:r>
              <a:rPr lang="en-IN" b="0" i="0" dirty="0" err="1">
                <a:solidFill>
                  <a:srgbClr val="202124"/>
                </a:solidFill>
                <a:effectLst/>
                <a:latin typeface="Times New Roman" panose="02020603050405020304" pitchFamily="18" charset="0"/>
                <a:cs typeface="Times New Roman" panose="02020603050405020304" pitchFamily="18" charset="0"/>
              </a:rPr>
              <a:t>Guihai</a:t>
            </a:r>
            <a:r>
              <a:rPr lang="en-IN" b="0" i="0" dirty="0">
                <a:solidFill>
                  <a:srgbClr val="202124"/>
                </a:solidFill>
                <a:effectLst/>
                <a:latin typeface="Times New Roman" panose="02020603050405020304" pitchFamily="18" charset="0"/>
                <a:cs typeface="Times New Roman" panose="02020603050405020304" pitchFamily="18" charset="0"/>
              </a:rPr>
              <a:t> Chen, Min-You Wu, </a:t>
            </a:r>
            <a:r>
              <a:rPr lang="en-IN" b="0" i="0" dirty="0" err="1">
                <a:solidFill>
                  <a:srgbClr val="202124"/>
                </a:solidFill>
                <a:effectLst/>
                <a:latin typeface="Times New Roman" panose="02020603050405020304" pitchFamily="18" charset="0"/>
                <a:cs typeface="Times New Roman" panose="02020603050405020304" pitchFamily="18" charset="0"/>
              </a:rPr>
              <a:t>Xue</a:t>
            </a:r>
            <a:r>
              <a:rPr lang="en-IN" b="0" i="0" dirty="0">
                <a:solidFill>
                  <a:srgbClr val="202124"/>
                </a:solidFill>
                <a:effectLst/>
                <a:latin typeface="Times New Roman" panose="02020603050405020304" pitchFamily="18" charset="0"/>
                <a:cs typeface="Times New Roman" panose="02020603050405020304" pitchFamily="18" charset="0"/>
              </a:rPr>
              <a:t> Liu, Peng Zeng</a:t>
            </a:r>
            <a:r>
              <a:rPr lang="en" dirty="0">
                <a:latin typeface="Times New Roman" panose="02020603050405020304" pitchFamily="18" charset="0"/>
                <a:cs typeface="Times New Roman" panose="02020603050405020304" pitchFamily="18" charset="0"/>
              </a:rPr>
              <a:t>       </a:t>
            </a:r>
          </a:p>
          <a:p>
            <a:pPr marL="457200" lvl="0" indent="-342900" algn="l" rtl="0">
              <a:lnSpc>
                <a:spcPct val="115000"/>
              </a:lnSpc>
              <a:spcBef>
                <a:spcPts val="0"/>
              </a:spcBef>
              <a:spcAft>
                <a:spcPts val="0"/>
              </a:spcAft>
              <a:buSzPts val="1800"/>
              <a:buChar char="●"/>
            </a:pPr>
            <a:endParaRPr lang="en"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A blockchain system with credit-based consensus mechanism for </a:t>
            </a:r>
            <a:r>
              <a:rPr lang="en-US" dirty="0" err="1">
                <a:latin typeface="Times New Roman" panose="02020603050405020304" pitchFamily="18" charset="0"/>
                <a:cs typeface="Times New Roman" panose="02020603050405020304" pitchFamily="18" charset="0"/>
              </a:rPr>
              <a:t>IIoT</a:t>
            </a:r>
            <a:r>
              <a:rPr lang="en-US" dirty="0">
                <a:latin typeface="Times New Roman" panose="02020603050405020304" pitchFamily="18" charset="0"/>
                <a:cs typeface="Times New Roman" panose="02020603050405020304" pitchFamily="18" charset="0"/>
              </a:rPr>
              <a:t> provides data authority management system to control access to sensor data to maintain confidentiality.</a:t>
            </a:r>
            <a:endParaRPr lang="en" dirty="0">
              <a:latin typeface="Times New Roman" panose="02020603050405020304" pitchFamily="18" charset="0"/>
              <a:cs typeface="Times New Roman" panose="02020603050405020304" pitchFamily="18" charset="0"/>
            </a:endParaRPr>
          </a:p>
          <a:p>
            <a:pPr marL="114300" lvl="0" indent="0" algn="l" rtl="0">
              <a:lnSpc>
                <a:spcPct val="115000"/>
              </a:lnSpc>
              <a:spcBef>
                <a:spcPts val="0"/>
              </a:spcBef>
              <a:spcAft>
                <a:spcPts val="0"/>
              </a:spcAft>
              <a:buSzPts val="1800"/>
              <a:buNone/>
            </a:pPr>
            <a:r>
              <a:rPr lang="en" dirty="0">
                <a:latin typeface="Times New Roman" panose="02020603050405020304" pitchFamily="18" charset="0"/>
                <a:cs typeface="Times New Roman" panose="02020603050405020304" pitchFamily="18" charset="0"/>
              </a:rPr>
              <a:t>  </a:t>
            </a:r>
          </a:p>
          <a:p>
            <a:pPr marL="457200" lvl="0" indent="-342900" algn="l" rtl="0">
              <a:lnSpc>
                <a:spcPct val="115000"/>
              </a:lnSpc>
              <a:spcBef>
                <a:spcPts val="0"/>
              </a:spcBef>
              <a:spcAft>
                <a:spcPts val="0"/>
              </a:spcAft>
              <a:buSzPts val="1800"/>
              <a:buChar char="●"/>
            </a:pPr>
            <a:r>
              <a:rPr lang="en-US" b="0" i="0" dirty="0">
                <a:effectLst/>
                <a:latin typeface="Times New Roman" panose="02020603050405020304" pitchFamily="18" charset="0"/>
                <a:cs typeface="Times New Roman" panose="02020603050405020304" pitchFamily="18" charset="0"/>
              </a:rPr>
              <a:t>Benefits: Strengthens the industrial systems with secure data sharing, privacy preserving data aggregation, data confidentiality etc.</a:t>
            </a:r>
          </a:p>
          <a:p>
            <a:pPr marL="114300" lvl="0" indent="0" algn="l" rtl="0">
              <a:lnSpc>
                <a:spcPct val="115000"/>
              </a:lnSpc>
              <a:spcBef>
                <a:spcPts val="0"/>
              </a:spcBef>
              <a:spcAft>
                <a:spcPts val="0"/>
              </a:spcAft>
              <a:buSzPts val="1800"/>
              <a:buNone/>
            </a:pPr>
            <a:endParaRPr lang="en-US"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b="0" i="0" dirty="0">
                <a:effectLst/>
                <a:latin typeface="Times New Roman" panose="02020603050405020304" pitchFamily="18" charset="0"/>
                <a:cs typeface="Times New Roman" panose="02020603050405020304" pitchFamily="18" charset="0"/>
              </a:rPr>
              <a:t>Drawbacks: Single point failure, Sybil attack and tampering of data</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228600" algn="l" rtl="0">
              <a:lnSpc>
                <a:spcPct val="115000"/>
              </a:lnSpc>
              <a:spcBef>
                <a:spcPts val="0"/>
              </a:spcBef>
              <a:spcAft>
                <a:spcPts val="0"/>
              </a:spcAft>
              <a:buSzPts val="1800"/>
              <a:buNone/>
            </a:pPr>
            <a:endParaRPr dirty="0"/>
          </a:p>
        </p:txBody>
      </p:sp>
    </p:spTree>
    <p:extLst>
      <p:ext uri="{BB962C8B-B14F-4D97-AF65-F5344CB8AC3E}">
        <p14:creationId xmlns:p14="http://schemas.microsoft.com/office/powerpoint/2010/main" val="422635617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r>
              <a:rPr lang="en-IN" sz="1800" dirty="0">
                <a:solidFill>
                  <a:schemeClr val="tx1"/>
                </a:solidFill>
                <a:latin typeface="Times New Roman" panose="02020603050405020304" pitchFamily="18" charset="0"/>
                <a:ea typeface="Arial" panose="020B0604020202020204" pitchFamily="34" charset="0"/>
              </a:rPr>
              <a:t>H</a:t>
            </a:r>
            <a:r>
              <a:rPr lang="en-IN" sz="1800" dirty="0">
                <a:solidFill>
                  <a:schemeClr val="tx1"/>
                </a:solidFill>
                <a:effectLst/>
                <a:latin typeface="Times New Roman" panose="02020603050405020304" pitchFamily="18" charset="0"/>
                <a:ea typeface="Arial" panose="020B0604020202020204" pitchFamily="34" charset="0"/>
              </a:rPr>
              <a:t>ackers have already deployed malware to exploit inter connected sensors and gained access to private networks. </a:t>
            </a:r>
            <a:r>
              <a:rPr lang="en" dirty="0">
                <a:solidFill>
                  <a:schemeClr val="tx1"/>
                </a:solidFill>
              </a:rPr>
              <a:t>     </a:t>
            </a:r>
          </a:p>
          <a:p>
            <a:pPr marL="114300" indent="0">
              <a:buNone/>
            </a:pPr>
            <a:r>
              <a:rPr lang="en" dirty="0">
                <a:solidFill>
                  <a:schemeClr val="tx1"/>
                </a:solidFill>
              </a:rPr>
              <a:t>                             </a:t>
            </a:r>
            <a:endParaRPr dirty="0">
              <a:solidFill>
                <a:schemeClr val="tx1"/>
              </a:solidFill>
            </a:endParaRPr>
          </a:p>
          <a:p>
            <a:r>
              <a:rPr lang="en-IN" sz="1800" dirty="0">
                <a:solidFill>
                  <a:schemeClr val="tx1"/>
                </a:solidFill>
                <a:latin typeface="Times New Roman" panose="02020603050405020304" pitchFamily="18" charset="0"/>
                <a:ea typeface="Arial" panose="020B0604020202020204" pitchFamily="34" charset="0"/>
              </a:rPr>
              <a:t>C</a:t>
            </a:r>
            <a:r>
              <a:rPr lang="en-IN" sz="1800" dirty="0">
                <a:solidFill>
                  <a:schemeClr val="tx1"/>
                </a:solidFill>
                <a:effectLst/>
                <a:latin typeface="Times New Roman" panose="02020603050405020304" pitchFamily="18" charset="0"/>
                <a:ea typeface="Arial" panose="020B0604020202020204" pitchFamily="34" charset="0"/>
              </a:rPr>
              <a:t>ritical threats to their infrastructure because of unauthorised intrusions intending to disrupt, degrade, or destroy systems. </a:t>
            </a:r>
          </a:p>
          <a:p>
            <a:pPr marL="114300" indent="0">
              <a:buNone/>
            </a:pPr>
            <a:endParaRPr lang="en-IN" sz="1800" dirty="0">
              <a:solidFill>
                <a:schemeClr val="tx1"/>
              </a:solidFill>
              <a:effectLst/>
              <a:latin typeface="Times New Roman" panose="02020603050405020304" pitchFamily="18" charset="0"/>
              <a:ea typeface="Arial" panose="020B0604020202020204" pitchFamily="34" charset="0"/>
            </a:endParaRPr>
          </a:p>
          <a:p>
            <a:r>
              <a:rPr lang="en-IN" sz="1800" dirty="0">
                <a:solidFill>
                  <a:schemeClr val="tx1"/>
                </a:solidFill>
                <a:effectLst/>
                <a:latin typeface="Times New Roman" panose="02020603050405020304" pitchFamily="18" charset="0"/>
                <a:ea typeface="Arial" panose="020B0604020202020204" pitchFamily="34" charset="0"/>
              </a:rPr>
              <a:t>We intend to secure that by creating a reliable product that makes use of Blockchain technology.</a:t>
            </a:r>
          </a:p>
          <a:p>
            <a:pPr marL="114300" indent="0">
              <a:buNone/>
            </a:pPr>
            <a:endParaRPr lang="en-IN" dirty="0">
              <a:solidFill>
                <a:schemeClr val="tx1"/>
              </a:solidFill>
              <a:latin typeface="Times New Roman" panose="02020603050405020304" pitchFamily="18" charset="0"/>
            </a:endParaRPr>
          </a:p>
          <a:p>
            <a:pPr marL="114300" indent="0" algn="l">
              <a:buNone/>
            </a:pPr>
            <a:r>
              <a:rPr lang="en-IN" dirty="0">
                <a:solidFill>
                  <a:schemeClr val="tx1"/>
                </a:solidFill>
                <a:effectLst/>
                <a:latin typeface="Times New Roman" panose="02020603050405020304" pitchFamily="18" charset="0"/>
                <a:ea typeface="Arial" panose="020B0604020202020204" pitchFamily="34" charset="0"/>
                <a:hlinkClick r:id="rId3">
                  <a:extLst>
                    <a:ext uri="{A12FA001-AC4F-418D-AE19-62706E023703}">
                      <ahyp:hlinkClr xmlns:ahyp="http://schemas.microsoft.com/office/drawing/2018/hyperlinkcolor" val="tx"/>
                    </a:ext>
                  </a:extLst>
                </a:hlinkClick>
              </a:rPr>
              <a:t>Reference</a:t>
            </a:r>
            <a:r>
              <a:rPr lang="en-IN" dirty="0">
                <a:solidFill>
                  <a:schemeClr val="tx1"/>
                </a:solidFill>
                <a:latin typeface="Times New Roman" panose="02020603050405020304" pitchFamily="18" charset="0"/>
                <a:ea typeface="Arial" panose="020B0604020202020204" pitchFamily="34" charset="0"/>
                <a:hlinkClick r:id="rId3">
                  <a:extLst>
                    <a:ext uri="{A12FA001-AC4F-418D-AE19-62706E023703}">
                      <ahyp:hlinkClr xmlns:ahyp="http://schemas.microsoft.com/office/drawing/2018/hyperlinkcolor" val="tx"/>
                    </a:ext>
                  </a:extLst>
                </a:hlinkClick>
              </a:rPr>
              <a:t>: </a:t>
            </a:r>
            <a:endParaRPr lang="en-IN" b="0" i="0" u="none" strike="noStrike" baseline="0" dirty="0">
              <a:solidFill>
                <a:schemeClr val="tx1"/>
              </a:solidFill>
              <a:latin typeface="Times New Roman" panose="02020603050405020304" pitchFamily="18" charset="0"/>
            </a:endParaRPr>
          </a:p>
          <a:p>
            <a:pPr marL="114300" indent="0">
              <a:buNone/>
            </a:pPr>
            <a:r>
              <a:rPr lang="en-US" b="0" i="0" u="none" strike="noStrike" baseline="0" dirty="0">
                <a:solidFill>
                  <a:schemeClr val="tx1"/>
                </a:solidFill>
                <a:latin typeface="Times New Roman" panose="02020603050405020304" pitchFamily="18" charset="0"/>
              </a:rPr>
              <a:t>IoT Technological Development: Prospect and Implication for Cyber stability </a:t>
            </a:r>
            <a:endParaRPr lang="en-IN" dirty="0">
              <a:solidFill>
                <a:schemeClr val="tx1"/>
              </a:solidFill>
              <a:effectLst/>
              <a:latin typeface="Times New Roman" panose="02020603050405020304" pitchFamily="18" charset="0"/>
              <a:ea typeface="Arial" panose="020B0604020202020204" pitchFamily="34" charset="0"/>
            </a:endParaRPr>
          </a:p>
          <a:p>
            <a:pPr marL="114300" indent="0">
              <a:buNone/>
            </a:pPr>
            <a:r>
              <a:rPr lang="en" dirty="0">
                <a:solidFill>
                  <a:schemeClr val="tx1"/>
                </a:solidFill>
              </a:rPr>
              <a:t>                     </a:t>
            </a:r>
            <a:r>
              <a:rPr lang="en" dirty="0"/>
              <a:t>                              </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978</Words>
  <Application>Microsoft Office PowerPoint</Application>
  <PresentationFormat>On-screen Show (16:9)</PresentationFormat>
  <Paragraphs>114</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Old Standard TT</vt:lpstr>
      <vt:lpstr>Times New Roman</vt:lpstr>
      <vt:lpstr>Arial</vt:lpstr>
      <vt:lpstr>Paperback</vt:lpstr>
      <vt:lpstr>Department of Information Technology A.P. Shah Institute of Technology G. B. Road, Kasarvadavli, Thane (W), Mumbai - 400615 UNIVERSITY OF MUMBAI Academic Year 2020-2021</vt:lpstr>
      <vt:lpstr>                                                    A Project Report on Monitoring Health of IIoT Devices using Blockchain Submitted in fulfillment of the degree of Bachelor of Engineering (Sem-8) in INFORMATION TECHNOLOGY By Rutuja Patole (17104011) Rushika Ramane (17104064) Soundarya Nevrekar (17104066)  Under the Guidance of Prof. Anagha Aher &amp; Prof. Neha Deshmukh     </vt:lpstr>
      <vt:lpstr>1.Project Conception and Initiation</vt:lpstr>
      <vt:lpstr>1.1 Abstract</vt:lpstr>
      <vt:lpstr>1.2 Objectives</vt:lpstr>
      <vt:lpstr>1.3 Literature Review</vt:lpstr>
      <vt:lpstr>1.3 Literature Review</vt:lpstr>
      <vt:lpstr>1.3 Literature Review</vt:lpstr>
      <vt:lpstr>1.4 Problem Definition</vt:lpstr>
      <vt:lpstr>1.5 Scope</vt:lpstr>
      <vt:lpstr>1.6 Technology stack</vt:lpstr>
      <vt:lpstr>1.7 Benefits for environment &amp; Society</vt:lpstr>
      <vt:lpstr>2. Project Design</vt:lpstr>
      <vt:lpstr>2.1 Proposed System</vt:lpstr>
      <vt:lpstr>2.2 Design (Flow Of Modules)</vt:lpstr>
      <vt:lpstr>3. Project Implementation</vt:lpstr>
      <vt:lpstr>3.1 IIoT Module</vt:lpstr>
      <vt:lpstr>3.2 Blockchain Module</vt:lpstr>
      <vt:lpstr>4. Conclusion and Future Scope</vt:lpstr>
      <vt:lpstr>Conclusion &amp; Future Scope</vt:lpstr>
      <vt:lpstr>Paper Publication</vt:lpstr>
      <vt:lpstr>3.3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Soundarya</dc:creator>
  <cp:lastModifiedBy>Soundarya Nevrekar</cp:lastModifiedBy>
  <cp:revision>23</cp:revision>
  <dcterms:modified xsi:type="dcterms:W3CDTF">2021-05-21T17:06:06Z</dcterms:modified>
</cp:coreProperties>
</file>