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86" r:id="rId1"/>
  </p:sldMasterIdLst>
  <p:notesMasterIdLst>
    <p:notesMasterId r:id="rId51"/>
  </p:notesMasterIdLst>
  <p:sldIdLst>
    <p:sldId id="256" r:id="rId2"/>
    <p:sldId id="278" r:id="rId3"/>
    <p:sldId id="258" r:id="rId4"/>
    <p:sldId id="336" r:id="rId5"/>
    <p:sldId id="337" r:id="rId6"/>
    <p:sldId id="280" r:id="rId7"/>
    <p:sldId id="285" r:id="rId8"/>
    <p:sldId id="263" r:id="rId9"/>
    <p:sldId id="357" r:id="rId10"/>
    <p:sldId id="281" r:id="rId11"/>
    <p:sldId id="340" r:id="rId12"/>
    <p:sldId id="358" r:id="rId13"/>
    <p:sldId id="260" r:id="rId14"/>
    <p:sldId id="265" r:id="rId15"/>
    <p:sldId id="286" r:id="rId16"/>
    <p:sldId id="271" r:id="rId17"/>
    <p:sldId id="300" r:id="rId18"/>
    <p:sldId id="289" r:id="rId19"/>
    <p:sldId id="301" r:id="rId20"/>
    <p:sldId id="303" r:id="rId21"/>
    <p:sldId id="305" r:id="rId22"/>
    <p:sldId id="359" r:id="rId23"/>
    <p:sldId id="360" r:id="rId24"/>
    <p:sldId id="361" r:id="rId25"/>
    <p:sldId id="362" r:id="rId26"/>
    <p:sldId id="343" r:id="rId27"/>
    <p:sldId id="363" r:id="rId28"/>
    <p:sldId id="345" r:id="rId29"/>
    <p:sldId id="365" r:id="rId30"/>
    <p:sldId id="352" r:id="rId31"/>
    <p:sldId id="351" r:id="rId32"/>
    <p:sldId id="370" r:id="rId33"/>
    <p:sldId id="371" r:id="rId34"/>
    <p:sldId id="372" r:id="rId35"/>
    <p:sldId id="314" r:id="rId36"/>
    <p:sldId id="315" r:id="rId37"/>
    <p:sldId id="316" r:id="rId38"/>
    <p:sldId id="317" r:id="rId39"/>
    <p:sldId id="331" r:id="rId40"/>
    <p:sldId id="327" r:id="rId41"/>
    <p:sldId id="330" r:id="rId42"/>
    <p:sldId id="332" r:id="rId43"/>
    <p:sldId id="333" r:id="rId44"/>
    <p:sldId id="334" r:id="rId45"/>
    <p:sldId id="335" r:id="rId46"/>
    <p:sldId id="295" r:id="rId47"/>
    <p:sldId id="292" r:id="rId48"/>
    <p:sldId id="276" r:id="rId49"/>
    <p:sldId id="277"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Calibri Light" panose="020F0302020204030204" pitchFamily="34" charset="0"/>
      <p:regular r:id="rId56"/>
      <p: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748CB1-8017-410B-A357-55735D864E56}">
          <p14:sldIdLst>
            <p14:sldId id="256"/>
            <p14:sldId id="278"/>
            <p14:sldId id="258"/>
            <p14:sldId id="336"/>
            <p14:sldId id="337"/>
            <p14:sldId id="280"/>
            <p14:sldId id="285"/>
            <p14:sldId id="263"/>
            <p14:sldId id="357"/>
            <p14:sldId id="281"/>
            <p14:sldId id="340"/>
            <p14:sldId id="358"/>
            <p14:sldId id="260"/>
            <p14:sldId id="265"/>
            <p14:sldId id="286"/>
            <p14:sldId id="271"/>
            <p14:sldId id="300"/>
            <p14:sldId id="289"/>
            <p14:sldId id="301"/>
            <p14:sldId id="303"/>
            <p14:sldId id="305"/>
            <p14:sldId id="359"/>
            <p14:sldId id="360"/>
            <p14:sldId id="361"/>
            <p14:sldId id="362"/>
            <p14:sldId id="343"/>
            <p14:sldId id="363"/>
            <p14:sldId id="345"/>
            <p14:sldId id="365"/>
            <p14:sldId id="352"/>
            <p14:sldId id="351"/>
            <p14:sldId id="370"/>
            <p14:sldId id="371"/>
            <p14:sldId id="372"/>
            <p14:sldId id="314"/>
            <p14:sldId id="315"/>
            <p14:sldId id="316"/>
            <p14:sldId id="317"/>
            <p14:sldId id="331"/>
            <p14:sldId id="327"/>
            <p14:sldId id="330"/>
            <p14:sldId id="332"/>
            <p14:sldId id="333"/>
            <p14:sldId id="334"/>
            <p14:sldId id="335"/>
            <p14:sldId id="295"/>
            <p14:sldId id="292"/>
            <p14:sldId id="276"/>
            <p14:sldId id="277"/>
          </p14:sldIdLst>
        </p14:section>
      </p14:sectionLst>
    </p:ext>
    <p:ext uri="{EFAFB233-063F-42B5-8137-9DF3F51BA10A}">
      <p15:sldGuideLst xmlns:p15="http://schemas.microsoft.com/office/powerpoint/2012/main">
        <p15:guide id="1" orient="horz" pos="2556" userDrawn="1">
          <p15:clr>
            <a:srgbClr val="9AA0A6"/>
          </p15:clr>
        </p15:guide>
        <p15:guide id="2" orient="horz" pos="636" userDrawn="1">
          <p15:clr>
            <a:srgbClr val="9AA0A6"/>
          </p15:clr>
        </p15:guide>
        <p15:guide id="3"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a Sangamnerkar" initials="SS" lastIdx="1" clrIdx="0">
    <p:extLst>
      <p:ext uri="{19B8F6BF-5375-455C-9EA6-DF929625EA0E}">
        <p15:presenceInfo xmlns:p15="http://schemas.microsoft.com/office/powerpoint/2012/main" userId="beda5bcf1c8563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1" autoAdjust="0"/>
    <p:restoredTop sz="93842" autoAdjust="0"/>
  </p:normalViewPr>
  <p:slideViewPr>
    <p:cSldViewPr snapToGrid="0">
      <p:cViewPr varScale="1">
        <p:scale>
          <a:sx n="160" d="100"/>
          <a:sy n="160" d="100"/>
        </p:scale>
        <p:origin x="192" y="352"/>
      </p:cViewPr>
      <p:guideLst>
        <p:guide orient="horz" pos="2556"/>
        <p:guide orient="horz" pos="63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d5321dd9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d5321dd9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863cc5a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863cc5a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82d0d6d55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82d0d6d55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5800c0c8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5800c0c8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0863cc5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0863cc5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0863cc5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0863cc5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28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0863cc5a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0863cc5a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48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82d0d6d55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82d0d6d55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82d0d6d55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82d0d6d55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82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1531498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1531498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863cc5a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863cc5a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0863cc5a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0863cc5a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58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084C-9542-4FD8-A27F-0CAD1284803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DAE376F-2F65-4DD8-AB63-A77B1DFC6EC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2B4E97B-DE33-467F-A574-B328367A1ABA}"/>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5" name="Footer Placeholder 4">
            <a:extLst>
              <a:ext uri="{FF2B5EF4-FFF2-40B4-BE49-F238E27FC236}">
                <a16:creationId xmlns:a16="http://schemas.microsoft.com/office/drawing/2014/main" id="{CFDDC0F6-2280-4378-9883-A5129A42DA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39575A-7108-43A2-9668-46F178499A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79580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B318-0213-436C-A10C-F2CF690B3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1A619-9D84-4280-9817-88B1A1C294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3F65A-1296-4F20-8DB2-427DE6F9814B}"/>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5" name="Footer Placeholder 4">
            <a:extLst>
              <a:ext uri="{FF2B5EF4-FFF2-40B4-BE49-F238E27FC236}">
                <a16:creationId xmlns:a16="http://schemas.microsoft.com/office/drawing/2014/main" id="{C35013E0-598C-484F-9DBA-7203CDD46D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164E8A-7E1F-4118-94EB-2D3AE70A73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975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9E836-64A9-430D-9B07-2A09151D8CB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83B80-78AA-46B5-B4EB-70069179C49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C633D-1BB7-4FD5-BF93-3AB149A600EA}"/>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5" name="Footer Placeholder 4">
            <a:extLst>
              <a:ext uri="{FF2B5EF4-FFF2-40B4-BE49-F238E27FC236}">
                <a16:creationId xmlns:a16="http://schemas.microsoft.com/office/drawing/2014/main" id="{469F433D-E704-4080-90E8-55FC17BBDB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C12A66-3E1F-4920-81F0-EEC5B6E98B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20637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124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43F1-0C5A-4E20-A5C5-C2EC35977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0028B-290A-407B-A10B-15440DBDE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7CA53-8C86-420A-9DEE-58831D5E7D2F}"/>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5" name="Footer Placeholder 4">
            <a:extLst>
              <a:ext uri="{FF2B5EF4-FFF2-40B4-BE49-F238E27FC236}">
                <a16:creationId xmlns:a16="http://schemas.microsoft.com/office/drawing/2014/main" id="{7C79A97B-A79A-45A4-BB5C-1F3A3CF0A3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172AF-17B8-4351-83AC-B30A6BA36C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65705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93D2-3CED-4DC9-91DB-BB71A91121B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E1F6AF2-DA14-426E-B309-C7197C7C029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258762-B652-4730-A113-557DFD4D7ABF}"/>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5" name="Footer Placeholder 4">
            <a:extLst>
              <a:ext uri="{FF2B5EF4-FFF2-40B4-BE49-F238E27FC236}">
                <a16:creationId xmlns:a16="http://schemas.microsoft.com/office/drawing/2014/main" id="{E9B90143-EF81-4228-8A48-C105523787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A404FC-BE3C-409D-B73A-7C9C60C797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04486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C8E2-B10E-4754-9209-E1DCE47B4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3777A-E2FF-45F2-88F5-695093B4197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A58C6-95E7-4389-BD88-AF1B4B26BF2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4938E2-1C13-4168-93F8-CCFB1239D34C}"/>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6" name="Footer Placeholder 5">
            <a:extLst>
              <a:ext uri="{FF2B5EF4-FFF2-40B4-BE49-F238E27FC236}">
                <a16:creationId xmlns:a16="http://schemas.microsoft.com/office/drawing/2014/main" id="{34D1B44C-45F3-47BE-8A19-7DF5FCB9AD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E33915-6A4F-4E7C-892A-55BEB0A257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56489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13DE-3BE5-4A78-B638-2BA8016DA0B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D637E-57D1-4386-8A4E-590B6C6EF1B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7433E-19B6-420A-AE74-4B569AB85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2E9B9-77BF-4A63-A400-09FA3A3679A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EBC84-C410-4864-9C7B-3D06A14CCF5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AEBFD-4DA9-4974-95F2-4F952A18DA09}"/>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8" name="Footer Placeholder 7">
            <a:extLst>
              <a:ext uri="{FF2B5EF4-FFF2-40B4-BE49-F238E27FC236}">
                <a16:creationId xmlns:a16="http://schemas.microsoft.com/office/drawing/2014/main" id="{66F30A90-D1AC-4AC7-8606-CA3E771658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3DFFAE6-FB06-4292-9704-AA9DB25E5B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57044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47AF-6847-415E-AB77-9D16DAD5A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C990B9-1FEF-4C2A-9072-37AEFB5F986F}"/>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4" name="Footer Placeholder 3">
            <a:extLst>
              <a:ext uri="{FF2B5EF4-FFF2-40B4-BE49-F238E27FC236}">
                <a16:creationId xmlns:a16="http://schemas.microsoft.com/office/drawing/2014/main" id="{D32B8545-AB69-43BF-A7E7-77502B154E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81FC39-DFA3-45F3-9E66-040C89D464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09498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D3EE-63D6-49B8-8473-1B0A7C3839A8}"/>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3" name="Footer Placeholder 2">
            <a:extLst>
              <a:ext uri="{FF2B5EF4-FFF2-40B4-BE49-F238E27FC236}">
                <a16:creationId xmlns:a16="http://schemas.microsoft.com/office/drawing/2014/main" id="{BD2D986C-0D82-4FBD-97F8-14E6C94003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1395C46-8E2A-464C-AA9A-E4B571294A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152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2DB4-E6E5-43E3-857E-1EC78466FDC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2F51D5D-6217-4AB0-99FB-D6B080053E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9A884-CB9F-4621-BFC7-95082A3858D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94F7B8-339B-4BD2-9A9F-CE900B2B8618}"/>
              </a:ext>
            </a:extLst>
          </p:cNvPr>
          <p:cNvSpPr>
            <a:spLocks noGrp="1"/>
          </p:cNvSpPr>
          <p:nvPr>
            <p:ph type="dt" sz="half" idx="10"/>
          </p:nvPr>
        </p:nvSpPr>
        <p:spPr/>
        <p:txBody>
          <a:bodyPr/>
          <a:lstStyle/>
          <a:p>
            <a:fld id="{48A87A34-81AB-432B-8DAE-1953F412C126}" type="datetimeFigureOut">
              <a:rPr lang="en-US" smtClean="0"/>
              <a:t>11/28/21</a:t>
            </a:fld>
            <a:endParaRPr lang="en-US" dirty="0"/>
          </a:p>
        </p:txBody>
      </p:sp>
      <p:sp>
        <p:nvSpPr>
          <p:cNvPr id="6" name="Footer Placeholder 5">
            <a:extLst>
              <a:ext uri="{FF2B5EF4-FFF2-40B4-BE49-F238E27FC236}">
                <a16:creationId xmlns:a16="http://schemas.microsoft.com/office/drawing/2014/main" id="{A081DCBC-A2E5-4AA1-9826-6F66C02212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F3B0DD-6272-470A-A4E4-550E7C1DBA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54119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41D5-4A09-4C89-BFF2-523F4279EA5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462C8C6-6916-4B80-A655-C62FF68D771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881968-24FC-41C0-8ED9-9AB9F61B6D7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5FE3AA-EB7D-438A-B5DC-98EC6888D403}"/>
              </a:ext>
            </a:extLst>
          </p:cNvPr>
          <p:cNvSpPr>
            <a:spLocks noGrp="1"/>
          </p:cNvSpPr>
          <p:nvPr>
            <p:ph type="dt" sz="half" idx="10"/>
          </p:nvPr>
        </p:nvSpPr>
        <p:spPr/>
        <p:txBody>
          <a:bodyPr/>
          <a:lstStyle/>
          <a:p>
            <a:fld id="{48A87A34-81AB-432B-8DAE-1953F412C126}" type="datetimeFigureOut">
              <a:rPr lang="en-US" smtClean="0"/>
              <a:pPr/>
              <a:t>11/28/21</a:t>
            </a:fld>
            <a:endParaRPr lang="en-US" dirty="0"/>
          </a:p>
        </p:txBody>
      </p:sp>
      <p:sp>
        <p:nvSpPr>
          <p:cNvPr id="6" name="Footer Placeholder 5">
            <a:extLst>
              <a:ext uri="{FF2B5EF4-FFF2-40B4-BE49-F238E27FC236}">
                <a16:creationId xmlns:a16="http://schemas.microsoft.com/office/drawing/2014/main" id="{C1417405-D53C-4CCA-9161-6C975AE3D2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729C81-E35B-4E1D-8457-5A24F07300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57048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F2B106-3130-4A1B-B1E0-4997CDFF3C9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4605F-2A40-43F1-A378-2E322807AE5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42039-D028-460A-B628-55218610F47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11/28/21</a:t>
            </a:fld>
            <a:endParaRPr lang="en-US" dirty="0"/>
          </a:p>
        </p:txBody>
      </p:sp>
      <p:sp>
        <p:nvSpPr>
          <p:cNvPr id="5" name="Footer Placeholder 4">
            <a:extLst>
              <a:ext uri="{FF2B5EF4-FFF2-40B4-BE49-F238E27FC236}">
                <a16:creationId xmlns:a16="http://schemas.microsoft.com/office/drawing/2014/main" id="{2801E84B-94D9-43CA-8C20-9FACBFE34DA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60FBC1-B005-459C-BDF4-7E271FC568C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9005369"/>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www.academia.edu/5202538/HOSPITAL_MANAGEMENT_SYSTEM_A_Project_work_submitted_to_the_DEPARTMENT_OF_COMPUTER_APPLICATIONS_Guided_by" TargetMode="External"/><Relationship Id="rId7" Type="http://schemas.openxmlformats.org/officeDocument/2006/relationships/hyperlink" Target="https://sourceforge.net/software/electronic-medical-records/android/"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article.sapub.org/10.5923.j.se.20170601.01.html" TargetMode="External"/><Relationship Id="rId5" Type="http://schemas.openxmlformats.org/officeDocument/2006/relationships/hyperlink" Target="https://www.researchgate.net/profile/Patrick_Ngulube/publication/324871047_ENTERPRISE_CONTENT_MANAGEMENT_SYSTEM_IMPLEMENTATION_READINESS_TO_IMPROVE_MEDICAL_RECORDS_MANAGEMENT_IN_LIMPOPO_PROVINCE_SOUTH_AFRICA/links/5af93eb00f7e9b026bf6dd12/ENTERPRISE-CONTENT-MANAGEMENT-SYSTEM-IMPLEMENTATION-READINESS-TO-IMPROVE-MEDICAL-RECORDS-MANAGEMENT-IN-LIMPOPO-PROVINCE-SOUTH-AFRICA.pdf" TargetMode="External"/><Relationship Id="rId4" Type="http://schemas.openxmlformats.org/officeDocument/2006/relationships/hyperlink" Target="https://www.lovelycoding.org/hospital-management-system-project-for-final-year/"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261108" y="1793596"/>
            <a:ext cx="8500294" cy="13157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i="1" dirty="0">
                <a:solidFill>
                  <a:srgbClr val="C00000"/>
                </a:solidFill>
                <a:latin typeface="Calibri (Body)"/>
              </a:rPr>
              <a:t>Satyak</a:t>
            </a:r>
            <a:br>
              <a:rPr lang="en" sz="3500" dirty="0">
                <a:solidFill>
                  <a:srgbClr val="EFEFEF"/>
                </a:solidFill>
                <a:latin typeface="Calibri (Body)"/>
              </a:rPr>
            </a:br>
            <a:r>
              <a:rPr lang="en" sz="3200" dirty="0">
                <a:latin typeface="Calibri (Body)"/>
              </a:rPr>
              <a:t>  An application to monitor dementia  patients</a:t>
            </a:r>
            <a:endParaRPr sz="3200" dirty="0">
              <a:latin typeface="Calibri (Body)"/>
            </a:endParaRPr>
          </a:p>
        </p:txBody>
      </p:sp>
      <p:sp>
        <p:nvSpPr>
          <p:cNvPr id="64" name="Google Shape;64;p13"/>
          <p:cNvSpPr txBox="1">
            <a:spLocks noGrp="1"/>
          </p:cNvSpPr>
          <p:nvPr>
            <p:ph type="body" idx="4294967295"/>
          </p:nvPr>
        </p:nvSpPr>
        <p:spPr>
          <a:xfrm>
            <a:off x="0" y="4460875"/>
            <a:ext cx="3367088" cy="5349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F4ECE7"/>
              </a:buClr>
              <a:buSzPts val="1100"/>
              <a:buFont typeface="Arial"/>
              <a:buNone/>
            </a:pPr>
            <a:r>
              <a:rPr lang="en" sz="2500"/>
              <a:t>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4ED72B-A3DB-4A09-A126-A3A1CD4BFF61}"/>
              </a:ext>
            </a:extLst>
          </p:cNvPr>
          <p:cNvGraphicFramePr>
            <a:graphicFrameLocks noGrp="1"/>
          </p:cNvGraphicFramePr>
          <p:nvPr>
            <p:extLst>
              <p:ext uri="{D42A27DB-BD31-4B8C-83A1-F6EECF244321}">
                <p14:modId xmlns:p14="http://schemas.microsoft.com/office/powerpoint/2010/main" val="3079808371"/>
              </p:ext>
            </p:extLst>
          </p:nvPr>
        </p:nvGraphicFramePr>
        <p:xfrm>
          <a:off x="204752" y="184608"/>
          <a:ext cx="8734496" cy="2819534"/>
        </p:xfrm>
        <a:graphic>
          <a:graphicData uri="http://schemas.openxmlformats.org/drawingml/2006/table">
            <a:tbl>
              <a:tblPr>
                <a:tableStyleId>{2D5ABB26-0587-4C30-8999-92F81FD0307C}</a:tableStyleId>
              </a:tblPr>
              <a:tblGrid>
                <a:gridCol w="968243">
                  <a:extLst>
                    <a:ext uri="{9D8B030D-6E8A-4147-A177-3AD203B41FA5}">
                      <a16:colId xmlns:a16="http://schemas.microsoft.com/office/drawing/2014/main" val="4103833033"/>
                    </a:ext>
                  </a:extLst>
                </a:gridCol>
                <a:gridCol w="520894">
                  <a:extLst>
                    <a:ext uri="{9D8B030D-6E8A-4147-A177-3AD203B41FA5}">
                      <a16:colId xmlns:a16="http://schemas.microsoft.com/office/drawing/2014/main" val="2146515038"/>
                    </a:ext>
                  </a:extLst>
                </a:gridCol>
                <a:gridCol w="1041816">
                  <a:extLst>
                    <a:ext uri="{9D8B030D-6E8A-4147-A177-3AD203B41FA5}">
                      <a16:colId xmlns:a16="http://schemas.microsoft.com/office/drawing/2014/main" val="95817850"/>
                    </a:ext>
                  </a:extLst>
                </a:gridCol>
                <a:gridCol w="1913759">
                  <a:extLst>
                    <a:ext uri="{9D8B030D-6E8A-4147-A177-3AD203B41FA5}">
                      <a16:colId xmlns:a16="http://schemas.microsoft.com/office/drawing/2014/main" val="862830952"/>
                    </a:ext>
                  </a:extLst>
                </a:gridCol>
                <a:gridCol w="970052">
                  <a:extLst>
                    <a:ext uri="{9D8B030D-6E8A-4147-A177-3AD203B41FA5}">
                      <a16:colId xmlns:a16="http://schemas.microsoft.com/office/drawing/2014/main" val="2494980345"/>
                    </a:ext>
                  </a:extLst>
                </a:gridCol>
                <a:gridCol w="1077835">
                  <a:extLst>
                    <a:ext uri="{9D8B030D-6E8A-4147-A177-3AD203B41FA5}">
                      <a16:colId xmlns:a16="http://schemas.microsoft.com/office/drawing/2014/main" val="3567648011"/>
                    </a:ext>
                  </a:extLst>
                </a:gridCol>
                <a:gridCol w="2241897">
                  <a:extLst>
                    <a:ext uri="{9D8B030D-6E8A-4147-A177-3AD203B41FA5}">
                      <a16:colId xmlns:a16="http://schemas.microsoft.com/office/drawing/2014/main" val="1151335439"/>
                    </a:ext>
                  </a:extLst>
                </a:gridCol>
              </a:tblGrid>
              <a:tr h="881574">
                <a:tc>
                  <a:txBody>
                    <a:bodyPr/>
                    <a:lstStyle/>
                    <a:p>
                      <a:pPr algn="ctr" fontAlgn="ctr"/>
                      <a:r>
                        <a:rPr lang="en-IN" sz="1100" b="1" u="none" strike="noStrike" dirty="0">
                          <a:effectLst/>
                        </a:rPr>
                        <a:t>Name Of Application</a:t>
                      </a:r>
                      <a:endParaRPr lang="en-IN" sz="1100" b="1"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effectLst/>
                        </a:rPr>
                        <a:t>Year of Launch</a:t>
                      </a:r>
                      <a:endParaRPr lang="en-IN" sz="1100" b="1"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effectLst/>
                        </a:rPr>
                        <a:t>Supported Platforms</a:t>
                      </a:r>
                      <a:endParaRPr lang="en-IN" sz="1100" b="1"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effectLst/>
                        </a:rPr>
                        <a:t>Audience</a:t>
                      </a:r>
                      <a:endParaRPr lang="en-IN" sz="1100" b="1"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a:effectLst/>
                        </a:rPr>
                        <a:t>User Support</a:t>
                      </a:r>
                      <a:endParaRPr lang="en-IN" sz="1100" b="1" i="0" u="none" strike="noStrike">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effectLst/>
                        </a:rPr>
                        <a:t>Subscription</a:t>
                      </a:r>
                      <a:endParaRPr lang="en-IN" sz="1100" b="1"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effectLst/>
                        </a:rPr>
                        <a:t>Categories</a:t>
                      </a:r>
                      <a:endParaRPr lang="en-IN" sz="1100" b="1"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9101227"/>
                  </a:ext>
                </a:extLst>
              </a:tr>
              <a:tr h="882539">
                <a:tc>
                  <a:txBody>
                    <a:bodyPr/>
                    <a:lstStyle/>
                    <a:p>
                      <a:pPr algn="ctr" fontAlgn="ctr"/>
                      <a:r>
                        <a:rPr lang="en-IN" sz="1050" u="none" strike="noStrike" dirty="0">
                          <a:effectLst/>
                        </a:rPr>
                        <a:t>Dr Chrono</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2009</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SaaS, iOS</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Medical practices of all types and sizes</a:t>
                      </a:r>
                      <a:endParaRPr lang="en-US" sz="1050" b="0" i="0" u="none" strike="noStrike" dirty="0">
                        <a:solidFill>
                          <a:srgbClr val="333333"/>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rPr>
                        <a:t>Business Hours, Online</a:t>
                      </a:r>
                      <a:endParaRPr lang="en-IN" sz="1050" b="0" i="0" u="none" strike="noStrike">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rPr>
                        <a:t>NA</a:t>
                      </a:r>
                      <a:endParaRPr lang="en-IN" sz="1050" b="0" i="0" u="none" strike="noStrike">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Chiropractic, Claim Processing, Dermatology, E-Prescription, EMR, Billing, Medical Spa, Occupational &amp; Physical Therapy, Optometry, Patient Portal, Plastic Surgery, Podiatry, Telemedicine</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263342"/>
                  </a:ext>
                </a:extLst>
              </a:tr>
              <a:tr h="974361">
                <a:tc>
                  <a:txBody>
                    <a:bodyPr/>
                    <a:lstStyle/>
                    <a:p>
                      <a:pPr algn="ctr" fontAlgn="ctr"/>
                      <a:r>
                        <a:rPr lang="en-IN" sz="1050" u="none" strike="noStrike" dirty="0">
                          <a:effectLst/>
                        </a:rPr>
                        <a:t>iCare</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rPr>
                        <a:t>2012</a:t>
                      </a:r>
                      <a:endParaRPr lang="en-IN" sz="1050" b="0" i="0" u="none" strike="noStrike">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SaaS, iOS, Android</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Health Systems, Hospitals, Clinics, Practices</a:t>
                      </a:r>
                      <a:endParaRPr lang="en-US"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rPr>
                        <a:t>Online, 24/7 Live Support</a:t>
                      </a:r>
                      <a:endParaRPr lang="en-IN" sz="1050" b="0" i="0" u="none" strike="noStrike">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Free</a:t>
                      </a:r>
                      <a:endParaRPr lang="en-IN"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E-Prescription, EMR, Long Term Care, Billing, Appointment Scheduling, Nursing Home, Patient Portal, Pharmacy, Population Health Management, Telemedicine</a:t>
                      </a:r>
                      <a:endParaRPr lang="en-US" sz="1050" b="0" i="0" u="none" strike="noStrike" dirty="0">
                        <a:solidFill>
                          <a:srgbClr val="000000"/>
                        </a:solidFill>
                        <a:effectLst/>
                        <a:latin typeface="Calibri" panose="020F0502020204030204" pitchFamily="34" charset="0"/>
                      </a:endParaRPr>
                    </a:p>
                  </a:txBody>
                  <a:tcPr marL="3479" marR="3479" marT="347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886953"/>
                  </a:ext>
                </a:extLst>
              </a:tr>
            </a:tbl>
          </a:graphicData>
        </a:graphic>
      </p:graphicFrame>
      <p:graphicFrame>
        <p:nvGraphicFramePr>
          <p:cNvPr id="3" name="Table 2">
            <a:extLst>
              <a:ext uri="{FF2B5EF4-FFF2-40B4-BE49-F238E27FC236}">
                <a16:creationId xmlns:a16="http://schemas.microsoft.com/office/drawing/2014/main" id="{AFB81BE9-9B7D-4EDD-A9D8-AEC8F8EB2880}"/>
              </a:ext>
            </a:extLst>
          </p:cNvPr>
          <p:cNvGraphicFramePr>
            <a:graphicFrameLocks noGrp="1"/>
          </p:cNvGraphicFramePr>
          <p:nvPr>
            <p:extLst>
              <p:ext uri="{D42A27DB-BD31-4B8C-83A1-F6EECF244321}">
                <p14:modId xmlns:p14="http://schemas.microsoft.com/office/powerpoint/2010/main" val="562282479"/>
              </p:ext>
            </p:extLst>
          </p:nvPr>
        </p:nvGraphicFramePr>
        <p:xfrm>
          <a:off x="204751" y="3004142"/>
          <a:ext cx="8734497" cy="1958449"/>
        </p:xfrm>
        <a:graphic>
          <a:graphicData uri="http://schemas.openxmlformats.org/drawingml/2006/table">
            <a:tbl>
              <a:tblPr>
                <a:tableStyleId>{2D5ABB26-0587-4C30-8999-92F81FD0307C}</a:tableStyleId>
              </a:tblPr>
              <a:tblGrid>
                <a:gridCol w="964481">
                  <a:extLst>
                    <a:ext uri="{9D8B030D-6E8A-4147-A177-3AD203B41FA5}">
                      <a16:colId xmlns:a16="http://schemas.microsoft.com/office/drawing/2014/main" val="673091579"/>
                    </a:ext>
                  </a:extLst>
                </a:gridCol>
                <a:gridCol w="524656">
                  <a:extLst>
                    <a:ext uri="{9D8B030D-6E8A-4147-A177-3AD203B41FA5}">
                      <a16:colId xmlns:a16="http://schemas.microsoft.com/office/drawing/2014/main" val="1559493181"/>
                    </a:ext>
                  </a:extLst>
                </a:gridCol>
                <a:gridCol w="1041816">
                  <a:extLst>
                    <a:ext uri="{9D8B030D-6E8A-4147-A177-3AD203B41FA5}">
                      <a16:colId xmlns:a16="http://schemas.microsoft.com/office/drawing/2014/main" val="2834360153"/>
                    </a:ext>
                  </a:extLst>
                </a:gridCol>
                <a:gridCol w="1905933">
                  <a:extLst>
                    <a:ext uri="{9D8B030D-6E8A-4147-A177-3AD203B41FA5}">
                      <a16:colId xmlns:a16="http://schemas.microsoft.com/office/drawing/2014/main" val="32261691"/>
                    </a:ext>
                  </a:extLst>
                </a:gridCol>
                <a:gridCol w="979673">
                  <a:extLst>
                    <a:ext uri="{9D8B030D-6E8A-4147-A177-3AD203B41FA5}">
                      <a16:colId xmlns:a16="http://schemas.microsoft.com/office/drawing/2014/main" val="3815594780"/>
                    </a:ext>
                  </a:extLst>
                </a:gridCol>
                <a:gridCol w="1071950">
                  <a:extLst>
                    <a:ext uri="{9D8B030D-6E8A-4147-A177-3AD203B41FA5}">
                      <a16:colId xmlns:a16="http://schemas.microsoft.com/office/drawing/2014/main" val="2631955032"/>
                    </a:ext>
                  </a:extLst>
                </a:gridCol>
                <a:gridCol w="2245988">
                  <a:extLst>
                    <a:ext uri="{9D8B030D-6E8A-4147-A177-3AD203B41FA5}">
                      <a16:colId xmlns:a16="http://schemas.microsoft.com/office/drawing/2014/main" val="252556910"/>
                    </a:ext>
                  </a:extLst>
                </a:gridCol>
              </a:tblGrid>
              <a:tr h="792503">
                <a:tc>
                  <a:txBody>
                    <a:bodyPr/>
                    <a:lstStyle/>
                    <a:p>
                      <a:pPr algn="ctr" fontAlgn="ctr"/>
                      <a:r>
                        <a:rPr lang="en-IN" sz="1050" u="none" strike="noStrike" dirty="0">
                          <a:effectLst/>
                        </a:rPr>
                        <a:t>Simple Practise</a:t>
                      </a:r>
                    </a:p>
                    <a:p>
                      <a:pPr algn="ctr" fontAlgn="ct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050" u="none" strike="noStrike" dirty="0">
                        <a:effectLst/>
                      </a:endParaRPr>
                    </a:p>
                    <a:p>
                      <a:pPr algn="ctr" fontAlgn="ctr"/>
                      <a:r>
                        <a:rPr lang="en-IN" sz="1050" u="none" strike="noStrike" dirty="0">
                          <a:effectLst/>
                        </a:rPr>
                        <a:t>2012</a:t>
                      </a:r>
                    </a:p>
                    <a:p>
                      <a:pPr algn="ctr" fontAlgn="ctr"/>
                      <a:endParaRPr lang="en-IN" sz="1050" b="0" u="none" strike="noStrike" dirty="0">
                        <a:solidFill>
                          <a:srgbClr val="000000"/>
                        </a:solidFill>
                        <a:effectLst/>
                      </a:endParaRPr>
                    </a:p>
                    <a:p>
                      <a:pPr algn="ctr" fontAlgn="ct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050" u="none" strike="noStrike" dirty="0">
                        <a:effectLst/>
                      </a:endParaRPr>
                    </a:p>
                    <a:p>
                      <a:pPr algn="ctr" fontAlgn="ctr"/>
                      <a:r>
                        <a:rPr lang="en-IN" sz="1050" u="none" strike="noStrike" dirty="0">
                          <a:effectLst/>
                        </a:rPr>
                        <a:t>SaaS, iOS, Android</a:t>
                      </a:r>
                    </a:p>
                    <a:p>
                      <a:pPr algn="ctr" fontAlgn="ct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050" u="none" strike="noStrike" dirty="0">
                        <a:effectLst/>
                      </a:endParaRPr>
                    </a:p>
                    <a:p>
                      <a:pPr algn="ctr" fontAlgn="ctr"/>
                      <a:r>
                        <a:rPr lang="en-US" sz="1050" u="none" strike="noStrike" dirty="0">
                          <a:effectLst/>
                        </a:rPr>
                        <a:t>Solo and group private practitioners in the health and wellness industry.</a:t>
                      </a:r>
                    </a:p>
                    <a:p>
                      <a:pPr algn="ctr" fontAlgn="ctr"/>
                      <a:endParaRPr lang="en-US"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Business Hours, Online</a:t>
                      </a: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Paid, Free Version available with limited features</a:t>
                      </a:r>
                      <a:endParaRPr lang="en-US"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EMR, Billing, Appointment Scheduling, Case Management, Patient Portal, Physical &amp; Speech Therapy</a:t>
                      </a:r>
                      <a:endParaRPr lang="en-US"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26604"/>
                  </a:ext>
                </a:extLst>
              </a:tr>
              <a:tr h="1154242">
                <a:tc>
                  <a:txBody>
                    <a:bodyPr/>
                    <a:lstStyle/>
                    <a:p>
                      <a:pPr algn="ctr" fontAlgn="ctr"/>
                      <a:r>
                        <a:rPr lang="en-IN" sz="1050" u="none" strike="noStrike" dirty="0">
                          <a:effectLst/>
                        </a:rPr>
                        <a:t>Thera Nest</a:t>
                      </a: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2012</a:t>
                      </a: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a:effectLst/>
                        </a:rPr>
                        <a:t>SaaS, iOS, Android</a:t>
                      </a:r>
                      <a:endParaRPr lang="en-IN" sz="1050" b="0" i="0" u="none" strike="noStrike">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0325" indent="0" algn="ctr" fontAlgn="ctr"/>
                      <a:r>
                        <a:rPr lang="en-US" sz="1050" u="none" strike="noStrike" dirty="0">
                          <a:effectLst/>
                        </a:rPr>
                        <a:t>Designed for individual practitioners, family counseling centers, mental health agencies, social service organizations, faith-based groups, psychology practices, schools, universities &amp; large therapy practices.</a:t>
                      </a:r>
                      <a:endParaRPr lang="en-US" sz="1050" b="0" i="0" u="none" strike="noStrike" dirty="0">
                        <a:solidFill>
                          <a:srgbClr val="333333"/>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Business Hours, Online</a:t>
                      </a: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u="none" strike="noStrike" dirty="0">
                          <a:effectLst/>
                        </a:rPr>
                        <a:t>Paid Only</a:t>
                      </a:r>
                    </a:p>
                    <a:p>
                      <a:pPr algn="ctr" fontAlgn="ctr"/>
                      <a:endParaRPr lang="en-IN"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EMR, HIPAA Compliance, Human Services, Billing, Appointment Scheduling,  Case Management, Patient Portal, Telemedicine</a:t>
                      </a:r>
                      <a:endParaRPr lang="en-US" sz="1050" b="0" i="0" u="none" strike="noStrike" dirty="0">
                        <a:solidFill>
                          <a:srgbClr val="000000"/>
                        </a:solidFill>
                        <a:effectLst/>
                        <a:latin typeface="Calibri" panose="020F0502020204030204" pitchFamily="34" charset="0"/>
                      </a:endParaRPr>
                    </a:p>
                  </a:txBody>
                  <a:tcPr marL="4107" marR="4107" marT="41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413828"/>
                  </a:ext>
                </a:extLst>
              </a:tr>
            </a:tbl>
          </a:graphicData>
        </a:graphic>
      </p:graphicFrame>
    </p:spTree>
    <p:extLst>
      <p:ext uri="{BB962C8B-B14F-4D97-AF65-F5344CB8AC3E}">
        <p14:creationId xmlns:p14="http://schemas.microsoft.com/office/powerpoint/2010/main" val="16571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DA96F5-397D-4A46-A225-7477EC2BFD58}"/>
              </a:ext>
            </a:extLst>
          </p:cNvPr>
          <p:cNvGraphicFramePr>
            <a:graphicFrameLocks noGrp="1"/>
          </p:cNvGraphicFramePr>
          <p:nvPr>
            <p:extLst>
              <p:ext uri="{D42A27DB-BD31-4B8C-83A1-F6EECF244321}">
                <p14:modId xmlns:p14="http://schemas.microsoft.com/office/powerpoint/2010/main" val="3721579304"/>
              </p:ext>
            </p:extLst>
          </p:nvPr>
        </p:nvGraphicFramePr>
        <p:xfrm>
          <a:off x="232347" y="373732"/>
          <a:ext cx="8544396" cy="4415736"/>
        </p:xfrm>
        <a:graphic>
          <a:graphicData uri="http://schemas.openxmlformats.org/drawingml/2006/table">
            <a:tbl>
              <a:tblPr>
                <a:tableStyleId>{5C22544A-7EE6-4342-B048-85BDC9FD1C3A}</a:tableStyleId>
              </a:tblPr>
              <a:tblGrid>
                <a:gridCol w="2756641">
                  <a:extLst>
                    <a:ext uri="{9D8B030D-6E8A-4147-A177-3AD203B41FA5}">
                      <a16:colId xmlns:a16="http://schemas.microsoft.com/office/drawing/2014/main" val="1096937137"/>
                    </a:ext>
                  </a:extLst>
                </a:gridCol>
                <a:gridCol w="3746609">
                  <a:extLst>
                    <a:ext uri="{9D8B030D-6E8A-4147-A177-3AD203B41FA5}">
                      <a16:colId xmlns:a16="http://schemas.microsoft.com/office/drawing/2014/main" val="2509538293"/>
                    </a:ext>
                  </a:extLst>
                </a:gridCol>
                <a:gridCol w="2041146">
                  <a:extLst>
                    <a:ext uri="{9D8B030D-6E8A-4147-A177-3AD203B41FA5}">
                      <a16:colId xmlns:a16="http://schemas.microsoft.com/office/drawing/2014/main" val="408613423"/>
                    </a:ext>
                  </a:extLst>
                </a:gridCol>
              </a:tblGrid>
              <a:tr h="625788">
                <a:tc>
                  <a:txBody>
                    <a:bodyPr/>
                    <a:lstStyle/>
                    <a:p>
                      <a:pPr marL="0" marR="0" algn="ctr">
                        <a:lnSpc>
                          <a:spcPct val="115000"/>
                        </a:lnSpc>
                        <a:spcBef>
                          <a:spcPts val="0"/>
                        </a:spcBef>
                        <a:spcAft>
                          <a:spcPts val="0"/>
                        </a:spcAft>
                      </a:pPr>
                      <a:r>
                        <a:rPr lang="en-US" sz="1100" b="1" dirty="0">
                          <a:effectLst/>
                        </a:rPr>
                        <a:t>Dr. Pad Application</a:t>
                      </a:r>
                      <a:endParaRPr lang="en-US" sz="1100" b="1"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100" b="1" dirty="0">
                          <a:effectLst/>
                        </a:rPr>
                        <a:t>Medical Records Application</a:t>
                      </a:r>
                    </a:p>
                    <a:p>
                      <a:pPr marL="0" marR="0" algn="ctr">
                        <a:lnSpc>
                          <a:spcPct val="115000"/>
                        </a:lnSpc>
                        <a:spcBef>
                          <a:spcPts val="0"/>
                        </a:spcBef>
                        <a:spcAft>
                          <a:spcPts val="0"/>
                        </a:spcAft>
                      </a:pPr>
                      <a:r>
                        <a:rPr lang="en-US" sz="1100" b="1" dirty="0">
                          <a:effectLst/>
                        </a:rPr>
                        <a:t>( Med clin )</a:t>
                      </a:r>
                      <a:endParaRPr lang="en-US" sz="1100" b="1"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100" b="1" dirty="0">
                          <a:effectLst/>
                        </a:rPr>
                        <a:t>Medical Records Application</a:t>
                      </a:r>
                    </a:p>
                    <a:p>
                      <a:pPr marL="0" marR="0" algn="ctr">
                        <a:lnSpc>
                          <a:spcPct val="115000"/>
                        </a:lnSpc>
                        <a:spcBef>
                          <a:spcPts val="0"/>
                        </a:spcBef>
                        <a:spcAft>
                          <a:spcPts val="0"/>
                        </a:spcAft>
                      </a:pPr>
                      <a:r>
                        <a:rPr lang="en-US" sz="1100" b="1" dirty="0">
                          <a:effectLst/>
                        </a:rPr>
                        <a:t>(</a:t>
                      </a:r>
                      <a:r>
                        <a:rPr lang="en-US" sz="1100" b="1" dirty="0" err="1">
                          <a:effectLst/>
                        </a:rPr>
                        <a:t>Yerokhin</a:t>
                      </a:r>
                      <a:r>
                        <a:rPr lang="en-US" sz="1100" b="1" dirty="0">
                          <a:effectLst/>
                        </a:rPr>
                        <a:t> </a:t>
                      </a:r>
                      <a:r>
                        <a:rPr lang="en-US" sz="1100" b="1" dirty="0" err="1">
                          <a:effectLst/>
                        </a:rPr>
                        <a:t>Vldimir</a:t>
                      </a:r>
                      <a:r>
                        <a:rPr lang="en-US" sz="1100" b="1" dirty="0">
                          <a:effectLst/>
                        </a:rPr>
                        <a:t> )</a:t>
                      </a:r>
                      <a:endParaRPr lang="en-US" sz="1100" b="1"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8254569"/>
                  </a:ext>
                </a:extLst>
              </a:tr>
              <a:tr h="801836">
                <a:tc>
                  <a:txBody>
                    <a:bodyPr/>
                    <a:lstStyle/>
                    <a:p>
                      <a:pPr marL="0" marR="0" algn="ctr">
                        <a:lnSpc>
                          <a:spcPct val="115000"/>
                        </a:lnSpc>
                        <a:spcBef>
                          <a:spcPts val="0"/>
                        </a:spcBef>
                        <a:spcAft>
                          <a:spcPts val="0"/>
                        </a:spcAft>
                      </a:pPr>
                      <a:r>
                        <a:rPr lang="en-US" sz="1100" dirty="0">
                          <a:effectLst/>
                          <a:highlight>
                            <a:srgbClr val="FFFFFF"/>
                          </a:highlight>
                        </a:rPr>
                        <a:t>Create and keep track of patient's appointments, visit history, and medical records.</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Manages appointments, Tracks Medical history reports and information history, etc</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dirty="0">
                          <a:effectLst/>
                          <a:highlight>
                            <a:srgbClr val="FFFFFF"/>
                          </a:highlight>
                        </a:rPr>
                        <a:t>Record-keeping of all visits to doctors, appointments, recommendations, referrals to lab tests.</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419046"/>
                  </a:ext>
                </a:extLst>
              </a:tr>
              <a:tr h="612771">
                <a:tc>
                  <a:txBody>
                    <a:bodyPr/>
                    <a:lstStyle/>
                    <a:p>
                      <a:pPr marL="0" marR="0" algn="ctr">
                        <a:lnSpc>
                          <a:spcPct val="115000"/>
                        </a:lnSpc>
                        <a:spcBef>
                          <a:spcPts val="0"/>
                        </a:spcBef>
                        <a:spcAft>
                          <a:spcPts val="0"/>
                        </a:spcAft>
                        <a:tabLst>
                          <a:tab pos="1484313" algn="l"/>
                        </a:tabLst>
                      </a:pPr>
                      <a:r>
                        <a:rPr lang="en-US" sz="1100" dirty="0">
                          <a:effectLst/>
                          <a:highlight>
                            <a:srgbClr val="FFFFFF"/>
                          </a:highlight>
                        </a:rPr>
                        <a:t>Easy to use the mobile app, elegantly designed for phone and tablet.</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dirty="0">
                          <a:effectLst/>
                          <a:highlight>
                            <a:srgbClr val="FFFFFF"/>
                          </a:highlight>
                        </a:rPr>
                        <a:t>Supports multiple screens,</a:t>
                      </a:r>
                      <a:endParaRPr lang="en-US" sz="1100" dirty="0">
                        <a:effectLst/>
                      </a:endParaRPr>
                    </a:p>
                    <a:p>
                      <a:pPr marL="0" marR="0" algn="ctr">
                        <a:lnSpc>
                          <a:spcPct val="115000"/>
                        </a:lnSpc>
                        <a:spcBef>
                          <a:spcPts val="0"/>
                        </a:spcBef>
                        <a:spcAft>
                          <a:spcPts val="0"/>
                        </a:spcAft>
                      </a:pPr>
                      <a:r>
                        <a:rPr lang="en-US" sz="1100" dirty="0">
                          <a:effectLst/>
                          <a:highlight>
                            <a:srgbClr val="FFFFFF"/>
                          </a:highlight>
                        </a:rPr>
                        <a:t>phones, small and large size tablets. Works on Chromebook system</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User-friendly and intuitive interface supports all mobile devices.</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310347"/>
                  </a:ext>
                </a:extLst>
              </a:tr>
              <a:tr h="801836">
                <a:tc>
                  <a:txBody>
                    <a:bodyPr/>
                    <a:lstStyle/>
                    <a:p>
                      <a:pPr marL="0" marR="0" algn="ctr">
                        <a:lnSpc>
                          <a:spcPct val="115000"/>
                        </a:lnSpc>
                        <a:spcBef>
                          <a:spcPts val="0"/>
                        </a:spcBef>
                        <a:spcAft>
                          <a:spcPts val="0"/>
                        </a:spcAft>
                      </a:pPr>
                      <a:r>
                        <a:rPr lang="en-US" sz="1100" dirty="0">
                          <a:effectLst/>
                          <a:highlight>
                            <a:srgbClr val="FFFFFF"/>
                          </a:highlight>
                        </a:rPr>
                        <a:t>Attach Medical documents(audio, video, and image) in PDF format only.</a:t>
                      </a:r>
                      <a:endParaRPr lang="en-US" sz="1100" dirty="0">
                        <a:effectLst/>
                      </a:endParaRPr>
                    </a:p>
                    <a:p>
                      <a:pPr marL="0" marR="0" algn="ctr">
                        <a:lnSpc>
                          <a:spcPct val="115000"/>
                        </a:lnSpc>
                        <a:spcBef>
                          <a:spcPts val="0"/>
                        </a:spcBef>
                        <a:spcAft>
                          <a:spcPts val="0"/>
                        </a:spcAft>
                      </a:pPr>
                      <a:r>
                        <a:rPr lang="en-US" sz="1100" dirty="0">
                          <a:effectLst/>
                          <a:highlight>
                            <a:srgbClr val="FFFFFF"/>
                          </a:highlight>
                        </a:rPr>
                        <a:t>( Number depends on free, paid, cloud plan )</a:t>
                      </a:r>
                      <a:endParaRPr lang="en-US" sz="1100" dirty="0">
                        <a:effectLst/>
                      </a:endParaRPr>
                    </a:p>
                    <a:p>
                      <a:pPr marL="0" marR="0" algn="ctr">
                        <a:lnSpc>
                          <a:spcPct val="115000"/>
                        </a:lnSpc>
                        <a:spcBef>
                          <a:spcPts val="0"/>
                        </a:spcBef>
                        <a:spcAft>
                          <a:spcPts val="0"/>
                        </a:spcAft>
                      </a:pPr>
                      <a:r>
                        <a:rPr lang="en-US" sz="1100" dirty="0">
                          <a:effectLst/>
                        </a:rPr>
                        <a:t> </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Attach medical documents of any type (pdf, word, etc) or capture them using the camera or video recording. It also exports medical data to Excel sheets, pdf and graphs.</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Enclosing of separate medical documents (files of all formats) in the form of attachment to a medical visit/analysis.</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6866908"/>
                  </a:ext>
                </a:extLst>
              </a:tr>
              <a:tr h="423706">
                <a:tc>
                  <a:txBody>
                    <a:bodyPr/>
                    <a:lstStyle/>
                    <a:p>
                      <a:pPr marL="0" marR="0" algn="ctr">
                        <a:lnSpc>
                          <a:spcPct val="115000"/>
                        </a:lnSpc>
                        <a:spcBef>
                          <a:spcPts val="0"/>
                        </a:spcBef>
                        <a:spcAft>
                          <a:spcPts val="0"/>
                        </a:spcAft>
                      </a:pPr>
                      <a:r>
                        <a:rPr lang="en-US" sz="1100" dirty="0">
                          <a:effectLst/>
                          <a:highlight>
                            <a:srgbClr val="FFFFFF"/>
                          </a:highlight>
                        </a:rPr>
                        <a:t>Autocomplete medication once saved initially.</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Most of the data are stored using the auto-complete technique.</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Data isn’t stored using the auto-complete technique.</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5382212"/>
                  </a:ext>
                </a:extLst>
              </a:tr>
              <a:tr h="423706">
                <a:tc>
                  <a:txBody>
                    <a:bodyPr/>
                    <a:lstStyle/>
                    <a:p>
                      <a:pPr marL="0" marR="0" algn="ctr">
                        <a:lnSpc>
                          <a:spcPct val="115000"/>
                        </a:lnSpc>
                        <a:spcBef>
                          <a:spcPts val="0"/>
                        </a:spcBef>
                        <a:spcAft>
                          <a:spcPts val="0"/>
                        </a:spcAft>
                      </a:pPr>
                      <a:r>
                        <a:rPr lang="en-US" sz="1100" dirty="0">
                          <a:effectLst/>
                        </a:rPr>
                        <a:t>No Search technique is used in this app.</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dirty="0">
                          <a:effectLst/>
                        </a:rPr>
                        <a:t>Multiple Search Technique by name, phone no, visit date, appointment date, etc.</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rPr>
                        <a:t>No Search technique is used in this app.</a:t>
                      </a:r>
                      <a:endParaRPr lang="en-US" sz="110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6797260"/>
                  </a:ext>
                </a:extLst>
              </a:tr>
              <a:tr h="665788">
                <a:tc>
                  <a:txBody>
                    <a:bodyPr/>
                    <a:lstStyle/>
                    <a:p>
                      <a:pPr marL="0" marR="0" algn="ctr">
                        <a:lnSpc>
                          <a:spcPct val="115000"/>
                        </a:lnSpc>
                        <a:spcBef>
                          <a:spcPts val="0"/>
                        </a:spcBef>
                        <a:spcAft>
                          <a:spcPts val="0"/>
                        </a:spcAft>
                      </a:pPr>
                      <a:r>
                        <a:rPr lang="en-US" sz="1100" dirty="0">
                          <a:effectLst/>
                        </a:rPr>
                        <a:t>Records are maintained through texts.</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dirty="0">
                          <a:effectLst/>
                          <a:highlight>
                            <a:srgbClr val="FFFFFF"/>
                          </a:highlight>
                        </a:rPr>
                        <a:t>Records video or image capture for medical activities, with or instead of writing text.</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dirty="0">
                          <a:effectLst/>
                        </a:rPr>
                        <a:t>Records are maintained through texts.</a:t>
                      </a:r>
                      <a:endParaRPr lang="en-US" sz="1100" dirty="0">
                        <a:effectLst/>
                        <a:latin typeface="Arial" panose="020B0604020202020204" pitchFamily="34" charset="0"/>
                        <a:ea typeface="Arial" panose="020B0604020202020204" pitchFamily="34" charset="0"/>
                      </a:endParaRPr>
                    </a:p>
                  </a:txBody>
                  <a:tcPr marL="29428" marR="29428" marT="29428" marB="294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175489"/>
                  </a:ext>
                </a:extLst>
              </a:tr>
            </a:tbl>
          </a:graphicData>
        </a:graphic>
      </p:graphicFrame>
    </p:spTree>
    <p:extLst>
      <p:ext uri="{BB962C8B-B14F-4D97-AF65-F5344CB8AC3E}">
        <p14:creationId xmlns:p14="http://schemas.microsoft.com/office/powerpoint/2010/main" val="386245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F63BA78-F7BF-4A8B-B7CA-4BBF137B87D5}"/>
              </a:ext>
            </a:extLst>
          </p:cNvPr>
          <p:cNvGraphicFramePr>
            <a:graphicFrameLocks noGrp="1"/>
          </p:cNvGraphicFramePr>
          <p:nvPr>
            <p:extLst>
              <p:ext uri="{D42A27DB-BD31-4B8C-83A1-F6EECF244321}">
                <p14:modId xmlns:p14="http://schemas.microsoft.com/office/powerpoint/2010/main" val="1742494799"/>
              </p:ext>
            </p:extLst>
          </p:nvPr>
        </p:nvGraphicFramePr>
        <p:xfrm>
          <a:off x="273914" y="442092"/>
          <a:ext cx="8596172" cy="4161850"/>
        </p:xfrm>
        <a:graphic>
          <a:graphicData uri="http://schemas.openxmlformats.org/drawingml/2006/table">
            <a:tbl>
              <a:tblPr>
                <a:tableStyleId>{5C22544A-7EE6-4342-B048-85BDC9FD1C3A}</a:tableStyleId>
              </a:tblPr>
              <a:tblGrid>
                <a:gridCol w="2765687">
                  <a:extLst>
                    <a:ext uri="{9D8B030D-6E8A-4147-A177-3AD203B41FA5}">
                      <a16:colId xmlns:a16="http://schemas.microsoft.com/office/drawing/2014/main" val="2698608223"/>
                    </a:ext>
                  </a:extLst>
                </a:gridCol>
                <a:gridCol w="3740045">
                  <a:extLst>
                    <a:ext uri="{9D8B030D-6E8A-4147-A177-3AD203B41FA5}">
                      <a16:colId xmlns:a16="http://schemas.microsoft.com/office/drawing/2014/main" val="3473542285"/>
                    </a:ext>
                  </a:extLst>
                </a:gridCol>
                <a:gridCol w="2090440">
                  <a:extLst>
                    <a:ext uri="{9D8B030D-6E8A-4147-A177-3AD203B41FA5}">
                      <a16:colId xmlns:a16="http://schemas.microsoft.com/office/drawing/2014/main" val="3480919914"/>
                    </a:ext>
                  </a:extLst>
                </a:gridCol>
              </a:tblGrid>
              <a:tr h="689666">
                <a:tc>
                  <a:txBody>
                    <a:bodyPr/>
                    <a:lstStyle/>
                    <a:p>
                      <a:pPr marL="0" marR="0" algn="ctr">
                        <a:lnSpc>
                          <a:spcPct val="115000"/>
                        </a:lnSpc>
                        <a:spcBef>
                          <a:spcPts val="0"/>
                        </a:spcBef>
                        <a:spcAft>
                          <a:spcPts val="0"/>
                        </a:spcAft>
                      </a:pPr>
                      <a:r>
                        <a:rPr lang="en-US" sz="1200" b="1" dirty="0">
                          <a:effectLst/>
                        </a:rPr>
                        <a:t>Dr. Pad Application</a:t>
                      </a:r>
                      <a:endParaRPr lang="en-US" sz="1200" b="1" dirty="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a:effectLst/>
                        </a:rPr>
                        <a:t>Medical Records Application</a:t>
                      </a:r>
                    </a:p>
                    <a:p>
                      <a:pPr marL="0" marR="0" algn="ctr">
                        <a:lnSpc>
                          <a:spcPct val="115000"/>
                        </a:lnSpc>
                        <a:spcBef>
                          <a:spcPts val="0"/>
                        </a:spcBef>
                        <a:spcAft>
                          <a:spcPts val="0"/>
                        </a:spcAft>
                      </a:pPr>
                      <a:r>
                        <a:rPr lang="en-US" sz="1200" b="1">
                          <a:effectLst/>
                        </a:rPr>
                        <a:t>( Medclin)</a:t>
                      </a:r>
                      <a:endParaRPr lang="en-US" sz="1200" b="1">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200" b="1" dirty="0">
                          <a:effectLst/>
                        </a:rPr>
                        <a:t>Medical Records Application</a:t>
                      </a:r>
                    </a:p>
                    <a:p>
                      <a:pPr marL="0" marR="0" algn="ctr">
                        <a:lnSpc>
                          <a:spcPct val="115000"/>
                        </a:lnSpc>
                        <a:spcBef>
                          <a:spcPts val="0"/>
                        </a:spcBef>
                        <a:spcAft>
                          <a:spcPts val="0"/>
                        </a:spcAft>
                      </a:pPr>
                      <a:r>
                        <a:rPr lang="en-US" sz="1200" b="1" dirty="0">
                          <a:effectLst/>
                        </a:rPr>
                        <a:t>(</a:t>
                      </a:r>
                      <a:r>
                        <a:rPr lang="en-US" sz="1200" b="1" dirty="0" err="1">
                          <a:effectLst/>
                        </a:rPr>
                        <a:t>Yerokhin</a:t>
                      </a:r>
                      <a:r>
                        <a:rPr lang="en-US" sz="1200" b="1" dirty="0">
                          <a:effectLst/>
                        </a:rPr>
                        <a:t> </a:t>
                      </a:r>
                      <a:r>
                        <a:rPr lang="en-US" sz="1200" b="1" dirty="0" err="1">
                          <a:effectLst/>
                        </a:rPr>
                        <a:t>Vldimir</a:t>
                      </a:r>
                      <a:r>
                        <a:rPr lang="en-US" sz="1200" b="1" dirty="0">
                          <a:effectLst/>
                        </a:rPr>
                        <a:t> )</a:t>
                      </a:r>
                      <a:endParaRPr lang="en-US" sz="1200" b="1" dirty="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93448332"/>
                  </a:ext>
                </a:extLst>
              </a:tr>
              <a:tr h="557976">
                <a:tc>
                  <a:txBody>
                    <a:bodyPr/>
                    <a:lstStyle/>
                    <a:p>
                      <a:pPr marL="0" marR="0" algn="ctr">
                        <a:lnSpc>
                          <a:spcPct val="115000"/>
                        </a:lnSpc>
                        <a:spcBef>
                          <a:spcPts val="0"/>
                        </a:spcBef>
                        <a:spcAft>
                          <a:spcPts val="0"/>
                        </a:spcAft>
                      </a:pPr>
                      <a:r>
                        <a:rPr lang="en-US" sz="1100">
                          <a:effectLst/>
                        </a:rPr>
                        <a:t>No Such feature is a part of this application.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The availability to launch Google Maps navigation to drive to the (patient &amp; doctor &amp; hospital)  stored address starting from your current location.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rPr>
                        <a:t>No Such feature is a part of this application.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926076"/>
                  </a:ext>
                </a:extLst>
              </a:tr>
              <a:tr h="643520">
                <a:tc>
                  <a:txBody>
                    <a:bodyPr/>
                    <a:lstStyle/>
                    <a:p>
                      <a:pPr marL="0" marR="0" algn="ctr">
                        <a:lnSpc>
                          <a:spcPct val="115000"/>
                        </a:lnSpc>
                        <a:spcBef>
                          <a:spcPts val="0"/>
                        </a:spcBef>
                        <a:spcAft>
                          <a:spcPts val="0"/>
                        </a:spcAft>
                      </a:pPr>
                      <a:r>
                        <a:rPr lang="en-US" sz="1100" dirty="0">
                          <a:effectLst/>
                          <a:highlight>
                            <a:srgbClr val="FFFFFF"/>
                          </a:highlight>
                        </a:rPr>
                        <a:t>Store clinical data in unlimited secured cloud storage. No separate cloud account or setting is required. Cross-user and cross-device syncing available.</a:t>
                      </a:r>
                      <a:endParaRPr lang="en-US" sz="1100" dirty="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According to needs, choose to store your medical data either in your device memory or on secure cloud storage where data sync is enabled.</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Synchronization of data, safe data storage on the Google servers</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8398248"/>
                  </a:ext>
                </a:extLst>
              </a:tr>
              <a:tr h="1071243">
                <a:tc>
                  <a:txBody>
                    <a:bodyPr/>
                    <a:lstStyle/>
                    <a:p>
                      <a:pPr marL="0" marR="0" algn="ctr">
                        <a:lnSpc>
                          <a:spcPct val="115000"/>
                        </a:lnSpc>
                        <a:spcBef>
                          <a:spcPts val="0"/>
                        </a:spcBef>
                        <a:spcAft>
                          <a:spcPts val="0"/>
                        </a:spcAft>
                      </a:pPr>
                      <a:r>
                        <a:rPr lang="en-US" sz="1100" dirty="0">
                          <a:effectLst/>
                          <a:highlight>
                            <a:srgbClr val="FFFFFF"/>
                          </a:highlight>
                        </a:rPr>
                        <a:t> A feature of switching to the visiting clinic and accessing the clinical data is added if the doctor is visiting many clinics, and access to the clinical data is provided with an invitation.</a:t>
                      </a:r>
                      <a:endParaRPr lang="en-US" sz="1100" dirty="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Could be used for  private practice management as a clinical information system, clinic management system, Doctor Patient Medical Record, Healthcare management mobile application, Patient Medical Records to track Patient history, Electronic Medical Records (EMR), Electronic Health Records (EHR)</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rPr>
                        <a:t>No such feature is a part of this application.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2576008"/>
                  </a:ext>
                </a:extLst>
              </a:tr>
              <a:tr h="548039">
                <a:tc>
                  <a:txBody>
                    <a:bodyPr/>
                    <a:lstStyle/>
                    <a:p>
                      <a:pPr marL="0" marR="0" algn="ctr">
                        <a:lnSpc>
                          <a:spcPct val="115000"/>
                        </a:lnSpc>
                        <a:spcBef>
                          <a:spcPts val="0"/>
                        </a:spcBef>
                        <a:spcAft>
                          <a:spcPts val="0"/>
                        </a:spcAft>
                      </a:pPr>
                      <a:r>
                        <a:rPr lang="en-US" sz="1100">
                          <a:effectLst/>
                        </a:rPr>
                        <a:t>No such feature is a part of this application.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highlight>
                            <a:srgbClr val="FFFFFF"/>
                          </a:highlight>
                        </a:rPr>
                        <a:t>The capability of adding patient information via the device contact list; if the patient info is on the device contacts list</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rPr>
                        <a:t>No such feature is a part of this application.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401783"/>
                  </a:ext>
                </a:extLst>
              </a:tr>
              <a:tr h="309469">
                <a:tc>
                  <a:txBody>
                    <a:bodyPr/>
                    <a:lstStyle/>
                    <a:p>
                      <a:pPr marL="0" marR="0" algn="ctr">
                        <a:lnSpc>
                          <a:spcPct val="115000"/>
                        </a:lnSpc>
                        <a:spcBef>
                          <a:spcPts val="0"/>
                        </a:spcBef>
                        <a:spcAft>
                          <a:spcPts val="0"/>
                        </a:spcAft>
                      </a:pPr>
                      <a:r>
                        <a:rPr lang="en-US" sz="1100" dirty="0">
                          <a:effectLst/>
                        </a:rPr>
                        <a:t>No such feature is a part of this application.</a:t>
                      </a:r>
                      <a:endParaRPr lang="en-US" sz="1100" dirty="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a:effectLst/>
                        </a:rPr>
                        <a:t>Username and password authentication.</a:t>
                      </a:r>
                      <a:endParaRPr lang="en-US" sz="110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dirty="0">
                          <a:effectLst/>
                        </a:rPr>
                        <a:t>No such feature is a part of this application.</a:t>
                      </a:r>
                      <a:endParaRPr lang="en-US" sz="1100" dirty="0">
                        <a:effectLst/>
                        <a:latin typeface="Arial" panose="020B0604020202020204" pitchFamily="34" charset="0"/>
                        <a:ea typeface="Arial" panose="020B0604020202020204" pitchFamily="34" charset="0"/>
                      </a:endParaRPr>
                    </a:p>
                  </a:txBody>
                  <a:tcPr marL="25829" marR="25829" marT="25829" marB="258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7763700"/>
                  </a:ext>
                </a:extLst>
              </a:tr>
            </a:tbl>
          </a:graphicData>
        </a:graphic>
      </p:graphicFrame>
    </p:spTree>
    <p:extLst>
      <p:ext uri="{BB962C8B-B14F-4D97-AF65-F5344CB8AC3E}">
        <p14:creationId xmlns:p14="http://schemas.microsoft.com/office/powerpoint/2010/main" val="345264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bwMode="auto">
          <a:xfrm>
            <a:off x="898008" y="273844"/>
            <a:ext cx="7742717" cy="7539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C00000"/>
                </a:solidFill>
                <a:latin typeface="Calibri (Body)"/>
              </a:rPr>
              <a:t>Objectives</a:t>
            </a:r>
            <a:r>
              <a:rPr lang="en" sz="3200" dirty="0">
                <a:latin typeface="Calibri (Body)"/>
              </a:rPr>
              <a:t> </a:t>
            </a:r>
            <a:endParaRPr sz="3200" dirty="0">
              <a:latin typeface="Calibri (Body)"/>
            </a:endParaRPr>
          </a:p>
        </p:txBody>
      </p:sp>
      <p:sp>
        <p:nvSpPr>
          <p:cNvPr id="87" name="Google Shape;87;p17"/>
          <p:cNvSpPr txBox="1"/>
          <p:nvPr/>
        </p:nvSpPr>
        <p:spPr>
          <a:xfrm>
            <a:off x="157780" y="814330"/>
            <a:ext cx="8821914" cy="4243445"/>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lang="en-IN" sz="20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IN" sz="1400" dirty="0">
                <a:latin typeface="Calibri (Body)"/>
                <a:ea typeface="Lato"/>
                <a:cs typeface="Lato"/>
                <a:sym typeface="Lato"/>
              </a:rPr>
              <a:t>To transform the clumsy process of manually filling an extremely long form into a digitalized form which is less prone to errors.</a:t>
            </a:r>
          </a:p>
          <a:p>
            <a:pPr marL="457200" lvl="0" algn="just" rtl="0">
              <a:spcBef>
                <a:spcPts val="0"/>
              </a:spcBef>
              <a:spcAft>
                <a:spcPts val="0"/>
              </a:spcAft>
            </a:pPr>
            <a:endParaRPr lang="en-IN" sz="14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IN" sz="1400" dirty="0">
                <a:latin typeface="Calibri (Body)"/>
                <a:ea typeface="Lato"/>
                <a:cs typeface="Lato"/>
                <a:sym typeface="Lato"/>
              </a:rPr>
              <a:t>To effectively communicate the specific remarks and needs medication updates, amongst various doctors onboard, in a synchronized fashion.</a:t>
            </a:r>
          </a:p>
          <a:p>
            <a:pPr marL="457200" algn="just"/>
            <a:endParaRPr lang="en-IN" sz="14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r>
              <a:rPr lang="en-IN" sz="1400" dirty="0">
                <a:latin typeface="Calibri (Body)"/>
                <a:ea typeface="Lato"/>
                <a:cs typeface="Lato"/>
                <a:sym typeface="Lato"/>
              </a:rPr>
              <a:t>To represent  and analyse the medical data, progress report and all the daily assessments via Infographics.</a:t>
            </a:r>
          </a:p>
          <a:p>
            <a:pPr marL="800100" lvl="0" indent="-342900" algn="just" rtl="0">
              <a:spcBef>
                <a:spcPts val="0"/>
              </a:spcBef>
              <a:spcAft>
                <a:spcPts val="0"/>
              </a:spcAft>
              <a:buFont typeface="Arial" panose="020B0604020202020204" pitchFamily="34" charset="0"/>
              <a:buChar char="•"/>
            </a:pPr>
            <a:endParaRPr lang="en-US" sz="2000" dirty="0">
              <a:solidFill>
                <a:srgbClr val="D9D9D9"/>
              </a:solidFill>
              <a:latin typeface="Calibri (Body)"/>
              <a:ea typeface="Lato"/>
              <a:cs typeface="Lato"/>
              <a:sym typeface="Lato"/>
            </a:endParaRPr>
          </a:p>
          <a:p>
            <a:pPr marL="800100" indent="-342900" algn="just">
              <a:lnSpc>
                <a:spcPct val="100000"/>
              </a:lnSpc>
              <a:spcBef>
                <a:spcPts val="0"/>
              </a:spcBef>
              <a:buFont typeface="Arial" panose="020B0604020202020204" pitchFamily="34" charset="0"/>
              <a:buChar char="•"/>
            </a:pPr>
            <a:r>
              <a:rPr lang="en-US" sz="1400" dirty="0">
                <a:latin typeface="Calibri (Body)"/>
                <a:ea typeface="Lato"/>
                <a:cs typeface="Lato"/>
                <a:sym typeface="Lato"/>
              </a:rPr>
              <a:t>To Auto Summarize the data on a regular interval.</a:t>
            </a:r>
          </a:p>
          <a:p>
            <a:pPr marL="457200" algn="just">
              <a:lnSpc>
                <a:spcPct val="100000"/>
              </a:lnSpc>
              <a:spcBef>
                <a:spcPts val="0"/>
              </a:spcBef>
            </a:pPr>
            <a:endParaRPr lang="en-US" sz="1400" dirty="0">
              <a:latin typeface="Calibri (Body)"/>
              <a:ea typeface="Lato"/>
              <a:cs typeface="Lato"/>
              <a:sym typeface="Lato"/>
            </a:endParaRPr>
          </a:p>
          <a:p>
            <a:pPr marL="800100" indent="-342900" algn="just">
              <a:lnSpc>
                <a:spcPct val="100000"/>
              </a:lnSpc>
              <a:spcBef>
                <a:spcPts val="0"/>
              </a:spcBef>
              <a:buFont typeface="Arial" panose="020B0604020202020204" pitchFamily="34" charset="0"/>
              <a:buChar char="•"/>
            </a:pPr>
            <a:r>
              <a:rPr lang="en-US" sz="1400" dirty="0">
                <a:latin typeface="Calibri (Body)"/>
                <a:ea typeface="Lato"/>
                <a:cs typeface="Lato"/>
                <a:sym typeface="Lato"/>
              </a:rPr>
              <a:t>To serve as a platform for different institutions to collaborate.</a:t>
            </a:r>
          </a:p>
          <a:p>
            <a:pPr marL="457200" algn="just">
              <a:lnSpc>
                <a:spcPct val="100000"/>
              </a:lnSpc>
              <a:spcBef>
                <a:spcPts val="0"/>
              </a:spcBef>
            </a:pPr>
            <a:endParaRPr lang="en-US" sz="1400" dirty="0">
              <a:latin typeface="Calibri (Body)"/>
              <a:ea typeface="Lato"/>
              <a:cs typeface="Lato"/>
              <a:sym typeface="Lato"/>
            </a:endParaRPr>
          </a:p>
          <a:p>
            <a:pPr marL="800100" indent="-342900" algn="just">
              <a:buFont typeface="Arial" panose="020B0604020202020204" pitchFamily="34" charset="0"/>
              <a:buChar char="•"/>
            </a:pPr>
            <a:r>
              <a:rPr lang="en-US" sz="1400" dirty="0"/>
              <a:t>To avail the resources and services at home</a:t>
            </a:r>
            <a:r>
              <a:rPr lang="en-US" sz="1400" i="1" dirty="0"/>
              <a:t> </a:t>
            </a:r>
            <a:r>
              <a:rPr lang="en-US" sz="1400" dirty="0"/>
              <a:t>for the ones who cant afford to enroll for care centers.</a:t>
            </a:r>
          </a:p>
          <a:p>
            <a:pPr marL="800100" indent="-342900" algn="just">
              <a:lnSpc>
                <a:spcPct val="100000"/>
              </a:lnSpc>
              <a:spcBef>
                <a:spcPts val="0"/>
              </a:spcBef>
              <a:buFont typeface="Arial" panose="020B0604020202020204" pitchFamily="34" charset="0"/>
              <a:buChar char="•"/>
            </a:pPr>
            <a:endParaRPr lang="en-US" sz="14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14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l"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457200" lvl="0" indent="0" algn="l" rtl="0">
              <a:spcBef>
                <a:spcPts val="0"/>
              </a:spcBef>
              <a:spcAft>
                <a:spcPts val="0"/>
              </a:spcAft>
              <a:buNone/>
            </a:pPr>
            <a:endParaRPr sz="2000" dirty="0">
              <a:solidFill>
                <a:srgbClr val="D9D9D9"/>
              </a:solidFill>
              <a:latin typeface="Calibri (Body)"/>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468111" y="605623"/>
            <a:ext cx="7694400" cy="47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C00000"/>
                </a:solidFill>
                <a:latin typeface="Calibri (Body)"/>
              </a:rPr>
              <a:t>  Proposed System</a:t>
            </a:r>
            <a:endParaRPr sz="3200" dirty="0">
              <a:solidFill>
                <a:srgbClr val="C00000"/>
              </a:solidFill>
              <a:latin typeface="Calibri (Body)"/>
            </a:endParaRPr>
          </a:p>
        </p:txBody>
      </p:sp>
      <p:sp>
        <p:nvSpPr>
          <p:cNvPr id="4" name="Google Shape;87;p17">
            <a:extLst>
              <a:ext uri="{FF2B5EF4-FFF2-40B4-BE49-F238E27FC236}">
                <a16:creationId xmlns:a16="http://schemas.microsoft.com/office/drawing/2014/main" id="{62CD90CB-F6DF-40D7-A0BB-22357C2E8367}"/>
              </a:ext>
            </a:extLst>
          </p:cNvPr>
          <p:cNvSpPr txBox="1"/>
          <p:nvPr/>
        </p:nvSpPr>
        <p:spPr>
          <a:xfrm>
            <a:off x="229936" y="1009650"/>
            <a:ext cx="8533064" cy="4243445"/>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lang="en-IN" sz="20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IN" sz="1400" dirty="0"/>
              <a:t>Treating and caring for patients with Dementia has always been an arduous task, for both the hospital staff as well as the patients' caretakers. The proposed system provides a convenient and quick view to help facilitate the patient onboarding, maintaining patient health history, monitor the medication as well as the health of the patients and maintain the inhouse activities and records.</a:t>
            </a:r>
          </a:p>
          <a:p>
            <a:pPr marL="457200" lvl="0" indent="0" algn="l" rtl="0">
              <a:spcBef>
                <a:spcPts val="0"/>
              </a:spcBef>
              <a:spcAft>
                <a:spcPts val="0"/>
              </a:spcAft>
              <a:buNone/>
            </a:pPr>
            <a:endParaRPr sz="2000" dirty="0">
              <a:solidFill>
                <a:srgbClr val="D9D9D9"/>
              </a:solidFill>
              <a:latin typeface="Calibri (Body)"/>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0BC3B378-1D6D-4543-BC1B-7505FC294163}"/>
              </a:ext>
            </a:extLst>
          </p:cNvPr>
          <p:cNvSpPr>
            <a:spLocks noGrp="1"/>
          </p:cNvSpPr>
          <p:nvPr>
            <p:ph type="title"/>
          </p:nvPr>
        </p:nvSpPr>
        <p:spPr>
          <a:xfrm>
            <a:off x="628650" y="202960"/>
            <a:ext cx="7886700" cy="994172"/>
          </a:xfrm>
        </p:spPr>
        <p:txBody>
          <a:bodyPr>
            <a:normAutofit/>
          </a:bodyPr>
          <a:lstStyle/>
          <a:p>
            <a:r>
              <a:rPr lang="en-US" sz="3200" dirty="0">
                <a:solidFill>
                  <a:srgbClr val="C00000"/>
                </a:solidFill>
                <a:latin typeface="Calibri (Body)"/>
              </a:rPr>
              <a:t>Modules</a:t>
            </a:r>
          </a:p>
        </p:txBody>
      </p:sp>
      <p:sp>
        <p:nvSpPr>
          <p:cNvPr id="145" name="Google Shape;145;p28"/>
          <p:cNvSpPr txBox="1">
            <a:spLocks noGrp="1"/>
          </p:cNvSpPr>
          <p:nvPr>
            <p:ph idx="1"/>
          </p:nvPr>
        </p:nvSpPr>
        <p:spPr>
          <a:xfrm>
            <a:off x="628650" y="842906"/>
            <a:ext cx="8029575" cy="4097634"/>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IN" sz="1400" dirty="0"/>
              <a:t>Actors in Picture:</a:t>
            </a:r>
          </a:p>
          <a:p>
            <a:pPr marL="342900" lvl="0" indent="-342900" algn="just" rtl="0">
              <a:spcBef>
                <a:spcPts val="1600"/>
              </a:spcBef>
              <a:spcAft>
                <a:spcPts val="0"/>
              </a:spcAft>
              <a:buFont typeface="+mj-lt"/>
              <a:buAutoNum type="arabicPeriod"/>
            </a:pPr>
            <a:r>
              <a:rPr lang="en-IN" sz="1400" dirty="0"/>
              <a:t>Admin : Medical Officer &amp; Psychiatrist.</a:t>
            </a:r>
          </a:p>
          <a:p>
            <a:pPr marL="342900" lvl="0" indent="-342900" algn="just" rtl="0">
              <a:spcBef>
                <a:spcPts val="1600"/>
              </a:spcBef>
              <a:spcAft>
                <a:spcPts val="0"/>
              </a:spcAft>
              <a:buFont typeface="+mj-lt"/>
              <a:buAutoNum type="arabicPeriod"/>
            </a:pPr>
            <a:r>
              <a:rPr lang="en-IN" sz="1400" dirty="0"/>
              <a:t>Nursing Care and Specialists.</a:t>
            </a:r>
          </a:p>
          <a:p>
            <a:pPr marL="342900" lvl="0" indent="-342900" algn="just" rtl="0">
              <a:spcBef>
                <a:spcPts val="1600"/>
              </a:spcBef>
              <a:spcAft>
                <a:spcPts val="0"/>
              </a:spcAft>
              <a:buFont typeface="+mj-lt"/>
              <a:buAutoNum type="arabicPeriod"/>
            </a:pPr>
            <a:r>
              <a:rPr lang="en-IN" sz="1400" dirty="0"/>
              <a:t>Patient’s Registered Legal Guardian.</a:t>
            </a:r>
          </a:p>
          <a:p>
            <a:pPr marL="342900" lvl="0" indent="-342900" algn="just" rtl="0">
              <a:spcBef>
                <a:spcPts val="1600"/>
              </a:spcBef>
              <a:spcAft>
                <a:spcPts val="0"/>
              </a:spcAft>
              <a:buFont typeface="+mj-lt"/>
              <a:buAutoNum type="arabicPeriod"/>
            </a:pPr>
            <a:r>
              <a:rPr lang="en-IN" sz="1400" dirty="0"/>
              <a:t>Social Workers</a:t>
            </a:r>
          </a:p>
          <a:p>
            <a:pPr marL="0" lvl="0" indent="0" algn="just" rtl="0">
              <a:spcBef>
                <a:spcPts val="1600"/>
              </a:spcBef>
              <a:spcAft>
                <a:spcPts val="0"/>
              </a:spcAft>
              <a:buNone/>
            </a:pPr>
            <a:r>
              <a:rPr lang="en-IN" sz="1400" dirty="0"/>
              <a:t>Modules : </a:t>
            </a:r>
          </a:p>
          <a:p>
            <a:pPr marL="342900" lvl="0" indent="-342900" algn="just" rtl="0">
              <a:spcBef>
                <a:spcPts val="1600"/>
              </a:spcBef>
              <a:spcAft>
                <a:spcPts val="0"/>
              </a:spcAft>
              <a:buFont typeface="+mj-lt"/>
              <a:buAutoNum type="arabicPeriod"/>
            </a:pPr>
            <a:r>
              <a:rPr lang="en-IN" sz="1400" dirty="0"/>
              <a:t>Registration Module.</a:t>
            </a:r>
          </a:p>
          <a:p>
            <a:pPr marL="342900" lvl="0" indent="-342900" algn="just" rtl="0">
              <a:spcBef>
                <a:spcPts val="1600"/>
              </a:spcBef>
              <a:spcAft>
                <a:spcPts val="0"/>
              </a:spcAft>
              <a:buFont typeface="+mj-lt"/>
              <a:buAutoNum type="arabicPeriod"/>
            </a:pPr>
            <a:r>
              <a:rPr lang="en-IN" sz="1400" dirty="0"/>
              <a:t>History Module.</a:t>
            </a:r>
          </a:p>
          <a:p>
            <a:pPr marL="342900" lvl="0" indent="-342900" algn="just" rtl="0">
              <a:spcBef>
                <a:spcPts val="1600"/>
              </a:spcBef>
              <a:spcAft>
                <a:spcPts val="0"/>
              </a:spcAft>
              <a:buFont typeface="+mj-lt"/>
              <a:buAutoNum type="arabicPeriod"/>
            </a:pPr>
            <a:r>
              <a:rPr lang="en-IN" sz="1400" dirty="0"/>
              <a:t>Nursing Assessment Module. </a:t>
            </a:r>
          </a:p>
          <a:p>
            <a:pPr marL="342900" lvl="0" indent="-342900" algn="just" rtl="0">
              <a:spcBef>
                <a:spcPts val="1600"/>
              </a:spcBef>
              <a:spcAft>
                <a:spcPts val="0"/>
              </a:spcAft>
              <a:buFont typeface="+mj-lt"/>
              <a:buAutoNum type="arabicPeriod"/>
            </a:pPr>
            <a:r>
              <a:rPr lang="en-IN" sz="1400" dirty="0"/>
              <a:t>Doctor’s Assessment Module</a:t>
            </a:r>
          </a:p>
          <a:p>
            <a:pPr marL="0" indent="0" algn="just">
              <a:spcBef>
                <a:spcPts val="1600"/>
              </a:spcBef>
              <a:buNone/>
            </a:pPr>
            <a:endParaRPr lang="en" sz="1400" dirty="0"/>
          </a:p>
        </p:txBody>
      </p:sp>
    </p:spTree>
    <p:extLst>
      <p:ext uri="{BB962C8B-B14F-4D97-AF65-F5344CB8AC3E}">
        <p14:creationId xmlns:p14="http://schemas.microsoft.com/office/powerpoint/2010/main" val="360436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idx="1"/>
          </p:nvPr>
        </p:nvSpPr>
        <p:spPr>
          <a:xfrm>
            <a:off x="385320" y="59531"/>
            <a:ext cx="8087168" cy="4769644"/>
          </a:xfrm>
          <a:prstGeom prst="rect">
            <a:avLst/>
          </a:prstGeom>
        </p:spPr>
        <p:txBody>
          <a:bodyPr spcFirstLastPara="1" wrap="square" lIns="91425" tIns="91425" rIns="91425" bIns="91425" anchor="t" anchorCtr="0">
            <a:noAutofit/>
          </a:bodyPr>
          <a:lstStyle/>
          <a:p>
            <a:pPr algn="just">
              <a:lnSpc>
                <a:spcPct val="150000"/>
              </a:lnSpc>
              <a:spcBef>
                <a:spcPts val="1600"/>
              </a:spcBef>
            </a:pPr>
            <a:r>
              <a:rPr lang="en" sz="1400" b="1" dirty="0"/>
              <a:t>Registration Module</a:t>
            </a:r>
            <a:r>
              <a:rPr lang="en" sz="1400" dirty="0"/>
              <a:t>: </a:t>
            </a:r>
            <a:r>
              <a:rPr lang="en-IN" sz="1400" dirty="0"/>
              <a:t>This module consists of the homepage, as well as the login management system for the resident, legal guardian and the nursing staff. Specialists and the Admin have direct login rights. The errors are minimised as compared to the regular manual entry process also providing a user friendly UI.</a:t>
            </a:r>
          </a:p>
          <a:p>
            <a:pPr algn="just">
              <a:lnSpc>
                <a:spcPct val="150000"/>
              </a:lnSpc>
              <a:spcBef>
                <a:spcPts val="1600"/>
              </a:spcBef>
            </a:pPr>
            <a:r>
              <a:rPr lang="en-IN" sz="1400" b="1" dirty="0"/>
              <a:t>History Module: </a:t>
            </a:r>
            <a:r>
              <a:rPr lang="en-IN" sz="1400" dirty="0"/>
              <a:t>This module will be used to obtain various kinds of history which will decide the line of medication for patients respectively.</a:t>
            </a:r>
          </a:p>
          <a:p>
            <a:pPr algn="just">
              <a:lnSpc>
                <a:spcPct val="150000"/>
              </a:lnSpc>
              <a:spcBef>
                <a:spcPts val="1600"/>
              </a:spcBef>
            </a:pPr>
            <a:r>
              <a:rPr lang="en" sz="1400" b="1" dirty="0"/>
              <a:t>Nursing Assessment Module</a:t>
            </a:r>
            <a:r>
              <a:rPr lang="en" sz="1400" dirty="0"/>
              <a:t>: This module enables the nursing staff as well as the Specialists</a:t>
            </a:r>
            <a:r>
              <a:rPr lang="en-IN" sz="1400" dirty="0"/>
              <a:t> to create analyse the data that includes Nursing chart, Medicine chart, Dietary Chart, Activities of Daily Life, Sensory Assessments. The data in this module can be accessed by specialists too. The reports can be generated will be summarised with varying degrees of granularity i.e. weekly, monthly, annually.</a:t>
            </a:r>
            <a:endParaRPr lang="en" sz="1400" dirty="0"/>
          </a:p>
          <a:p>
            <a:pPr algn="just">
              <a:lnSpc>
                <a:spcPct val="150000"/>
              </a:lnSpc>
              <a:spcBef>
                <a:spcPts val="1600"/>
              </a:spcBef>
            </a:pPr>
            <a:r>
              <a:rPr lang="en" sz="1400" b="1" dirty="0"/>
              <a:t>Doctor Assessment Module</a:t>
            </a:r>
            <a:r>
              <a:rPr lang="en" sz="1400" dirty="0"/>
              <a:t>: </a:t>
            </a:r>
            <a:r>
              <a:rPr lang="en-IN" sz="1400" dirty="0"/>
              <a:t>This module consists of 4 assessments namely Physical Assessment, Cognitive Assessment, Psychological Assessment, Physiotherapy Assessment, Social Workers and Investigations. The reports can be generated will be summarised with varying degrees of granularity i.e. monthly, annually.</a:t>
            </a:r>
            <a:endParaRPr lang="en" sz="1400" dirty="0"/>
          </a:p>
          <a:p>
            <a:pPr algn="just">
              <a:lnSpc>
                <a:spcPct val="150000"/>
              </a:lnSpc>
              <a:spcBef>
                <a:spcPts val="1600"/>
              </a:spcBef>
            </a:pPr>
            <a:endParaRPr lang="en-IN" sz="1400" dirty="0"/>
          </a:p>
          <a:p>
            <a:pPr algn="just">
              <a:lnSpc>
                <a:spcPct val="150000"/>
              </a:lnSpc>
              <a:spcBef>
                <a:spcPts val="1600"/>
              </a:spcBef>
            </a:pPr>
            <a:endParaRPr lang="en-IN" sz="1400" dirty="0"/>
          </a:p>
          <a:p>
            <a:pPr algn="just">
              <a:lnSpc>
                <a:spcPct val="150000"/>
              </a:lnSpc>
              <a:spcBef>
                <a:spcPts val="1600"/>
              </a:spcBef>
            </a:pPr>
            <a:endParaRPr lang="en" sz="1400" dirty="0"/>
          </a:p>
          <a:p>
            <a:pPr marL="0" lvl="0" indent="0" algn="l" rtl="0">
              <a:spcBef>
                <a:spcPts val="1600"/>
              </a:spcBef>
              <a:spcAft>
                <a:spcPts val="1600"/>
              </a:spcAft>
              <a:buNone/>
            </a:pP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22F8-3A62-46F1-9F2C-E40B365A3163}"/>
              </a:ext>
            </a:extLst>
          </p:cNvPr>
          <p:cNvSpPr>
            <a:spLocks noGrp="1"/>
          </p:cNvSpPr>
          <p:nvPr>
            <p:ph type="title"/>
          </p:nvPr>
        </p:nvSpPr>
        <p:spPr/>
        <p:txBody>
          <a:bodyPr/>
          <a:lstStyle/>
          <a:p>
            <a:r>
              <a:rPr lang="en-US" dirty="0">
                <a:solidFill>
                  <a:srgbClr val="C00000"/>
                </a:solidFill>
                <a:latin typeface="Calibri (Body)"/>
              </a:rPr>
              <a:t>Features</a:t>
            </a:r>
            <a:endParaRPr lang="en-IN" dirty="0">
              <a:solidFill>
                <a:srgbClr val="C00000"/>
              </a:solidFill>
              <a:latin typeface="Calibri (Body)"/>
            </a:endParaRPr>
          </a:p>
        </p:txBody>
      </p:sp>
      <p:sp>
        <p:nvSpPr>
          <p:cNvPr id="3" name="Content Placeholder 2">
            <a:extLst>
              <a:ext uri="{FF2B5EF4-FFF2-40B4-BE49-F238E27FC236}">
                <a16:creationId xmlns:a16="http://schemas.microsoft.com/office/drawing/2014/main" id="{4A4CF650-8B1F-4C1C-A394-D79BAD092BC2}"/>
              </a:ext>
            </a:extLst>
          </p:cNvPr>
          <p:cNvSpPr>
            <a:spLocks noGrp="1"/>
          </p:cNvSpPr>
          <p:nvPr>
            <p:ph idx="1"/>
          </p:nvPr>
        </p:nvSpPr>
        <p:spPr>
          <a:xfrm>
            <a:off x="628650" y="1268016"/>
            <a:ext cx="7886700" cy="3263504"/>
          </a:xfrm>
        </p:spPr>
        <p:txBody>
          <a:bodyPr>
            <a:normAutofit/>
          </a:bodyPr>
          <a:lstStyle/>
          <a:p>
            <a:pPr>
              <a:lnSpc>
                <a:spcPct val="150000"/>
              </a:lnSpc>
            </a:pPr>
            <a:r>
              <a:rPr lang="en-US" sz="1400" dirty="0"/>
              <a:t>Integrated Management System: The proposed system will update the resources regarding the topic for the caretakers who cant afford or has a reach to these centers, manage all records and assessments as well as analyze the data using data visualization.</a:t>
            </a:r>
          </a:p>
          <a:p>
            <a:pPr marL="0" indent="0">
              <a:buNone/>
            </a:pPr>
            <a:endParaRPr lang="en-US" sz="1400" dirty="0"/>
          </a:p>
          <a:p>
            <a:r>
              <a:rPr lang="en-IN" sz="1400" dirty="0"/>
              <a:t>Realtime Patient Activity Tracking using Dashboard</a:t>
            </a:r>
          </a:p>
          <a:p>
            <a:endParaRPr lang="en-IN" sz="1400" dirty="0"/>
          </a:p>
          <a:p>
            <a:r>
              <a:rPr lang="en-IN" sz="1400" dirty="0"/>
              <a:t>Auto summarisation of data</a:t>
            </a:r>
          </a:p>
          <a:p>
            <a:endParaRPr lang="en-IN" sz="1400" dirty="0"/>
          </a:p>
          <a:p>
            <a:r>
              <a:rPr lang="en-IN" sz="1400" dirty="0"/>
              <a:t>Digitalising the complete medical data.</a:t>
            </a:r>
          </a:p>
        </p:txBody>
      </p:sp>
    </p:spTree>
    <p:extLst>
      <p:ext uri="{BB962C8B-B14F-4D97-AF65-F5344CB8AC3E}">
        <p14:creationId xmlns:p14="http://schemas.microsoft.com/office/powerpoint/2010/main" val="4145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E031-13EC-4648-96E6-B395DBBACF18}"/>
              </a:ext>
            </a:extLst>
          </p:cNvPr>
          <p:cNvSpPr>
            <a:spLocks noGrp="1"/>
          </p:cNvSpPr>
          <p:nvPr>
            <p:ph type="title"/>
          </p:nvPr>
        </p:nvSpPr>
        <p:spPr/>
        <p:txBody>
          <a:bodyPr>
            <a:normAutofit/>
          </a:bodyPr>
          <a:lstStyle/>
          <a:p>
            <a:r>
              <a:rPr lang="en-US" sz="3200" dirty="0">
                <a:solidFill>
                  <a:srgbClr val="C00000"/>
                </a:solidFill>
                <a:latin typeface="Calibri (Body)"/>
              </a:rPr>
              <a:t>Tools and Technologies</a:t>
            </a:r>
          </a:p>
        </p:txBody>
      </p:sp>
      <p:sp>
        <p:nvSpPr>
          <p:cNvPr id="3" name="Content Placeholder 2">
            <a:extLst>
              <a:ext uri="{FF2B5EF4-FFF2-40B4-BE49-F238E27FC236}">
                <a16:creationId xmlns:a16="http://schemas.microsoft.com/office/drawing/2014/main" id="{CCBEAD5F-C45B-4296-BD0D-00E14F97918E}"/>
              </a:ext>
            </a:extLst>
          </p:cNvPr>
          <p:cNvSpPr>
            <a:spLocks noGrp="1"/>
          </p:cNvSpPr>
          <p:nvPr>
            <p:ph idx="1"/>
          </p:nvPr>
        </p:nvSpPr>
        <p:spPr>
          <a:xfrm>
            <a:off x="628650" y="1177168"/>
            <a:ext cx="7886700" cy="3613907"/>
          </a:xfrm>
        </p:spPr>
        <p:txBody>
          <a:bodyPr>
            <a:normAutofit/>
          </a:bodyPr>
          <a:lstStyle/>
          <a:p>
            <a:pPr marL="0" indent="0" algn="just">
              <a:buNone/>
            </a:pPr>
            <a:r>
              <a:rPr lang="en-US" sz="1400" b="1" dirty="0"/>
              <a:t>Requirements :</a:t>
            </a:r>
          </a:p>
          <a:p>
            <a:pPr algn="just">
              <a:lnSpc>
                <a:spcPct val="150000"/>
              </a:lnSpc>
            </a:pPr>
            <a:r>
              <a:rPr lang="en-US" sz="1400" dirty="0"/>
              <a:t>Android via SDK</a:t>
            </a:r>
          </a:p>
          <a:p>
            <a:pPr algn="just">
              <a:lnSpc>
                <a:spcPct val="150000"/>
              </a:lnSpc>
            </a:pPr>
            <a:r>
              <a:rPr lang="en-US" sz="1400" dirty="0"/>
              <a:t>Firebase</a:t>
            </a:r>
          </a:p>
          <a:p>
            <a:pPr algn="just">
              <a:lnSpc>
                <a:spcPct val="150000"/>
              </a:lnSpc>
            </a:pPr>
            <a:r>
              <a:rPr lang="en-US" sz="1400" dirty="0"/>
              <a:t>Flutter </a:t>
            </a:r>
          </a:p>
          <a:p>
            <a:pPr algn="just">
              <a:lnSpc>
                <a:spcPct val="150000"/>
              </a:lnSpc>
            </a:pPr>
            <a:r>
              <a:rPr lang="en-US" sz="1400" dirty="0"/>
              <a:t>Dart</a:t>
            </a:r>
          </a:p>
          <a:p>
            <a:pPr algn="just">
              <a:lnSpc>
                <a:spcPct val="150000"/>
              </a:lnSpc>
            </a:pPr>
            <a:r>
              <a:rPr lang="en-US" sz="1400" dirty="0"/>
              <a:t>Local Host (Later on deploy on cloud)</a:t>
            </a:r>
          </a:p>
          <a:p>
            <a:pPr marL="0" indent="0" algn="just">
              <a:lnSpc>
                <a:spcPct val="150000"/>
              </a:lnSpc>
              <a:buNone/>
            </a:pPr>
            <a:endParaRPr lang="en-US" sz="1400" dirty="0"/>
          </a:p>
          <a:p>
            <a:pPr marL="0" indent="0" algn="just">
              <a:buNone/>
            </a:pPr>
            <a:r>
              <a:rPr lang="en-US" sz="1400" b="1" dirty="0"/>
              <a:t>Database :</a:t>
            </a:r>
          </a:p>
          <a:p>
            <a:pPr algn="just"/>
            <a:r>
              <a:rPr lang="en-US" sz="1400" dirty="0"/>
              <a:t>Firebase</a:t>
            </a:r>
          </a:p>
          <a:p>
            <a:pPr marL="0" indent="0" algn="just">
              <a:buNone/>
            </a:pPr>
            <a:endParaRPr lang="en-US" sz="1400" dirty="0"/>
          </a:p>
        </p:txBody>
      </p:sp>
      <p:sp>
        <p:nvSpPr>
          <p:cNvPr id="4" name="Content Placeholder 2">
            <a:extLst>
              <a:ext uri="{FF2B5EF4-FFF2-40B4-BE49-F238E27FC236}">
                <a16:creationId xmlns:a16="http://schemas.microsoft.com/office/drawing/2014/main" id="{331B3476-B09C-4423-82C9-74230D64C71B}"/>
              </a:ext>
            </a:extLst>
          </p:cNvPr>
          <p:cNvSpPr txBox="1">
            <a:spLocks/>
          </p:cNvSpPr>
          <p:nvPr/>
        </p:nvSpPr>
        <p:spPr>
          <a:xfrm>
            <a:off x="4572000" y="1177168"/>
            <a:ext cx="7886700" cy="3719729"/>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en-US" sz="1400" b="1" dirty="0"/>
              <a:t>Hardware requirements </a:t>
            </a:r>
            <a:r>
              <a:rPr lang="en-US" sz="1400" dirty="0"/>
              <a:t>:</a:t>
            </a:r>
          </a:p>
          <a:p>
            <a:pPr algn="just">
              <a:lnSpc>
                <a:spcPct val="150000"/>
              </a:lnSpc>
            </a:pPr>
            <a:r>
              <a:rPr lang="en-US" sz="1400" dirty="0"/>
              <a:t>OS : Windows 7 SP1 or later ( 64 bit )</a:t>
            </a:r>
          </a:p>
          <a:p>
            <a:pPr algn="just">
              <a:lnSpc>
                <a:spcPct val="150000"/>
              </a:lnSpc>
            </a:pPr>
            <a:r>
              <a:rPr lang="en-US" sz="1400" dirty="0"/>
              <a:t>Android handset with android V4.4 KitKat or more</a:t>
            </a:r>
          </a:p>
          <a:p>
            <a:pPr marL="0" indent="0" algn="just">
              <a:buFont typeface="Arial" panose="020B0604020202020204" pitchFamily="34" charset="0"/>
              <a:buNone/>
            </a:pPr>
            <a:r>
              <a:rPr lang="en-US" sz="1400" dirty="0"/>
              <a:t>Software requirements :</a:t>
            </a:r>
          </a:p>
          <a:p>
            <a:pPr algn="just">
              <a:lnSpc>
                <a:spcPct val="150000"/>
              </a:lnSpc>
            </a:pPr>
            <a:r>
              <a:rPr lang="en-US" sz="1400" dirty="0"/>
              <a:t>Android Studio</a:t>
            </a:r>
          </a:p>
          <a:p>
            <a:pPr algn="just">
              <a:lnSpc>
                <a:spcPct val="150000"/>
              </a:lnSpc>
            </a:pPr>
            <a:r>
              <a:rPr lang="en-US" sz="1400" dirty="0"/>
              <a:t>Android emulator with version 6.0 or more</a:t>
            </a:r>
          </a:p>
          <a:p>
            <a:pPr algn="just">
              <a:lnSpc>
                <a:spcPct val="150000"/>
              </a:lnSpc>
            </a:pPr>
            <a:r>
              <a:rPr lang="en-US" sz="1400" dirty="0"/>
              <a:t>Flutter SDK</a:t>
            </a:r>
          </a:p>
          <a:p>
            <a:pPr algn="just">
              <a:lnSpc>
                <a:spcPct val="150000"/>
              </a:lnSpc>
            </a:pPr>
            <a:r>
              <a:rPr lang="en-US" sz="1400" dirty="0"/>
              <a:t>VS Code Editor</a:t>
            </a:r>
          </a:p>
          <a:p>
            <a:pPr algn="just">
              <a:lnSpc>
                <a:spcPct val="150000"/>
              </a:lnSpc>
            </a:pPr>
            <a:r>
              <a:rPr lang="en-US" sz="1400" dirty="0"/>
              <a:t>Firebase</a:t>
            </a:r>
          </a:p>
          <a:p>
            <a:pPr algn="just">
              <a:lnSpc>
                <a:spcPct val="150000"/>
              </a:lnSpc>
            </a:pPr>
            <a:r>
              <a:rPr lang="en-US" sz="1400" dirty="0"/>
              <a:t>Git (Optional and can be used for version control)</a:t>
            </a:r>
          </a:p>
          <a:p>
            <a:pPr algn="just">
              <a:lnSpc>
                <a:spcPct val="150000"/>
              </a:lnSpc>
            </a:pPr>
            <a:endParaRPr lang="en-US" sz="1400" dirty="0"/>
          </a:p>
          <a:p>
            <a:pPr algn="just"/>
            <a:endParaRPr lang="en-US" sz="1400" dirty="0"/>
          </a:p>
        </p:txBody>
      </p:sp>
    </p:spTree>
    <p:extLst>
      <p:ext uri="{BB962C8B-B14F-4D97-AF65-F5344CB8AC3E}">
        <p14:creationId xmlns:p14="http://schemas.microsoft.com/office/powerpoint/2010/main" val="12300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FE7D-E3C9-4674-82CF-4C2C953A680E}"/>
              </a:ext>
            </a:extLst>
          </p:cNvPr>
          <p:cNvSpPr>
            <a:spLocks noGrp="1"/>
          </p:cNvSpPr>
          <p:nvPr>
            <p:ph type="title"/>
          </p:nvPr>
        </p:nvSpPr>
        <p:spPr/>
        <p:txBody>
          <a:bodyPr/>
          <a:lstStyle/>
          <a:p>
            <a:r>
              <a:rPr lang="en-US" dirty="0">
                <a:solidFill>
                  <a:srgbClr val="C00000"/>
                </a:solidFill>
                <a:latin typeface="Calibri (Body)"/>
              </a:rPr>
              <a:t>Functional Requirements</a:t>
            </a:r>
            <a:endParaRPr lang="en-IN" dirty="0">
              <a:solidFill>
                <a:srgbClr val="C00000"/>
              </a:solidFill>
              <a:latin typeface="Calibri (Body)"/>
            </a:endParaRPr>
          </a:p>
        </p:txBody>
      </p:sp>
      <p:sp>
        <p:nvSpPr>
          <p:cNvPr id="3" name="Content Placeholder 2">
            <a:extLst>
              <a:ext uri="{FF2B5EF4-FFF2-40B4-BE49-F238E27FC236}">
                <a16:creationId xmlns:a16="http://schemas.microsoft.com/office/drawing/2014/main" id="{19E6A8C3-8EE8-4F47-BC01-872E809BA0A3}"/>
              </a:ext>
            </a:extLst>
          </p:cNvPr>
          <p:cNvSpPr>
            <a:spLocks noGrp="1"/>
          </p:cNvSpPr>
          <p:nvPr>
            <p:ph idx="1"/>
          </p:nvPr>
        </p:nvSpPr>
        <p:spPr>
          <a:xfrm>
            <a:off x="628650" y="1369218"/>
            <a:ext cx="7886700" cy="3425805"/>
          </a:xfrm>
        </p:spPr>
        <p:txBody>
          <a:bodyPr>
            <a:normAutofit fontScale="92500" lnSpcReduction="10000"/>
          </a:bodyPr>
          <a:lstStyle/>
          <a:p>
            <a:r>
              <a:rPr lang="en-US" sz="1500" dirty="0"/>
              <a:t>Registration</a:t>
            </a:r>
          </a:p>
          <a:p>
            <a:pPr marL="517525" lvl="1" indent="-174625">
              <a:lnSpc>
                <a:spcPct val="110000"/>
              </a:lnSpc>
              <a:buFont typeface="+mj-lt"/>
              <a:buAutoNum type="arabicPeriod"/>
            </a:pPr>
            <a:r>
              <a:rPr lang="en-US" sz="1500" dirty="0"/>
              <a:t>Add Patient</a:t>
            </a:r>
          </a:p>
          <a:p>
            <a:pPr marL="517525" lvl="1" indent="-174625">
              <a:lnSpc>
                <a:spcPct val="110000"/>
              </a:lnSpc>
              <a:buFont typeface="+mj-lt"/>
              <a:buAutoNum type="arabicPeriod"/>
            </a:pPr>
            <a:r>
              <a:rPr lang="en-US" sz="1500" dirty="0"/>
              <a:t>Add Nursing Staff</a:t>
            </a:r>
          </a:p>
          <a:p>
            <a:pPr marL="517525" lvl="1" indent="-174625">
              <a:lnSpc>
                <a:spcPct val="110000"/>
              </a:lnSpc>
              <a:buFont typeface="+mj-lt"/>
              <a:buAutoNum type="arabicPeriod"/>
            </a:pPr>
            <a:r>
              <a:rPr lang="en-US" sz="1500" dirty="0"/>
              <a:t>Assign Patient Health Number</a:t>
            </a:r>
          </a:p>
          <a:p>
            <a:pPr marL="517525" lvl="1" indent="-174625">
              <a:lnSpc>
                <a:spcPct val="110000"/>
              </a:lnSpc>
              <a:buFont typeface="+mj-lt"/>
              <a:buAutoNum type="arabicPeriod"/>
            </a:pPr>
            <a:r>
              <a:rPr lang="en-US" sz="1500" dirty="0"/>
              <a:t>Homepage</a:t>
            </a:r>
          </a:p>
          <a:p>
            <a:pPr marL="342900" lvl="1" indent="0">
              <a:buNone/>
            </a:pPr>
            <a:endParaRPr lang="en-US" sz="1500" dirty="0"/>
          </a:p>
          <a:p>
            <a:r>
              <a:rPr lang="en-US" sz="1500" dirty="0"/>
              <a:t>Medical Record Management</a:t>
            </a:r>
          </a:p>
          <a:p>
            <a:pPr marL="517525" lvl="1" indent="-174625">
              <a:lnSpc>
                <a:spcPct val="110000"/>
              </a:lnSpc>
              <a:buAutoNum type="arabicPeriod"/>
            </a:pPr>
            <a:r>
              <a:rPr lang="en-US" sz="1500" dirty="0"/>
              <a:t>Nursing Assessment</a:t>
            </a:r>
          </a:p>
          <a:p>
            <a:pPr marL="517525" lvl="1" indent="-174625">
              <a:lnSpc>
                <a:spcPct val="110000"/>
              </a:lnSpc>
              <a:buFont typeface="+mj-lt"/>
              <a:buAutoNum type="arabicPeriod"/>
            </a:pPr>
            <a:r>
              <a:rPr lang="en-US" sz="1500" dirty="0"/>
              <a:t>Doctor’s Assessment</a:t>
            </a:r>
          </a:p>
          <a:p>
            <a:pPr marL="517525" lvl="1" indent="-174625">
              <a:lnSpc>
                <a:spcPct val="110000"/>
              </a:lnSpc>
              <a:buFont typeface="+mj-lt"/>
              <a:buAutoNum type="arabicPeriod"/>
            </a:pPr>
            <a:r>
              <a:rPr lang="en-US" sz="1500" dirty="0"/>
              <a:t>Analyze Medical Record</a:t>
            </a:r>
          </a:p>
          <a:p>
            <a:pPr marL="342900" lvl="1" indent="0">
              <a:buNone/>
            </a:pPr>
            <a:endParaRPr lang="en-US" sz="1500" dirty="0"/>
          </a:p>
          <a:p>
            <a:r>
              <a:rPr lang="en-US" sz="1500" dirty="0"/>
              <a:t>Check in &amp; Checkout</a:t>
            </a:r>
          </a:p>
          <a:p>
            <a:pPr marL="517525" lvl="1" indent="-174625">
              <a:buAutoNum type="arabicPeriod"/>
            </a:pPr>
            <a:r>
              <a:rPr lang="en-US" sz="1500" dirty="0"/>
              <a:t>Delete Patient Health Number</a:t>
            </a:r>
          </a:p>
          <a:p>
            <a:pPr marL="685800" lvl="1" indent="-342900">
              <a:buFont typeface="+mj-lt"/>
              <a:buAutoNum type="arabicPeriod"/>
            </a:pPr>
            <a:endParaRPr lang="en-US" sz="1400" dirty="0"/>
          </a:p>
        </p:txBody>
      </p:sp>
      <p:sp>
        <p:nvSpPr>
          <p:cNvPr id="4" name="Content Placeholder 2">
            <a:extLst>
              <a:ext uri="{FF2B5EF4-FFF2-40B4-BE49-F238E27FC236}">
                <a16:creationId xmlns:a16="http://schemas.microsoft.com/office/drawing/2014/main" id="{506A945F-D2C2-4F0F-94A9-F583361DAA7E}"/>
              </a:ext>
            </a:extLst>
          </p:cNvPr>
          <p:cNvSpPr txBox="1">
            <a:spLocks/>
          </p:cNvSpPr>
          <p:nvPr/>
        </p:nvSpPr>
        <p:spPr>
          <a:xfrm>
            <a:off x="4637593" y="1362617"/>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00" dirty="0"/>
              <a:t>Database</a:t>
            </a:r>
            <a:endParaRPr lang="en-IN" sz="1400" dirty="0"/>
          </a:p>
          <a:p>
            <a:pPr marL="569913" lvl="1" indent="-227013">
              <a:lnSpc>
                <a:spcPct val="100000"/>
              </a:lnSpc>
              <a:buFont typeface="Arial" panose="020B0604020202020204" pitchFamily="34" charset="0"/>
              <a:buAutoNum type="arabicPeriod"/>
            </a:pPr>
            <a:r>
              <a:rPr lang="en-IN" sz="1400" dirty="0"/>
              <a:t>Patient Mandatory Information</a:t>
            </a:r>
          </a:p>
          <a:p>
            <a:pPr marL="569913" lvl="1" indent="-227013">
              <a:lnSpc>
                <a:spcPct val="100000"/>
              </a:lnSpc>
              <a:buFont typeface="Arial" panose="020B0604020202020204" pitchFamily="34" charset="0"/>
              <a:buAutoNum type="arabicPeriod"/>
            </a:pPr>
            <a:r>
              <a:rPr lang="en-IN" sz="1400" dirty="0"/>
              <a:t>Update Patient Information</a:t>
            </a:r>
          </a:p>
          <a:p>
            <a:pPr marL="569913" lvl="1" indent="-227013">
              <a:lnSpc>
                <a:spcPct val="100000"/>
              </a:lnSpc>
              <a:buFont typeface="Arial" panose="020B0604020202020204" pitchFamily="34" charset="0"/>
              <a:buAutoNum type="arabicPeriod"/>
            </a:pPr>
            <a:r>
              <a:rPr lang="en-IN" sz="1400" dirty="0"/>
              <a:t>Search for Patient</a:t>
            </a:r>
          </a:p>
          <a:p>
            <a:pPr marL="569913" lvl="1" indent="-227013">
              <a:lnSpc>
                <a:spcPct val="100000"/>
              </a:lnSpc>
              <a:buFont typeface="Arial" panose="020B0604020202020204" pitchFamily="34" charset="0"/>
              <a:buAutoNum type="arabicPeriod"/>
            </a:pPr>
            <a:r>
              <a:rPr lang="en-IN" sz="1400" dirty="0"/>
              <a:t>Nursing Staff Mandatory Information </a:t>
            </a:r>
          </a:p>
          <a:p>
            <a:pPr marL="569913" lvl="1" indent="-227013">
              <a:lnSpc>
                <a:spcPct val="100000"/>
              </a:lnSpc>
              <a:buFont typeface="Arial" panose="020B0604020202020204" pitchFamily="34" charset="0"/>
              <a:buAutoNum type="arabicPeriod"/>
            </a:pPr>
            <a:r>
              <a:rPr lang="en-IN" sz="1400" dirty="0"/>
              <a:t>Update Nursing Staff Information</a:t>
            </a:r>
          </a:p>
          <a:p>
            <a:pPr marL="569913" lvl="1" indent="-227013">
              <a:lnSpc>
                <a:spcPct val="100000"/>
              </a:lnSpc>
              <a:buFont typeface="Arial" panose="020B0604020202020204" pitchFamily="34" charset="0"/>
              <a:buAutoNum type="arabicPeriod"/>
            </a:pPr>
            <a:r>
              <a:rPr lang="en-IN" sz="1400" dirty="0"/>
              <a:t>Search for Nursing Staff</a:t>
            </a:r>
          </a:p>
          <a:p>
            <a:pPr marL="569913" lvl="1" indent="-227013">
              <a:lnSpc>
                <a:spcPct val="100000"/>
              </a:lnSpc>
              <a:buFont typeface="Arial" panose="020B0604020202020204" pitchFamily="34" charset="0"/>
              <a:buAutoNum type="arabicPeriod"/>
            </a:pPr>
            <a:r>
              <a:rPr lang="en-IN" sz="1400" dirty="0"/>
              <a:t>Doctor Mandatory Information</a:t>
            </a:r>
          </a:p>
          <a:p>
            <a:pPr marL="569913" lvl="1" indent="-227013">
              <a:lnSpc>
                <a:spcPct val="100000"/>
              </a:lnSpc>
              <a:buFont typeface="Arial" panose="020B0604020202020204" pitchFamily="34" charset="0"/>
              <a:buAutoNum type="arabicPeriod"/>
            </a:pPr>
            <a:r>
              <a:rPr lang="en-IN" sz="1400" dirty="0"/>
              <a:t>Update Doctor Information</a:t>
            </a:r>
          </a:p>
          <a:p>
            <a:pPr marL="569913" lvl="1" indent="-227013">
              <a:lnSpc>
                <a:spcPct val="100000"/>
              </a:lnSpc>
              <a:buFont typeface="Arial" panose="020B0604020202020204" pitchFamily="34" charset="0"/>
              <a:buAutoNum type="arabicPeriod"/>
            </a:pPr>
            <a:r>
              <a:rPr lang="en-IN" sz="1400" dirty="0"/>
              <a:t>Search for Doctor</a:t>
            </a:r>
          </a:p>
          <a:p>
            <a:pPr marL="685800" lvl="1" indent="-342900">
              <a:buFont typeface="Arial" panose="020B0604020202020204" pitchFamily="34" charset="0"/>
              <a:buAutoNum type="arabicPeriod"/>
            </a:pPr>
            <a:endParaRPr lang="en-US" sz="1400" dirty="0"/>
          </a:p>
        </p:txBody>
      </p:sp>
    </p:spTree>
    <p:extLst>
      <p:ext uri="{BB962C8B-B14F-4D97-AF65-F5344CB8AC3E}">
        <p14:creationId xmlns:p14="http://schemas.microsoft.com/office/powerpoint/2010/main" val="408782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250E-2D12-4468-821E-DCCD849BC3C1}"/>
              </a:ext>
            </a:extLst>
          </p:cNvPr>
          <p:cNvSpPr>
            <a:spLocks noGrp="1"/>
          </p:cNvSpPr>
          <p:nvPr>
            <p:ph type="title"/>
          </p:nvPr>
        </p:nvSpPr>
        <p:spPr>
          <a:xfrm>
            <a:off x="628650" y="153934"/>
            <a:ext cx="7886700" cy="765544"/>
          </a:xfrm>
        </p:spPr>
        <p:txBody>
          <a:bodyPr>
            <a:normAutofit/>
          </a:bodyPr>
          <a:lstStyle/>
          <a:p>
            <a:r>
              <a:rPr lang="en-IN" sz="3200" dirty="0">
                <a:solidFill>
                  <a:srgbClr val="C00000"/>
                </a:solidFill>
                <a:latin typeface="Calibri (Body)"/>
              </a:rPr>
              <a:t>Agenda :</a:t>
            </a:r>
          </a:p>
        </p:txBody>
      </p:sp>
      <p:sp>
        <p:nvSpPr>
          <p:cNvPr id="3" name="Content Placeholder 2">
            <a:extLst>
              <a:ext uri="{FF2B5EF4-FFF2-40B4-BE49-F238E27FC236}">
                <a16:creationId xmlns:a16="http://schemas.microsoft.com/office/drawing/2014/main" id="{FD914F24-CB58-4587-B277-923847FB5570}"/>
              </a:ext>
            </a:extLst>
          </p:cNvPr>
          <p:cNvSpPr>
            <a:spLocks noGrp="1"/>
          </p:cNvSpPr>
          <p:nvPr>
            <p:ph idx="1"/>
          </p:nvPr>
        </p:nvSpPr>
        <p:spPr>
          <a:xfrm>
            <a:off x="791683" y="1060846"/>
            <a:ext cx="6709906" cy="3749748"/>
          </a:xfrm>
        </p:spPr>
        <p:txBody>
          <a:bodyPr>
            <a:noAutofit/>
          </a:bodyPr>
          <a:lstStyle/>
          <a:p>
            <a:pPr marL="342900" indent="-342900">
              <a:buFont typeface="+mj-lt"/>
              <a:buAutoNum type="arabicPeriod"/>
            </a:pPr>
            <a:r>
              <a:rPr lang="en-IN" sz="1400" dirty="0"/>
              <a:t>Introduction</a:t>
            </a:r>
          </a:p>
          <a:p>
            <a:pPr marL="342900" indent="-342900">
              <a:buFont typeface="+mj-lt"/>
              <a:buAutoNum type="arabicPeriod"/>
            </a:pPr>
            <a:r>
              <a:rPr lang="en-IN" sz="1400" dirty="0"/>
              <a:t>Domain</a:t>
            </a:r>
          </a:p>
          <a:p>
            <a:pPr marL="342900" indent="-342900">
              <a:buFont typeface="+mj-lt"/>
              <a:buAutoNum type="arabicPeriod"/>
            </a:pPr>
            <a:r>
              <a:rPr lang="en-IN" sz="1400" dirty="0"/>
              <a:t>Motivation</a:t>
            </a:r>
          </a:p>
          <a:p>
            <a:pPr marL="342900" indent="-342900">
              <a:buFont typeface="+mj-lt"/>
              <a:buAutoNum type="arabicPeriod"/>
            </a:pPr>
            <a:r>
              <a:rPr lang="en-IN" sz="1400" dirty="0"/>
              <a:t>Literature Survey</a:t>
            </a:r>
          </a:p>
          <a:p>
            <a:pPr marL="342900" indent="-342900">
              <a:buFont typeface="+mj-lt"/>
              <a:buAutoNum type="arabicPeriod"/>
            </a:pPr>
            <a:r>
              <a:rPr lang="en-IN" sz="1400" dirty="0"/>
              <a:t>Objectives</a:t>
            </a:r>
          </a:p>
          <a:p>
            <a:pPr marL="342900" indent="-342900">
              <a:buFont typeface="+mj-lt"/>
              <a:buAutoNum type="arabicPeriod"/>
            </a:pPr>
            <a:r>
              <a:rPr lang="en-IN" sz="1400" dirty="0"/>
              <a:t>Proposed System</a:t>
            </a:r>
          </a:p>
          <a:p>
            <a:pPr marL="342900" indent="-342900">
              <a:buFont typeface="+mj-lt"/>
              <a:buAutoNum type="arabicPeriod"/>
            </a:pPr>
            <a:r>
              <a:rPr lang="en-IN" sz="1400" dirty="0"/>
              <a:t>Modules</a:t>
            </a:r>
          </a:p>
          <a:p>
            <a:pPr marL="342900" indent="-342900">
              <a:buFont typeface="+mj-lt"/>
              <a:buAutoNum type="arabicPeriod"/>
            </a:pPr>
            <a:r>
              <a:rPr lang="en-IN" sz="1400" dirty="0"/>
              <a:t>Tools and Technologies</a:t>
            </a:r>
          </a:p>
          <a:p>
            <a:pPr marL="342900" indent="-342900">
              <a:buFont typeface="+mj-lt"/>
              <a:buAutoNum type="arabicPeriod"/>
            </a:pPr>
            <a:r>
              <a:rPr lang="en-IN" sz="1400" dirty="0"/>
              <a:t>Features</a:t>
            </a:r>
          </a:p>
          <a:p>
            <a:pPr marL="342900" indent="-342900">
              <a:buFont typeface="+mj-lt"/>
              <a:buAutoNum type="arabicPeriod"/>
            </a:pPr>
            <a:r>
              <a:rPr lang="en-IN" sz="1400" dirty="0"/>
              <a:t>Functional Requirements</a:t>
            </a:r>
          </a:p>
          <a:p>
            <a:pPr marL="342900" indent="-342900">
              <a:buFont typeface="+mj-lt"/>
              <a:buAutoNum type="arabicPeriod"/>
            </a:pPr>
            <a:r>
              <a:rPr lang="en-IN" sz="1400" dirty="0"/>
              <a:t>Non-Functional Requirements</a:t>
            </a:r>
          </a:p>
          <a:p>
            <a:pPr marL="342900" indent="-342900">
              <a:buFont typeface="+mj-lt"/>
              <a:buAutoNum type="arabicPeriod"/>
            </a:pPr>
            <a:r>
              <a:rPr lang="en-IN" sz="1400" dirty="0"/>
              <a:t>Use Cases</a:t>
            </a:r>
          </a:p>
          <a:p>
            <a:pPr marL="342900" indent="-342900">
              <a:buFont typeface="+mj-lt"/>
              <a:buAutoNum type="arabicPeriod"/>
            </a:pPr>
            <a:r>
              <a:rPr lang="en-US" sz="1400" dirty="0"/>
              <a:t>System Architecture Diagram</a:t>
            </a:r>
          </a:p>
          <a:p>
            <a:pPr marL="342900" indent="-342900">
              <a:buFont typeface="+mj-lt"/>
              <a:buAutoNum type="arabicPeriod"/>
            </a:pPr>
            <a:endParaRPr lang="en-IN" sz="1400" dirty="0"/>
          </a:p>
          <a:p>
            <a:pPr marL="0" indent="0">
              <a:buNone/>
            </a:pPr>
            <a:endParaRPr lang="en-IN" sz="1400" dirty="0"/>
          </a:p>
        </p:txBody>
      </p:sp>
      <p:sp>
        <p:nvSpPr>
          <p:cNvPr id="4" name="Content Placeholder 2">
            <a:extLst>
              <a:ext uri="{FF2B5EF4-FFF2-40B4-BE49-F238E27FC236}">
                <a16:creationId xmlns:a16="http://schemas.microsoft.com/office/drawing/2014/main" id="{2B2090F7-E2F7-4DE2-81C0-D8254E67EEE7}"/>
              </a:ext>
            </a:extLst>
          </p:cNvPr>
          <p:cNvSpPr txBox="1">
            <a:spLocks/>
          </p:cNvSpPr>
          <p:nvPr/>
        </p:nvSpPr>
        <p:spPr>
          <a:xfrm>
            <a:off x="5228359" y="1060846"/>
            <a:ext cx="2855768" cy="408265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t>14.   Work Flow of Application</a:t>
            </a:r>
          </a:p>
          <a:p>
            <a:pPr marL="342900" indent="-342900">
              <a:buFont typeface="Arial" panose="020B0604020202020204" pitchFamily="34" charset="0"/>
              <a:buAutoNum type="arabicPeriod" startAt="15"/>
            </a:pPr>
            <a:r>
              <a:rPr lang="en-US" sz="1400" dirty="0"/>
              <a:t>Data Flow Diagrams</a:t>
            </a:r>
          </a:p>
          <a:p>
            <a:pPr marL="342900" indent="-342900">
              <a:buFont typeface="Arial" panose="020B0604020202020204" pitchFamily="34" charset="0"/>
              <a:buAutoNum type="arabicPeriod" startAt="15"/>
            </a:pPr>
            <a:r>
              <a:rPr lang="en-US" sz="1400" dirty="0"/>
              <a:t>State Diagram</a:t>
            </a:r>
          </a:p>
          <a:p>
            <a:pPr marL="0" indent="0">
              <a:buFont typeface="Arial" panose="020B0604020202020204" pitchFamily="34" charset="0"/>
              <a:buNone/>
            </a:pPr>
            <a:r>
              <a:rPr lang="en-US" sz="1400" dirty="0"/>
              <a:t>16.   Entity Relationship Diagrams</a:t>
            </a:r>
          </a:p>
          <a:p>
            <a:pPr marL="342900" indent="-342900">
              <a:buFont typeface="Arial" panose="020B0604020202020204" pitchFamily="34" charset="0"/>
              <a:buAutoNum type="arabicPeriod" startAt="17"/>
            </a:pPr>
            <a:r>
              <a:rPr lang="en-US" sz="1400" dirty="0"/>
              <a:t>UML Diagrams</a:t>
            </a:r>
          </a:p>
          <a:p>
            <a:pPr marL="342900" indent="-342900">
              <a:buFont typeface="Arial" panose="020B0604020202020204" pitchFamily="34" charset="0"/>
              <a:buAutoNum type="arabicPeriod" startAt="17"/>
            </a:pPr>
            <a:r>
              <a:rPr lang="en-US" sz="1400" dirty="0"/>
              <a:t>Class Organization </a:t>
            </a:r>
          </a:p>
          <a:p>
            <a:pPr marL="0" indent="0">
              <a:buFont typeface="Arial" panose="020B0604020202020204" pitchFamily="34" charset="0"/>
              <a:buNone/>
            </a:pPr>
            <a:r>
              <a:rPr lang="en-US" sz="1400" dirty="0"/>
              <a:t>18.   Algorithms</a:t>
            </a:r>
          </a:p>
          <a:p>
            <a:pPr marL="0" indent="0">
              <a:buFont typeface="Arial" panose="020B0604020202020204" pitchFamily="34" charset="0"/>
              <a:buNone/>
            </a:pPr>
            <a:r>
              <a:rPr lang="en-US" sz="1400" dirty="0"/>
              <a:t>19.   Pseudo Codes</a:t>
            </a:r>
          </a:p>
          <a:p>
            <a:pPr marL="342900" indent="-342900">
              <a:buFont typeface="Arial" panose="020B0604020202020204" pitchFamily="34" charset="0"/>
              <a:buAutoNum type="arabicPeriod" startAt="20"/>
            </a:pPr>
            <a:r>
              <a:rPr lang="en-US" sz="1400" dirty="0"/>
              <a:t>Screen Shots</a:t>
            </a:r>
          </a:p>
          <a:p>
            <a:pPr marL="342900" indent="-342900">
              <a:buFont typeface="Arial" panose="020B0604020202020204" pitchFamily="34" charset="0"/>
              <a:buAutoNum type="arabicPeriod" startAt="20"/>
            </a:pPr>
            <a:r>
              <a:rPr lang="en-US" sz="1400" dirty="0"/>
              <a:t>Testing</a:t>
            </a:r>
          </a:p>
          <a:p>
            <a:pPr marL="342900" indent="-342900">
              <a:buFont typeface="Arial" panose="020B0604020202020204" pitchFamily="34" charset="0"/>
              <a:buAutoNum type="arabicPeriod" startAt="20"/>
            </a:pPr>
            <a:r>
              <a:rPr lang="en-US" sz="1400" dirty="0"/>
              <a:t>Conclusion and Future Scope</a:t>
            </a:r>
          </a:p>
          <a:p>
            <a:pPr marL="342900" indent="-342900">
              <a:buFont typeface="Arial" panose="020B0604020202020204" pitchFamily="34" charset="0"/>
              <a:buAutoNum type="arabicPeriod" startAt="20"/>
            </a:pPr>
            <a:r>
              <a:rPr lang="en-US" sz="1400" dirty="0"/>
              <a:t>References</a:t>
            </a:r>
          </a:p>
        </p:txBody>
      </p:sp>
    </p:spTree>
    <p:extLst>
      <p:ext uri="{BB962C8B-B14F-4D97-AF65-F5344CB8AC3E}">
        <p14:creationId xmlns:p14="http://schemas.microsoft.com/office/powerpoint/2010/main" val="280361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E0A2-F2E3-4B4D-AF28-791A6E44EF45}"/>
              </a:ext>
            </a:extLst>
          </p:cNvPr>
          <p:cNvSpPr>
            <a:spLocks noGrp="1"/>
          </p:cNvSpPr>
          <p:nvPr>
            <p:ph type="title"/>
          </p:nvPr>
        </p:nvSpPr>
        <p:spPr/>
        <p:txBody>
          <a:bodyPr/>
          <a:lstStyle/>
          <a:p>
            <a:r>
              <a:rPr lang="en-US" dirty="0">
                <a:solidFill>
                  <a:srgbClr val="C00000"/>
                </a:solidFill>
                <a:latin typeface="Calibri (Body)"/>
              </a:rPr>
              <a:t>Non Functional Requirements</a:t>
            </a:r>
            <a:endParaRPr lang="en-IN" dirty="0">
              <a:solidFill>
                <a:srgbClr val="C00000"/>
              </a:solidFill>
              <a:latin typeface="Calibri (Body)"/>
            </a:endParaRPr>
          </a:p>
        </p:txBody>
      </p:sp>
      <p:sp>
        <p:nvSpPr>
          <p:cNvPr id="3" name="Content Placeholder 2">
            <a:extLst>
              <a:ext uri="{FF2B5EF4-FFF2-40B4-BE49-F238E27FC236}">
                <a16:creationId xmlns:a16="http://schemas.microsoft.com/office/drawing/2014/main" id="{80BE1F7E-2EAF-4942-BCF4-57D9DD553829}"/>
              </a:ext>
            </a:extLst>
          </p:cNvPr>
          <p:cNvSpPr>
            <a:spLocks noGrp="1"/>
          </p:cNvSpPr>
          <p:nvPr>
            <p:ph idx="1"/>
          </p:nvPr>
        </p:nvSpPr>
        <p:spPr>
          <a:xfrm>
            <a:off x="-50006" y="1272779"/>
            <a:ext cx="2836069" cy="3263504"/>
          </a:xfrm>
        </p:spPr>
        <p:txBody>
          <a:bodyPr>
            <a:normAutofit lnSpcReduction="10000"/>
          </a:bodyPr>
          <a:lstStyle/>
          <a:p>
            <a:pPr marL="0" indent="0" algn="ctr">
              <a:buNone/>
            </a:pPr>
            <a:r>
              <a:rPr lang="en-US" sz="1400" b="1" dirty="0"/>
              <a:t>Performance</a:t>
            </a:r>
          </a:p>
          <a:p>
            <a:pPr marL="0" indent="0" algn="ctr">
              <a:buNone/>
            </a:pPr>
            <a:endParaRPr lang="en-US" sz="1400" b="1" dirty="0"/>
          </a:p>
          <a:p>
            <a:pPr marL="0" indent="0" algn="ctr">
              <a:buNone/>
            </a:pPr>
            <a:r>
              <a:rPr lang="en-US" sz="1400" dirty="0"/>
              <a:t>Password Management</a:t>
            </a:r>
          </a:p>
          <a:p>
            <a:pPr marL="0" indent="0" algn="ctr">
              <a:buNone/>
            </a:pPr>
            <a:r>
              <a:rPr lang="en-US" sz="1400" dirty="0"/>
              <a:t>Regular Database Archiving</a:t>
            </a:r>
          </a:p>
          <a:p>
            <a:pPr marL="0" indent="0" algn="ctr">
              <a:buNone/>
            </a:pPr>
            <a:r>
              <a:rPr lang="en-US" sz="1400" dirty="0"/>
              <a:t>Virus Protection </a:t>
            </a:r>
            <a:endParaRPr lang="en-IN" sz="1400" dirty="0"/>
          </a:p>
          <a:p>
            <a:pPr marL="0" indent="0" algn="ctr">
              <a:buNone/>
            </a:pPr>
            <a:r>
              <a:rPr lang="en-US" sz="1400" dirty="0"/>
              <a:t>Response time</a:t>
            </a:r>
          </a:p>
          <a:p>
            <a:pPr marL="0" indent="0" algn="ctr">
              <a:buNone/>
            </a:pPr>
            <a:r>
              <a:rPr lang="en-US" sz="1400" dirty="0"/>
              <a:t>Capacity</a:t>
            </a:r>
          </a:p>
          <a:p>
            <a:pPr marL="0" indent="0" algn="ctr">
              <a:buNone/>
            </a:pPr>
            <a:r>
              <a:rPr lang="en-US" sz="1400" dirty="0"/>
              <a:t>User Interface</a:t>
            </a:r>
          </a:p>
          <a:p>
            <a:pPr marL="0" indent="0" algn="ctr">
              <a:buNone/>
            </a:pPr>
            <a:r>
              <a:rPr lang="en-US" sz="1400" dirty="0"/>
              <a:t>Conformity</a:t>
            </a:r>
          </a:p>
          <a:p>
            <a:pPr marL="0" indent="0" algn="ctr">
              <a:buNone/>
            </a:pPr>
            <a:r>
              <a:rPr lang="en-US" sz="1400" dirty="0"/>
              <a:t>Availability</a:t>
            </a:r>
          </a:p>
          <a:p>
            <a:pPr marL="0" indent="0" algn="ctr">
              <a:buNone/>
            </a:pPr>
            <a:r>
              <a:rPr lang="en-US" sz="1400" dirty="0"/>
              <a:t>Backup </a:t>
            </a:r>
          </a:p>
          <a:p>
            <a:pPr marL="0" indent="0" algn="ctr">
              <a:buNone/>
            </a:pPr>
            <a:r>
              <a:rPr lang="en-US" sz="1400" dirty="0"/>
              <a:t>Errors</a:t>
            </a:r>
          </a:p>
        </p:txBody>
      </p:sp>
      <p:sp>
        <p:nvSpPr>
          <p:cNvPr id="4" name="Content Placeholder 2">
            <a:extLst>
              <a:ext uri="{FF2B5EF4-FFF2-40B4-BE49-F238E27FC236}">
                <a16:creationId xmlns:a16="http://schemas.microsoft.com/office/drawing/2014/main" id="{6B6E9429-4787-43F7-BDF3-9F3649B5A4B6}"/>
              </a:ext>
            </a:extLst>
          </p:cNvPr>
          <p:cNvSpPr txBox="1">
            <a:spLocks/>
          </p:cNvSpPr>
          <p:nvPr/>
        </p:nvSpPr>
        <p:spPr>
          <a:xfrm>
            <a:off x="3043237" y="1272779"/>
            <a:ext cx="2096800"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400" b="1" dirty="0"/>
              <a:t>Safety Requirements</a:t>
            </a:r>
          </a:p>
          <a:p>
            <a:pPr marL="0" indent="0" algn="ctr">
              <a:buNone/>
            </a:pPr>
            <a:endParaRPr lang="en-US" sz="1400" b="1" dirty="0"/>
          </a:p>
          <a:p>
            <a:pPr marL="0" indent="0" algn="ctr">
              <a:buNone/>
            </a:pPr>
            <a:r>
              <a:rPr lang="en-US" sz="1400" dirty="0"/>
              <a:t>Patient Identification</a:t>
            </a:r>
          </a:p>
          <a:p>
            <a:pPr marL="0" indent="0" algn="ctr">
              <a:buNone/>
            </a:pPr>
            <a:r>
              <a:rPr lang="en-US" sz="1400" dirty="0"/>
              <a:t>Guardian</a:t>
            </a:r>
          </a:p>
          <a:p>
            <a:pPr marL="0" indent="0" algn="ctr">
              <a:buNone/>
            </a:pPr>
            <a:r>
              <a:rPr lang="en-US" sz="1400" dirty="0"/>
              <a:t>Identification</a:t>
            </a:r>
          </a:p>
          <a:p>
            <a:pPr marL="0" indent="0" algn="ctr">
              <a:buNone/>
            </a:pPr>
            <a:r>
              <a:rPr lang="en-US" sz="1400" dirty="0"/>
              <a:t>Login Id</a:t>
            </a:r>
          </a:p>
          <a:p>
            <a:pPr marL="0" indent="0" algn="ctr">
              <a:buNone/>
            </a:pPr>
            <a:r>
              <a:rPr lang="en-US" sz="1400" dirty="0"/>
              <a:t>Modification</a:t>
            </a:r>
          </a:p>
          <a:p>
            <a:pPr marL="0" indent="0" algn="ctr">
              <a:buNone/>
            </a:pPr>
            <a:r>
              <a:rPr lang="en-US" sz="1400" dirty="0"/>
              <a:t>Nurse Rights</a:t>
            </a:r>
          </a:p>
          <a:p>
            <a:pPr marL="0" indent="0" algn="ctr">
              <a:buNone/>
            </a:pPr>
            <a:r>
              <a:rPr lang="en-US" sz="1400" dirty="0"/>
              <a:t>Doctor Rights</a:t>
            </a:r>
          </a:p>
          <a:p>
            <a:pPr marL="0" indent="0" algn="ctr">
              <a:buNone/>
            </a:pPr>
            <a:r>
              <a:rPr lang="en-US" sz="1400" dirty="0"/>
              <a:t>Data Security</a:t>
            </a:r>
          </a:p>
          <a:p>
            <a:pPr marL="342900" lvl="1" indent="0" algn="ctr">
              <a:buFont typeface="Arial" panose="020B0604020202020204" pitchFamily="34" charset="0"/>
              <a:buNone/>
            </a:pPr>
            <a:endParaRPr lang="en-US" sz="1400" dirty="0"/>
          </a:p>
          <a:p>
            <a:pPr marL="342900" lvl="1" indent="0" algn="ctr">
              <a:buFont typeface="Arial" panose="020B0604020202020204" pitchFamily="34" charset="0"/>
              <a:buNone/>
            </a:pPr>
            <a:endParaRPr lang="en-US" sz="1400" dirty="0"/>
          </a:p>
          <a:p>
            <a:pPr marL="342900" lvl="1" indent="0" algn="ctr">
              <a:buFont typeface="Arial" panose="020B0604020202020204" pitchFamily="34" charset="0"/>
              <a:buNone/>
            </a:pPr>
            <a:endParaRPr lang="en-US" sz="1400" dirty="0"/>
          </a:p>
        </p:txBody>
      </p:sp>
      <p:sp>
        <p:nvSpPr>
          <p:cNvPr id="5" name="Content Placeholder 2">
            <a:extLst>
              <a:ext uri="{FF2B5EF4-FFF2-40B4-BE49-F238E27FC236}">
                <a16:creationId xmlns:a16="http://schemas.microsoft.com/office/drawing/2014/main" id="{58C07124-83D9-43B0-85EB-1A5D145599EC}"/>
              </a:ext>
            </a:extLst>
          </p:cNvPr>
          <p:cNvSpPr txBox="1">
            <a:spLocks/>
          </p:cNvSpPr>
          <p:nvPr/>
        </p:nvSpPr>
        <p:spPr>
          <a:xfrm>
            <a:off x="5719545" y="1272779"/>
            <a:ext cx="2530837"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400" b="1" dirty="0"/>
              <a:t>Software Quality Attributes</a:t>
            </a:r>
          </a:p>
          <a:p>
            <a:pPr marL="0" indent="0" algn="ctr">
              <a:buNone/>
            </a:pPr>
            <a:endParaRPr lang="en-US" sz="1400" b="1" dirty="0"/>
          </a:p>
          <a:p>
            <a:pPr marL="0" indent="0" algn="ctr">
              <a:buNone/>
            </a:pPr>
            <a:r>
              <a:rPr lang="en-US" sz="1400" dirty="0"/>
              <a:t>Accuracy and Reliability</a:t>
            </a:r>
          </a:p>
          <a:p>
            <a:pPr marL="0" indent="0" algn="ctr">
              <a:buNone/>
            </a:pPr>
            <a:r>
              <a:rPr lang="en-US" sz="1400" dirty="0"/>
              <a:t>Security</a:t>
            </a:r>
          </a:p>
          <a:p>
            <a:pPr marL="0" indent="0" algn="ctr">
              <a:buNone/>
            </a:pPr>
            <a:r>
              <a:rPr lang="en-US" sz="1400" dirty="0"/>
              <a:t>Fast Speed</a:t>
            </a:r>
          </a:p>
          <a:p>
            <a:pPr marL="0" indent="0" algn="ctr">
              <a:buNone/>
            </a:pPr>
            <a:r>
              <a:rPr lang="en-US" sz="1400" dirty="0"/>
              <a:t>Compatibility</a:t>
            </a:r>
          </a:p>
          <a:p>
            <a:pPr marL="342900" lvl="1" indent="0" algn="ctr">
              <a:buFont typeface="Arial" panose="020B0604020202020204" pitchFamily="34" charset="0"/>
              <a:buNone/>
            </a:pPr>
            <a:endParaRPr lang="en-US" sz="1400" dirty="0"/>
          </a:p>
          <a:p>
            <a:pPr marL="342900" lvl="1" indent="0" algn="ctr">
              <a:buFont typeface="Arial" panose="020B0604020202020204" pitchFamily="34" charset="0"/>
              <a:buNone/>
            </a:pPr>
            <a:endParaRPr lang="en-US" sz="1400" dirty="0"/>
          </a:p>
        </p:txBody>
      </p:sp>
    </p:spTree>
    <p:extLst>
      <p:ext uri="{BB962C8B-B14F-4D97-AF65-F5344CB8AC3E}">
        <p14:creationId xmlns:p14="http://schemas.microsoft.com/office/powerpoint/2010/main" val="23102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US" dirty="0">
                <a:solidFill>
                  <a:srgbClr val="C00000"/>
                </a:solidFill>
                <a:latin typeface="Calibri (Body)"/>
              </a:rPr>
              <a:t>Use Cases</a:t>
            </a:r>
            <a:endParaRPr lang="en-IN" dirty="0">
              <a:solidFill>
                <a:srgbClr val="C00000"/>
              </a:solidFill>
              <a:latin typeface="Calibri (Body)"/>
            </a:endParaRPr>
          </a:p>
        </p:txBody>
      </p:sp>
      <p:sp>
        <p:nvSpPr>
          <p:cNvPr id="3" name="Content Placeholder 2">
            <a:extLst>
              <a:ext uri="{FF2B5EF4-FFF2-40B4-BE49-F238E27FC236}">
                <a16:creationId xmlns:a16="http://schemas.microsoft.com/office/drawing/2014/main" id="{5929AD88-38A8-4714-9893-D00D670409C7}"/>
              </a:ext>
            </a:extLst>
          </p:cNvPr>
          <p:cNvSpPr>
            <a:spLocks noGrp="1"/>
          </p:cNvSpPr>
          <p:nvPr>
            <p:ph idx="1"/>
          </p:nvPr>
        </p:nvSpPr>
        <p:spPr/>
        <p:txBody>
          <a:bodyPr>
            <a:normAutofit/>
          </a:bodyPr>
          <a:lstStyle/>
          <a:p>
            <a:pPr marL="342900" lvl="0" indent="-342900" algn="just" rtl="0">
              <a:spcBef>
                <a:spcPts val="1600"/>
              </a:spcBef>
              <a:spcAft>
                <a:spcPts val="0"/>
              </a:spcAft>
              <a:buFont typeface="+mj-lt"/>
              <a:buAutoNum type="arabicPeriod"/>
            </a:pPr>
            <a:r>
              <a:rPr lang="en-IN" sz="1400" dirty="0"/>
              <a:t>Admin : Medical Officer &amp; Psychiatrist.</a:t>
            </a:r>
          </a:p>
          <a:p>
            <a:pPr marL="342900" lvl="0" indent="-342900" algn="just" rtl="0">
              <a:spcBef>
                <a:spcPts val="1600"/>
              </a:spcBef>
              <a:spcAft>
                <a:spcPts val="0"/>
              </a:spcAft>
              <a:buFont typeface="+mj-lt"/>
              <a:buAutoNum type="arabicPeriod"/>
            </a:pPr>
            <a:r>
              <a:rPr lang="en-IN" sz="1400" dirty="0"/>
              <a:t>Nursing Care </a:t>
            </a:r>
          </a:p>
          <a:p>
            <a:pPr marL="342900" lvl="0" indent="-342900" algn="just" rtl="0">
              <a:spcBef>
                <a:spcPts val="1600"/>
              </a:spcBef>
              <a:spcAft>
                <a:spcPts val="0"/>
              </a:spcAft>
              <a:buFont typeface="+mj-lt"/>
              <a:buAutoNum type="arabicPeriod"/>
            </a:pPr>
            <a:r>
              <a:rPr lang="en-IN" sz="1400" dirty="0"/>
              <a:t>Specialists: Psychologist, Physiotherapist, etc</a:t>
            </a:r>
          </a:p>
          <a:p>
            <a:pPr marL="342900" lvl="0" indent="-342900" algn="just" rtl="0">
              <a:spcBef>
                <a:spcPts val="1600"/>
              </a:spcBef>
              <a:spcAft>
                <a:spcPts val="0"/>
              </a:spcAft>
              <a:buFont typeface="+mj-lt"/>
              <a:buAutoNum type="arabicPeriod"/>
            </a:pPr>
            <a:r>
              <a:rPr lang="en-IN" sz="1400" dirty="0"/>
              <a:t>Social Workers</a:t>
            </a:r>
          </a:p>
          <a:p>
            <a:pPr marL="342900" lvl="0" indent="-342900" algn="just" rtl="0">
              <a:spcBef>
                <a:spcPts val="1600"/>
              </a:spcBef>
              <a:spcAft>
                <a:spcPts val="0"/>
              </a:spcAft>
              <a:buFont typeface="+mj-lt"/>
              <a:buAutoNum type="arabicPeriod"/>
            </a:pPr>
            <a:r>
              <a:rPr lang="en-IN" sz="1400" dirty="0"/>
              <a:t>Patient</a:t>
            </a:r>
          </a:p>
          <a:p>
            <a:pPr marL="342900" lvl="0" indent="-342900" algn="just" rtl="0">
              <a:spcBef>
                <a:spcPts val="1600"/>
              </a:spcBef>
              <a:spcAft>
                <a:spcPts val="0"/>
              </a:spcAft>
              <a:buFont typeface="+mj-lt"/>
              <a:buAutoNum type="arabicPeriod"/>
            </a:pPr>
            <a:r>
              <a:rPr lang="en-IN" sz="1400" dirty="0"/>
              <a:t>Legal Guardian</a:t>
            </a:r>
          </a:p>
          <a:p>
            <a:endParaRPr lang="en-IN" sz="1400" dirty="0"/>
          </a:p>
        </p:txBody>
      </p:sp>
    </p:spTree>
    <p:extLst>
      <p:ext uri="{BB962C8B-B14F-4D97-AF65-F5344CB8AC3E}">
        <p14:creationId xmlns:p14="http://schemas.microsoft.com/office/powerpoint/2010/main" val="372355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A3B6CE-BCC4-43B7-BDEC-F44382CCCBF9}"/>
              </a:ext>
            </a:extLst>
          </p:cNvPr>
          <p:cNvSpPr txBox="1">
            <a:spLocks/>
          </p:cNvSpPr>
          <p:nvPr/>
        </p:nvSpPr>
        <p:spPr>
          <a:xfrm>
            <a:off x="1262378" y="1405493"/>
            <a:ext cx="6619244" cy="1852828"/>
          </a:xfrm>
          <a:prstGeom prst="rect">
            <a:avLst/>
          </a:prstGeom>
        </p:spPr>
        <p:txBody>
          <a:bodyPr vert="horz" lIns="91440" tIns="45720" rIns="91440" bIns="45720" rtlCol="0" anchor="ct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r>
              <a:rPr lang="en-IN" dirty="0">
                <a:latin typeface="Calibri (Body)"/>
              </a:rPr>
            </a:br>
            <a:br>
              <a:rPr lang="en-IN" dirty="0">
                <a:latin typeface="Calibri (Body)"/>
              </a:rPr>
            </a:br>
            <a:r>
              <a:rPr lang="en-IN" dirty="0">
                <a:solidFill>
                  <a:srgbClr val="C00000"/>
                </a:solidFill>
                <a:latin typeface="Calibri (Body)"/>
              </a:rPr>
              <a:t>Software Model :</a:t>
            </a:r>
            <a:br>
              <a:rPr lang="en-IN" dirty="0">
                <a:latin typeface="Calibri (Body)"/>
              </a:rPr>
            </a:br>
            <a:r>
              <a:rPr lang="en-IN" sz="3600" dirty="0">
                <a:latin typeface="Calibri (Body)"/>
              </a:rPr>
              <a:t>Kanban</a:t>
            </a:r>
            <a:br>
              <a:rPr lang="en-IN" dirty="0">
                <a:latin typeface="Calibri (Body)"/>
              </a:rPr>
            </a:br>
            <a:endParaRPr lang="en-IN" dirty="0">
              <a:latin typeface="Calibri (Body)"/>
            </a:endParaRPr>
          </a:p>
        </p:txBody>
      </p:sp>
    </p:spTree>
    <p:extLst>
      <p:ext uri="{BB962C8B-B14F-4D97-AF65-F5344CB8AC3E}">
        <p14:creationId xmlns:p14="http://schemas.microsoft.com/office/powerpoint/2010/main" val="47374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30163A-8F04-4924-BCAE-B49BE496D716}"/>
              </a:ext>
            </a:extLst>
          </p:cNvPr>
          <p:cNvSpPr>
            <a:spLocks noGrp="1"/>
          </p:cNvSpPr>
          <p:nvPr>
            <p:ph type="title"/>
          </p:nvPr>
        </p:nvSpPr>
        <p:spPr>
          <a:xfrm>
            <a:off x="628650" y="15478"/>
            <a:ext cx="7886700" cy="994172"/>
          </a:xfrm>
        </p:spPr>
        <p:txBody>
          <a:bodyPr/>
          <a:lstStyle/>
          <a:p>
            <a:r>
              <a:rPr lang="en-IN" dirty="0">
                <a:solidFill>
                  <a:srgbClr val="C00000"/>
                </a:solidFill>
                <a:latin typeface="Calibri (Body)"/>
              </a:rPr>
              <a:t>Agile Approach</a:t>
            </a:r>
            <a:endParaRPr lang="en-US" dirty="0"/>
          </a:p>
        </p:txBody>
      </p:sp>
      <p:sp>
        <p:nvSpPr>
          <p:cNvPr id="6" name="Google Shape;87;p17">
            <a:extLst>
              <a:ext uri="{FF2B5EF4-FFF2-40B4-BE49-F238E27FC236}">
                <a16:creationId xmlns:a16="http://schemas.microsoft.com/office/drawing/2014/main" id="{80564801-96A5-4AAF-8C18-9C9B70356C5A}"/>
              </a:ext>
            </a:extLst>
          </p:cNvPr>
          <p:cNvSpPr txBox="1"/>
          <p:nvPr/>
        </p:nvSpPr>
        <p:spPr>
          <a:xfrm>
            <a:off x="157780" y="555964"/>
            <a:ext cx="8821914" cy="4243445"/>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lang="en-IN" sz="20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A  lean software development methodology.</a:t>
            </a:r>
          </a:p>
          <a:p>
            <a:pPr marL="457200" lvl="0" algn="just" rtl="0">
              <a:lnSpc>
                <a:spcPct val="150000"/>
              </a:lnSpc>
              <a:spcBef>
                <a:spcPts val="0"/>
              </a:spcBef>
              <a:spcAft>
                <a:spcPts val="0"/>
              </a:spcAft>
            </a:pPr>
            <a:endParaRPr lang="en-US"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Aim is to control and manage the flow of features (represented by Kanban cards) to match the number of features entering the process and those being completed.</a:t>
            </a:r>
          </a:p>
          <a:p>
            <a:pPr marL="800100" lvl="0" indent="-342900" algn="just" rtl="0">
              <a:lnSpc>
                <a:spcPct val="150000"/>
              </a:lnSpc>
              <a:spcBef>
                <a:spcPts val="0"/>
              </a:spcBef>
              <a:spcAft>
                <a:spcPts val="0"/>
              </a:spcAft>
              <a:buFont typeface="Arial" panose="020B0604020202020204" pitchFamily="34" charset="0"/>
              <a:buChar char="•"/>
            </a:pPr>
            <a:endParaRPr lang="en-US"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 WIP limits : Measure of capacity : focus on only a small amount of work at one time. </a:t>
            </a:r>
          </a:p>
          <a:p>
            <a:pPr marL="800100" lvl="0" indent="-342900" algn="just" rtl="0">
              <a:lnSpc>
                <a:spcPct val="150000"/>
              </a:lnSpc>
              <a:spcBef>
                <a:spcPts val="0"/>
              </a:spcBef>
              <a:spcAft>
                <a:spcPts val="0"/>
              </a:spcAft>
              <a:buFont typeface="Arial" panose="020B0604020202020204" pitchFamily="34" charset="0"/>
              <a:buChar char="•"/>
            </a:pPr>
            <a:endParaRPr lang="en-US"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Kanban Board tool :  provides a clear representation of all project activities, their number, responsible persons, and progress. </a:t>
            </a: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l"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457200" lvl="0" indent="0" algn="l" rtl="0">
              <a:spcBef>
                <a:spcPts val="0"/>
              </a:spcBef>
              <a:spcAft>
                <a:spcPts val="0"/>
              </a:spcAft>
              <a:buNone/>
            </a:pPr>
            <a:endParaRPr sz="2000" dirty="0">
              <a:solidFill>
                <a:srgbClr val="D9D9D9"/>
              </a:solidFill>
              <a:latin typeface="Calibri (Body)"/>
              <a:ea typeface="Lato"/>
              <a:cs typeface="Lato"/>
              <a:sym typeface="Lato"/>
            </a:endParaRPr>
          </a:p>
        </p:txBody>
      </p:sp>
    </p:spTree>
    <p:extLst>
      <p:ext uri="{BB962C8B-B14F-4D97-AF65-F5344CB8AC3E}">
        <p14:creationId xmlns:p14="http://schemas.microsoft.com/office/powerpoint/2010/main" val="4172451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p17">
            <a:extLst>
              <a:ext uri="{FF2B5EF4-FFF2-40B4-BE49-F238E27FC236}">
                <a16:creationId xmlns:a16="http://schemas.microsoft.com/office/drawing/2014/main" id="{80DEA415-4BF8-4207-B82A-1DF3E3368F66}"/>
              </a:ext>
            </a:extLst>
          </p:cNvPr>
          <p:cNvSpPr txBox="1"/>
          <p:nvPr/>
        </p:nvSpPr>
        <p:spPr>
          <a:xfrm>
            <a:off x="0" y="-62341"/>
            <a:ext cx="8821914" cy="4889174"/>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lang="en-IN" sz="20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US" sz="1400" dirty="0">
                <a:latin typeface="Calibri (Body)"/>
                <a:ea typeface="Lato"/>
                <a:cs typeface="Lato"/>
                <a:sym typeface="Lato"/>
              </a:rPr>
              <a:t>Key distinguishing feature :  absence of pronounced iterations</a:t>
            </a:r>
            <a:endParaRPr lang="en-IN"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endParaRPr lang="en-US"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Activities or processes that result in the expenditure of effort and/or resources towards goals that are not producing value for the customer are eliminated.</a:t>
            </a:r>
          </a:p>
          <a:p>
            <a:pPr marL="800100" lvl="0" indent="-342900" algn="just" rtl="0">
              <a:lnSpc>
                <a:spcPct val="150000"/>
              </a:lnSpc>
              <a:spcBef>
                <a:spcPts val="0"/>
              </a:spcBef>
              <a:spcAft>
                <a:spcPts val="0"/>
              </a:spcAft>
              <a:buFont typeface="Arial" panose="020B0604020202020204" pitchFamily="34" charset="0"/>
              <a:buChar char="•"/>
            </a:pPr>
            <a:endParaRPr lang="en-US"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With no iterations a Kanban project has no defined start or end points for individual work items.</a:t>
            </a:r>
          </a:p>
          <a:p>
            <a:pPr marL="800100" lvl="0" indent="-342900" algn="just" rtl="0">
              <a:lnSpc>
                <a:spcPct val="150000"/>
              </a:lnSpc>
              <a:spcBef>
                <a:spcPts val="0"/>
              </a:spcBef>
              <a:spcAft>
                <a:spcPts val="0"/>
              </a:spcAft>
              <a:buFont typeface="Arial" panose="020B0604020202020204" pitchFamily="34" charset="0"/>
              <a:buChar char="•"/>
            </a:pPr>
            <a:endParaRPr lang="en-US" sz="1400" dirty="0">
              <a:latin typeface="Calibri (Body)"/>
              <a:ea typeface="Lato"/>
              <a:cs typeface="Lato"/>
              <a:sym typeface="Lato"/>
            </a:endParaRPr>
          </a:p>
          <a:p>
            <a:pPr marL="800100" lvl="0" indent="-342900" algn="just" rtl="0">
              <a:lnSpc>
                <a:spcPct val="150000"/>
              </a:lnSpc>
              <a:spcBef>
                <a:spcPts val="0"/>
              </a:spcBef>
              <a:spcAft>
                <a:spcPts val="0"/>
              </a:spcAft>
              <a:buFont typeface="Arial" panose="020B0604020202020204" pitchFamily="34" charset="0"/>
              <a:buChar char="•"/>
            </a:pPr>
            <a:r>
              <a:rPr lang="en-US" sz="1400" dirty="0">
                <a:latin typeface="Calibri (Body)"/>
                <a:ea typeface="Lato"/>
                <a:cs typeface="Lato"/>
                <a:sym typeface="Lato"/>
              </a:rPr>
              <a:t>Communication with the customer is ongoing, they can check the work results whenever they like, and the meetings with the project team can happen even daily. </a:t>
            </a:r>
            <a:endParaRPr lang="en-IN" sz="14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l"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457200" lvl="0" indent="0" algn="l" rtl="0">
              <a:spcBef>
                <a:spcPts val="0"/>
              </a:spcBef>
              <a:spcAft>
                <a:spcPts val="0"/>
              </a:spcAft>
              <a:buNone/>
            </a:pPr>
            <a:endParaRPr sz="2000" dirty="0">
              <a:solidFill>
                <a:srgbClr val="D9D9D9"/>
              </a:solidFill>
              <a:latin typeface="Calibri (Body)"/>
              <a:ea typeface="Lato"/>
              <a:cs typeface="Lato"/>
              <a:sym typeface="Lato"/>
            </a:endParaRPr>
          </a:p>
        </p:txBody>
      </p:sp>
    </p:spTree>
    <p:extLst>
      <p:ext uri="{BB962C8B-B14F-4D97-AF65-F5344CB8AC3E}">
        <p14:creationId xmlns:p14="http://schemas.microsoft.com/office/powerpoint/2010/main" val="3878596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9B915427-9DCC-4DC8-88C8-13B2EC3B8FE9}"/>
              </a:ext>
            </a:extLst>
          </p:cNvPr>
          <p:cNvSpPr>
            <a:spLocks noGrp="1"/>
          </p:cNvSpPr>
          <p:nvPr>
            <p:ph type="title"/>
          </p:nvPr>
        </p:nvSpPr>
        <p:spPr>
          <a:xfrm>
            <a:off x="628650" y="15478"/>
            <a:ext cx="7886700" cy="994172"/>
          </a:xfrm>
        </p:spPr>
        <p:txBody>
          <a:bodyPr/>
          <a:lstStyle/>
          <a:p>
            <a:r>
              <a:rPr lang="en-IN" dirty="0">
                <a:solidFill>
                  <a:srgbClr val="C00000"/>
                </a:solidFill>
                <a:latin typeface="Calibri (Body)"/>
              </a:rPr>
              <a:t>Comparison – Why Kanban?</a:t>
            </a:r>
            <a:endParaRPr lang="en-US" dirty="0"/>
          </a:p>
        </p:txBody>
      </p:sp>
      <p:sp>
        <p:nvSpPr>
          <p:cNvPr id="5" name="Google Shape;87;p17">
            <a:extLst>
              <a:ext uri="{FF2B5EF4-FFF2-40B4-BE49-F238E27FC236}">
                <a16:creationId xmlns:a16="http://schemas.microsoft.com/office/drawing/2014/main" id="{765F79AE-2DFB-4C7E-82C9-612D23C979EE}"/>
              </a:ext>
            </a:extLst>
          </p:cNvPr>
          <p:cNvSpPr txBox="1"/>
          <p:nvPr/>
        </p:nvSpPr>
        <p:spPr>
          <a:xfrm>
            <a:off x="239640" y="814583"/>
            <a:ext cx="8821914" cy="4889174"/>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lang="en-IN" sz="20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US" sz="1400" dirty="0">
                <a:latin typeface="Calibri (Body)"/>
                <a:ea typeface="Lato"/>
                <a:cs typeface="Lato"/>
                <a:sym typeface="Lato"/>
              </a:rPr>
              <a:t>Kanban does not impose any role definition , Scrum does!</a:t>
            </a:r>
          </a:p>
          <a:p>
            <a:pPr marL="800100" indent="-342900" algn="just">
              <a:lnSpc>
                <a:spcPct val="150000"/>
              </a:lnSpc>
              <a:buFont typeface="Arial" panose="020B0604020202020204" pitchFamily="34" charset="0"/>
              <a:buChar char="•"/>
            </a:pPr>
            <a:endParaRPr lang="en-US" sz="14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US" sz="1400" dirty="0">
                <a:latin typeface="Calibri (Body)"/>
                <a:ea typeface="Lato"/>
                <a:cs typeface="Lato"/>
                <a:sym typeface="Lato"/>
              </a:rPr>
              <a:t>Along with the absence of formal iterations, role flexibility makes Kanban attractive.</a:t>
            </a:r>
          </a:p>
          <a:p>
            <a:pPr marL="457200" algn="just">
              <a:lnSpc>
                <a:spcPct val="150000"/>
              </a:lnSpc>
            </a:pPr>
            <a:endParaRPr lang="en-US" sz="14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US" sz="1400" dirty="0">
                <a:latin typeface="Calibri (Body)"/>
                <a:ea typeface="Lato"/>
                <a:cs typeface="Lato"/>
                <a:sym typeface="Lato"/>
              </a:rPr>
              <a:t>Kanban is an agile methodology that is not necessarily iterative. </a:t>
            </a:r>
          </a:p>
          <a:p>
            <a:pPr marL="457200" algn="just">
              <a:lnSpc>
                <a:spcPct val="150000"/>
              </a:lnSpc>
            </a:pPr>
            <a:endParaRPr lang="en-US" sz="1400" dirty="0">
              <a:latin typeface="Calibri (Body)"/>
              <a:ea typeface="Lato"/>
              <a:cs typeface="Lato"/>
              <a:sym typeface="Lato"/>
            </a:endParaRPr>
          </a:p>
          <a:p>
            <a:pPr marL="800100" indent="-342900" algn="just">
              <a:lnSpc>
                <a:spcPct val="150000"/>
              </a:lnSpc>
              <a:buFont typeface="Arial" panose="020B0604020202020204" pitchFamily="34" charset="0"/>
              <a:buChar char="•"/>
            </a:pPr>
            <a:r>
              <a:rPr lang="en-US" sz="1400" dirty="0">
                <a:latin typeface="Calibri (Body)"/>
                <a:ea typeface="Lato"/>
                <a:cs typeface="Lato"/>
                <a:sym typeface="Lato"/>
              </a:rPr>
              <a:t>Processes like Scrum have short iterations which mimic a project lifecycle on a small scale, having a distinct beginning and end for each iteration. Kanban allows the software be developed in one large development cycle.</a:t>
            </a:r>
            <a:endParaRPr lang="en-IN" sz="2000" dirty="0">
              <a:latin typeface="Calibri (Body)"/>
              <a:ea typeface="Lato"/>
              <a:cs typeface="Lato"/>
              <a:sym typeface="Lato"/>
            </a:endParaRPr>
          </a:p>
          <a:p>
            <a:pPr marL="800100" lvl="0" indent="-342900" algn="just"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800100" lvl="0" indent="-342900" algn="l" rtl="0">
              <a:spcBef>
                <a:spcPts val="0"/>
              </a:spcBef>
              <a:spcAft>
                <a:spcPts val="0"/>
              </a:spcAft>
              <a:buFont typeface="Arial" panose="020B0604020202020204" pitchFamily="34" charset="0"/>
              <a:buChar char="•"/>
            </a:pPr>
            <a:endParaRPr lang="en-IN" sz="2000" dirty="0">
              <a:latin typeface="Calibri (Body)"/>
              <a:ea typeface="Lato"/>
              <a:cs typeface="Lato"/>
              <a:sym typeface="Lato"/>
            </a:endParaRPr>
          </a:p>
          <a:p>
            <a:pPr marL="457200" lvl="0" indent="0" algn="l" rtl="0">
              <a:spcBef>
                <a:spcPts val="0"/>
              </a:spcBef>
              <a:spcAft>
                <a:spcPts val="0"/>
              </a:spcAft>
              <a:buNone/>
            </a:pPr>
            <a:endParaRPr sz="2000" dirty="0">
              <a:solidFill>
                <a:srgbClr val="D9D9D9"/>
              </a:solidFill>
              <a:latin typeface="Calibri (Body)"/>
              <a:ea typeface="Lato"/>
              <a:cs typeface="Lato"/>
              <a:sym typeface="Lato"/>
            </a:endParaRPr>
          </a:p>
        </p:txBody>
      </p:sp>
    </p:spTree>
    <p:extLst>
      <p:ext uri="{BB962C8B-B14F-4D97-AF65-F5344CB8AC3E}">
        <p14:creationId xmlns:p14="http://schemas.microsoft.com/office/powerpoint/2010/main" val="3084223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System Architecture Diagram</a:t>
            </a:r>
          </a:p>
        </p:txBody>
      </p:sp>
      <p:sp>
        <p:nvSpPr>
          <p:cNvPr id="6" name="Cylinder 5">
            <a:extLst>
              <a:ext uri="{FF2B5EF4-FFF2-40B4-BE49-F238E27FC236}">
                <a16:creationId xmlns:a16="http://schemas.microsoft.com/office/drawing/2014/main" id="{CBDE1796-956E-4486-9CBD-10094AC2D2BB}"/>
              </a:ext>
            </a:extLst>
          </p:cNvPr>
          <p:cNvSpPr/>
          <p:nvPr/>
        </p:nvSpPr>
        <p:spPr>
          <a:xfrm>
            <a:off x="790576" y="1386780"/>
            <a:ext cx="1357313" cy="877789"/>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Firebase: Database</a:t>
            </a:r>
          </a:p>
        </p:txBody>
      </p:sp>
      <p:sp>
        <p:nvSpPr>
          <p:cNvPr id="7" name="Rectangle 6">
            <a:extLst>
              <a:ext uri="{FF2B5EF4-FFF2-40B4-BE49-F238E27FC236}">
                <a16:creationId xmlns:a16="http://schemas.microsoft.com/office/drawing/2014/main" id="{A5795D70-042A-4D12-9A72-5A16FA9C5335}"/>
              </a:ext>
            </a:extLst>
          </p:cNvPr>
          <p:cNvSpPr/>
          <p:nvPr/>
        </p:nvSpPr>
        <p:spPr>
          <a:xfrm>
            <a:off x="628650" y="3080146"/>
            <a:ext cx="1514475" cy="1342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Record</a:t>
            </a:r>
          </a:p>
          <a:p>
            <a:pPr algn="ctr"/>
            <a:r>
              <a:rPr lang="en-US" dirty="0"/>
              <a:t>Management</a:t>
            </a:r>
          </a:p>
          <a:p>
            <a:pPr algn="ctr"/>
            <a:r>
              <a:rPr lang="en-US" dirty="0"/>
              <a:t>System</a:t>
            </a:r>
          </a:p>
          <a:p>
            <a:pPr algn="ctr"/>
            <a:r>
              <a:rPr lang="en-US" dirty="0"/>
              <a:t>Interface</a:t>
            </a:r>
          </a:p>
        </p:txBody>
      </p:sp>
      <p:sp>
        <p:nvSpPr>
          <p:cNvPr id="8" name="Rectangle 7">
            <a:extLst>
              <a:ext uri="{FF2B5EF4-FFF2-40B4-BE49-F238E27FC236}">
                <a16:creationId xmlns:a16="http://schemas.microsoft.com/office/drawing/2014/main" id="{169B65BF-A8A0-48F2-978A-CF3E0F3F58B8}"/>
              </a:ext>
            </a:extLst>
          </p:cNvPr>
          <p:cNvSpPr/>
          <p:nvPr/>
        </p:nvSpPr>
        <p:spPr>
          <a:xfrm>
            <a:off x="2962151" y="1435895"/>
            <a:ext cx="2285695" cy="3035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00C60BF-B555-43DB-8B20-91E78C48F577}"/>
              </a:ext>
            </a:extLst>
          </p:cNvPr>
          <p:cNvSpPr/>
          <p:nvPr/>
        </p:nvSpPr>
        <p:spPr>
          <a:xfrm>
            <a:off x="5765716" y="1418334"/>
            <a:ext cx="648938" cy="3053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93237F5-FC6E-491C-B1D5-57E3D3938749}"/>
              </a:ext>
            </a:extLst>
          </p:cNvPr>
          <p:cNvSpPr/>
          <p:nvPr/>
        </p:nvSpPr>
        <p:spPr>
          <a:xfrm>
            <a:off x="7008019" y="1435895"/>
            <a:ext cx="1345405" cy="6000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p>
        </p:txBody>
      </p:sp>
      <p:sp>
        <p:nvSpPr>
          <p:cNvPr id="14" name="Rectangle 13">
            <a:extLst>
              <a:ext uri="{FF2B5EF4-FFF2-40B4-BE49-F238E27FC236}">
                <a16:creationId xmlns:a16="http://schemas.microsoft.com/office/drawing/2014/main" id="{F3775E05-DE36-4D85-802C-8BE711FF104C}"/>
              </a:ext>
            </a:extLst>
          </p:cNvPr>
          <p:cNvSpPr/>
          <p:nvPr/>
        </p:nvSpPr>
        <p:spPr>
          <a:xfrm>
            <a:off x="7008017" y="2271713"/>
            <a:ext cx="1345405" cy="5726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Nursing Care</a:t>
            </a:r>
          </a:p>
        </p:txBody>
      </p:sp>
      <p:sp>
        <p:nvSpPr>
          <p:cNvPr id="15" name="Rectangle 14">
            <a:extLst>
              <a:ext uri="{FF2B5EF4-FFF2-40B4-BE49-F238E27FC236}">
                <a16:creationId xmlns:a16="http://schemas.microsoft.com/office/drawing/2014/main" id="{E24AB7AE-56EE-4F2F-8DAC-E4B8C94BAE30}"/>
              </a:ext>
            </a:extLst>
          </p:cNvPr>
          <p:cNvSpPr/>
          <p:nvPr/>
        </p:nvSpPr>
        <p:spPr>
          <a:xfrm>
            <a:off x="7008017" y="3080146"/>
            <a:ext cx="1345405" cy="5726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Specialists</a:t>
            </a:r>
          </a:p>
        </p:txBody>
      </p:sp>
      <p:sp>
        <p:nvSpPr>
          <p:cNvPr id="17" name="Rectangle 16">
            <a:extLst>
              <a:ext uri="{FF2B5EF4-FFF2-40B4-BE49-F238E27FC236}">
                <a16:creationId xmlns:a16="http://schemas.microsoft.com/office/drawing/2014/main" id="{5AF4BCEE-77E7-4484-AC64-8CF43F1E840B}"/>
              </a:ext>
            </a:extLst>
          </p:cNvPr>
          <p:cNvSpPr/>
          <p:nvPr/>
        </p:nvSpPr>
        <p:spPr>
          <a:xfrm>
            <a:off x="7008016" y="3849885"/>
            <a:ext cx="1345405" cy="5726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Guardian</a:t>
            </a:r>
          </a:p>
        </p:txBody>
      </p:sp>
      <p:sp>
        <p:nvSpPr>
          <p:cNvPr id="18" name="Arrow: Up-Down 17">
            <a:extLst>
              <a:ext uri="{FF2B5EF4-FFF2-40B4-BE49-F238E27FC236}">
                <a16:creationId xmlns:a16="http://schemas.microsoft.com/office/drawing/2014/main" id="{528EF198-BCCF-4BC3-B4DE-108E9C817902}"/>
              </a:ext>
            </a:extLst>
          </p:cNvPr>
          <p:cNvSpPr/>
          <p:nvPr/>
        </p:nvSpPr>
        <p:spPr>
          <a:xfrm>
            <a:off x="1222153" y="2264569"/>
            <a:ext cx="484632" cy="8155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Down 19">
            <a:extLst>
              <a:ext uri="{FF2B5EF4-FFF2-40B4-BE49-F238E27FC236}">
                <a16:creationId xmlns:a16="http://schemas.microsoft.com/office/drawing/2014/main" id="{4AFDE765-E48A-480F-A86F-531DE1667EB9}"/>
              </a:ext>
            </a:extLst>
          </p:cNvPr>
          <p:cNvSpPr/>
          <p:nvPr/>
        </p:nvSpPr>
        <p:spPr>
          <a:xfrm rot="16200000">
            <a:off x="2310324" y="3323665"/>
            <a:ext cx="484632" cy="8190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B9EE4BB8-C366-4BC0-A7CC-3A9596C73793}"/>
              </a:ext>
            </a:extLst>
          </p:cNvPr>
          <p:cNvSpPr/>
          <p:nvPr/>
        </p:nvSpPr>
        <p:spPr>
          <a:xfrm rot="16200000">
            <a:off x="5384255" y="2634292"/>
            <a:ext cx="248863" cy="5003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Down 21">
            <a:extLst>
              <a:ext uri="{FF2B5EF4-FFF2-40B4-BE49-F238E27FC236}">
                <a16:creationId xmlns:a16="http://schemas.microsoft.com/office/drawing/2014/main" id="{D55B80E8-459F-4896-BF9C-7774F93973A9}"/>
              </a:ext>
            </a:extLst>
          </p:cNvPr>
          <p:cNvSpPr/>
          <p:nvPr/>
        </p:nvSpPr>
        <p:spPr>
          <a:xfrm rot="16200000">
            <a:off x="6543022" y="1429614"/>
            <a:ext cx="338059" cy="5919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4FE57E63-B912-44A1-AE7F-7626A45A401B}"/>
              </a:ext>
            </a:extLst>
          </p:cNvPr>
          <p:cNvSpPr/>
          <p:nvPr/>
        </p:nvSpPr>
        <p:spPr>
          <a:xfrm rot="16200000">
            <a:off x="6542306" y="2295039"/>
            <a:ext cx="338059" cy="5919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4AE636D0-BFAA-4F21-B8A1-DB938824AF48}"/>
              </a:ext>
            </a:extLst>
          </p:cNvPr>
          <p:cNvSpPr/>
          <p:nvPr/>
        </p:nvSpPr>
        <p:spPr>
          <a:xfrm rot="16200000">
            <a:off x="6543021" y="3072115"/>
            <a:ext cx="338059" cy="5919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Up-Down 29">
            <a:extLst>
              <a:ext uri="{FF2B5EF4-FFF2-40B4-BE49-F238E27FC236}">
                <a16:creationId xmlns:a16="http://schemas.microsoft.com/office/drawing/2014/main" id="{35A41E7D-6C4C-4FFA-AC85-5DF4CF614F18}"/>
              </a:ext>
            </a:extLst>
          </p:cNvPr>
          <p:cNvSpPr/>
          <p:nvPr/>
        </p:nvSpPr>
        <p:spPr>
          <a:xfrm rot="16200000">
            <a:off x="6545401" y="3852876"/>
            <a:ext cx="338059" cy="5919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Rounded 32">
            <a:extLst>
              <a:ext uri="{FF2B5EF4-FFF2-40B4-BE49-F238E27FC236}">
                <a16:creationId xmlns:a16="http://schemas.microsoft.com/office/drawing/2014/main" id="{6DFC97E2-F9FE-4CBF-B371-622E25B85168}"/>
              </a:ext>
            </a:extLst>
          </p:cNvPr>
          <p:cNvSpPr/>
          <p:nvPr/>
        </p:nvSpPr>
        <p:spPr>
          <a:xfrm>
            <a:off x="3100388" y="1963867"/>
            <a:ext cx="875893" cy="53387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Login/</a:t>
            </a:r>
          </a:p>
          <a:p>
            <a:pPr algn="ctr"/>
            <a:r>
              <a:rPr lang="en-US" sz="1200" dirty="0"/>
              <a:t>Register</a:t>
            </a:r>
          </a:p>
        </p:txBody>
      </p:sp>
      <p:sp>
        <p:nvSpPr>
          <p:cNvPr id="34" name="Rectangle: Top Corners Rounded 33">
            <a:extLst>
              <a:ext uri="{FF2B5EF4-FFF2-40B4-BE49-F238E27FC236}">
                <a16:creationId xmlns:a16="http://schemas.microsoft.com/office/drawing/2014/main" id="{819C7A37-770C-4267-83AD-FF673B554C69}"/>
              </a:ext>
            </a:extLst>
          </p:cNvPr>
          <p:cNvSpPr/>
          <p:nvPr/>
        </p:nvSpPr>
        <p:spPr>
          <a:xfrm>
            <a:off x="3100389" y="2665178"/>
            <a:ext cx="911517" cy="53387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Doctor’s </a:t>
            </a:r>
          </a:p>
          <a:p>
            <a:pPr algn="ctr"/>
            <a:r>
              <a:rPr lang="en-US" sz="1200" dirty="0"/>
              <a:t>Assessment</a:t>
            </a:r>
          </a:p>
        </p:txBody>
      </p:sp>
      <p:sp>
        <p:nvSpPr>
          <p:cNvPr id="35" name="Rectangle: Top Corners Rounded 34">
            <a:extLst>
              <a:ext uri="{FF2B5EF4-FFF2-40B4-BE49-F238E27FC236}">
                <a16:creationId xmlns:a16="http://schemas.microsoft.com/office/drawing/2014/main" id="{1C685D3F-7AC4-4EB9-AC03-479778456520}"/>
              </a:ext>
            </a:extLst>
          </p:cNvPr>
          <p:cNvSpPr/>
          <p:nvPr/>
        </p:nvSpPr>
        <p:spPr>
          <a:xfrm>
            <a:off x="3100388" y="3366490"/>
            <a:ext cx="911518" cy="53387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Resources</a:t>
            </a:r>
          </a:p>
        </p:txBody>
      </p:sp>
      <p:sp>
        <p:nvSpPr>
          <p:cNvPr id="37" name="Rectangle: Top Corners Rounded 36">
            <a:extLst>
              <a:ext uri="{FF2B5EF4-FFF2-40B4-BE49-F238E27FC236}">
                <a16:creationId xmlns:a16="http://schemas.microsoft.com/office/drawing/2014/main" id="{A90CDBE7-26F3-43F3-BE76-4F0F9FBC0EE4}"/>
              </a:ext>
            </a:extLst>
          </p:cNvPr>
          <p:cNvSpPr/>
          <p:nvPr/>
        </p:nvSpPr>
        <p:spPr>
          <a:xfrm>
            <a:off x="4232386" y="1963867"/>
            <a:ext cx="875893" cy="56105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Nursing</a:t>
            </a:r>
          </a:p>
          <a:p>
            <a:pPr algn="ctr"/>
            <a:r>
              <a:rPr lang="en-US" sz="1200" dirty="0"/>
              <a:t>Assessment</a:t>
            </a:r>
          </a:p>
        </p:txBody>
      </p:sp>
      <p:sp>
        <p:nvSpPr>
          <p:cNvPr id="38" name="Rectangle: Top Corners Rounded 37">
            <a:extLst>
              <a:ext uri="{FF2B5EF4-FFF2-40B4-BE49-F238E27FC236}">
                <a16:creationId xmlns:a16="http://schemas.microsoft.com/office/drawing/2014/main" id="{12A23CC5-1FED-4DC3-9CAF-3E7FCBFCBDF1}"/>
              </a:ext>
            </a:extLst>
          </p:cNvPr>
          <p:cNvSpPr/>
          <p:nvPr/>
        </p:nvSpPr>
        <p:spPr>
          <a:xfrm>
            <a:off x="4207670" y="2641214"/>
            <a:ext cx="924426" cy="561049"/>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Photo</a:t>
            </a:r>
          </a:p>
          <a:p>
            <a:pPr algn="ctr"/>
            <a:r>
              <a:rPr lang="en-US" sz="1200" dirty="0"/>
              <a:t>Gallery</a:t>
            </a:r>
          </a:p>
        </p:txBody>
      </p:sp>
      <p:sp>
        <p:nvSpPr>
          <p:cNvPr id="39" name="Rectangle: Top Corners Rounded 38">
            <a:extLst>
              <a:ext uri="{FF2B5EF4-FFF2-40B4-BE49-F238E27FC236}">
                <a16:creationId xmlns:a16="http://schemas.microsoft.com/office/drawing/2014/main" id="{900A9EA6-1415-4706-8248-A8E986AFF728}"/>
              </a:ext>
            </a:extLst>
          </p:cNvPr>
          <p:cNvSpPr/>
          <p:nvPr/>
        </p:nvSpPr>
        <p:spPr>
          <a:xfrm>
            <a:off x="4232387" y="3360268"/>
            <a:ext cx="937736" cy="533873"/>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More</a:t>
            </a:r>
          </a:p>
        </p:txBody>
      </p:sp>
      <p:sp>
        <p:nvSpPr>
          <p:cNvPr id="41" name="TextBox 40">
            <a:extLst>
              <a:ext uri="{FF2B5EF4-FFF2-40B4-BE49-F238E27FC236}">
                <a16:creationId xmlns:a16="http://schemas.microsoft.com/office/drawing/2014/main" id="{2F92E231-3409-411B-A1F8-30F74E5AF837}"/>
              </a:ext>
            </a:extLst>
          </p:cNvPr>
          <p:cNvSpPr txBox="1"/>
          <p:nvPr/>
        </p:nvSpPr>
        <p:spPr>
          <a:xfrm>
            <a:off x="1715456" y="2376972"/>
            <a:ext cx="1183093" cy="461665"/>
          </a:xfrm>
          <a:prstGeom prst="rect">
            <a:avLst/>
          </a:prstGeom>
          <a:noFill/>
        </p:spPr>
        <p:txBody>
          <a:bodyPr wrap="square" rtlCol="0">
            <a:spAutoFit/>
          </a:bodyPr>
          <a:lstStyle/>
          <a:p>
            <a:r>
              <a:rPr lang="en-US" sz="1200" dirty="0"/>
              <a:t>Firebase Cloud Technology</a:t>
            </a:r>
          </a:p>
        </p:txBody>
      </p:sp>
      <p:sp>
        <p:nvSpPr>
          <p:cNvPr id="42" name="TextBox 41">
            <a:extLst>
              <a:ext uri="{FF2B5EF4-FFF2-40B4-BE49-F238E27FC236}">
                <a16:creationId xmlns:a16="http://schemas.microsoft.com/office/drawing/2014/main" id="{CFC0B43D-3621-4FCF-BA94-0300017B5D77}"/>
              </a:ext>
            </a:extLst>
          </p:cNvPr>
          <p:cNvSpPr txBox="1"/>
          <p:nvPr/>
        </p:nvSpPr>
        <p:spPr>
          <a:xfrm>
            <a:off x="2206728" y="4087039"/>
            <a:ext cx="687914" cy="461665"/>
          </a:xfrm>
          <a:prstGeom prst="rect">
            <a:avLst/>
          </a:prstGeom>
          <a:noFill/>
        </p:spPr>
        <p:txBody>
          <a:bodyPr wrap="square" rtlCol="0">
            <a:spAutoFit/>
          </a:bodyPr>
          <a:lstStyle/>
          <a:p>
            <a:r>
              <a:rPr lang="en-US" sz="1200" dirty="0"/>
              <a:t>Android via SDK</a:t>
            </a:r>
          </a:p>
        </p:txBody>
      </p:sp>
      <p:sp>
        <p:nvSpPr>
          <p:cNvPr id="43" name="TextBox 42">
            <a:extLst>
              <a:ext uri="{FF2B5EF4-FFF2-40B4-BE49-F238E27FC236}">
                <a16:creationId xmlns:a16="http://schemas.microsoft.com/office/drawing/2014/main" id="{99B1753F-2E07-4C2B-B807-E6600F5DDBE1}"/>
              </a:ext>
            </a:extLst>
          </p:cNvPr>
          <p:cNvSpPr txBox="1"/>
          <p:nvPr/>
        </p:nvSpPr>
        <p:spPr>
          <a:xfrm>
            <a:off x="2206727" y="3043785"/>
            <a:ext cx="937736" cy="461665"/>
          </a:xfrm>
          <a:prstGeom prst="rect">
            <a:avLst/>
          </a:prstGeom>
          <a:noFill/>
        </p:spPr>
        <p:txBody>
          <a:bodyPr wrap="square" rtlCol="0">
            <a:spAutoFit/>
          </a:bodyPr>
          <a:lstStyle/>
          <a:p>
            <a:r>
              <a:rPr lang="en-US" sz="1200" dirty="0"/>
              <a:t>Flutter using Dart</a:t>
            </a:r>
          </a:p>
        </p:txBody>
      </p:sp>
      <p:sp>
        <p:nvSpPr>
          <p:cNvPr id="44" name="TextBox 43">
            <a:extLst>
              <a:ext uri="{FF2B5EF4-FFF2-40B4-BE49-F238E27FC236}">
                <a16:creationId xmlns:a16="http://schemas.microsoft.com/office/drawing/2014/main" id="{657AAD85-7FCF-4ACC-BF65-F04887A31171}"/>
              </a:ext>
            </a:extLst>
          </p:cNvPr>
          <p:cNvSpPr txBox="1"/>
          <p:nvPr/>
        </p:nvSpPr>
        <p:spPr>
          <a:xfrm rot="16200000">
            <a:off x="4793478" y="1833794"/>
            <a:ext cx="1447769" cy="461665"/>
          </a:xfrm>
          <a:prstGeom prst="rect">
            <a:avLst/>
          </a:prstGeom>
          <a:noFill/>
        </p:spPr>
        <p:txBody>
          <a:bodyPr wrap="none" rtlCol="0">
            <a:spAutoFit/>
          </a:bodyPr>
          <a:lstStyle/>
          <a:p>
            <a:r>
              <a:rPr lang="en-US" sz="1200" dirty="0"/>
              <a:t>Android Device with</a:t>
            </a:r>
          </a:p>
          <a:p>
            <a:r>
              <a:rPr lang="en-US" sz="1200" dirty="0"/>
              <a:t>Internet Connection</a:t>
            </a:r>
          </a:p>
        </p:txBody>
      </p:sp>
      <p:sp>
        <p:nvSpPr>
          <p:cNvPr id="45" name="TextBox 44">
            <a:extLst>
              <a:ext uri="{FF2B5EF4-FFF2-40B4-BE49-F238E27FC236}">
                <a16:creationId xmlns:a16="http://schemas.microsoft.com/office/drawing/2014/main" id="{B9D262AB-1F76-4C09-BDEA-129460814DB0}"/>
              </a:ext>
            </a:extLst>
          </p:cNvPr>
          <p:cNvSpPr txBox="1"/>
          <p:nvPr/>
        </p:nvSpPr>
        <p:spPr>
          <a:xfrm rot="16200000">
            <a:off x="5338237" y="2614709"/>
            <a:ext cx="1507657" cy="369332"/>
          </a:xfrm>
          <a:prstGeom prst="rect">
            <a:avLst/>
          </a:prstGeom>
          <a:noFill/>
        </p:spPr>
        <p:txBody>
          <a:bodyPr wrap="none" rtlCol="0">
            <a:spAutoFit/>
          </a:bodyPr>
          <a:lstStyle/>
          <a:p>
            <a:r>
              <a:rPr lang="en-US" dirty="0"/>
              <a:t>User Interface</a:t>
            </a:r>
          </a:p>
        </p:txBody>
      </p:sp>
    </p:spTree>
    <p:extLst>
      <p:ext uri="{BB962C8B-B14F-4D97-AF65-F5344CB8AC3E}">
        <p14:creationId xmlns:p14="http://schemas.microsoft.com/office/powerpoint/2010/main" val="408589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Data flow  Diagram</a:t>
            </a:r>
          </a:p>
        </p:txBody>
      </p:sp>
      <p:sp>
        <p:nvSpPr>
          <p:cNvPr id="6" name="Rectangle 5">
            <a:extLst>
              <a:ext uri="{FF2B5EF4-FFF2-40B4-BE49-F238E27FC236}">
                <a16:creationId xmlns:a16="http://schemas.microsoft.com/office/drawing/2014/main" id="{694E6C47-DA2A-4844-BB62-EDD56B3CDA7F}"/>
              </a:ext>
            </a:extLst>
          </p:cNvPr>
          <p:cNvSpPr/>
          <p:nvPr/>
        </p:nvSpPr>
        <p:spPr>
          <a:xfrm>
            <a:off x="1093512" y="1544233"/>
            <a:ext cx="1864519" cy="635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Nursing Care &amp;</a:t>
            </a:r>
          </a:p>
          <a:p>
            <a:pPr algn="ctr"/>
            <a:r>
              <a:rPr lang="en-US" dirty="0"/>
              <a:t>Specialists</a:t>
            </a:r>
          </a:p>
        </p:txBody>
      </p:sp>
      <p:sp>
        <p:nvSpPr>
          <p:cNvPr id="7" name="Rectangle 6">
            <a:extLst>
              <a:ext uri="{FF2B5EF4-FFF2-40B4-BE49-F238E27FC236}">
                <a16:creationId xmlns:a16="http://schemas.microsoft.com/office/drawing/2014/main" id="{36704AA8-454A-492E-A803-AF6624FFC80F}"/>
              </a:ext>
            </a:extLst>
          </p:cNvPr>
          <p:cNvSpPr/>
          <p:nvPr/>
        </p:nvSpPr>
        <p:spPr>
          <a:xfrm>
            <a:off x="3569323" y="3078953"/>
            <a:ext cx="1864518" cy="635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p>
        </p:txBody>
      </p:sp>
      <p:sp>
        <p:nvSpPr>
          <p:cNvPr id="8" name="Rectangle 7">
            <a:extLst>
              <a:ext uri="{FF2B5EF4-FFF2-40B4-BE49-F238E27FC236}">
                <a16:creationId xmlns:a16="http://schemas.microsoft.com/office/drawing/2014/main" id="{1FE2D24A-5A1D-4975-B0B1-ACAD78E1F6E7}"/>
              </a:ext>
            </a:extLst>
          </p:cNvPr>
          <p:cNvSpPr/>
          <p:nvPr/>
        </p:nvSpPr>
        <p:spPr>
          <a:xfrm>
            <a:off x="6044265" y="1544235"/>
            <a:ext cx="1864519" cy="635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Legal Guardian/</a:t>
            </a:r>
          </a:p>
          <a:p>
            <a:pPr algn="ctr"/>
            <a:r>
              <a:rPr lang="en-US" dirty="0"/>
              <a:t>Patient</a:t>
            </a:r>
          </a:p>
        </p:txBody>
      </p:sp>
      <p:sp>
        <p:nvSpPr>
          <p:cNvPr id="10" name="Arrow: Up-Down 9">
            <a:extLst>
              <a:ext uri="{FF2B5EF4-FFF2-40B4-BE49-F238E27FC236}">
                <a16:creationId xmlns:a16="http://schemas.microsoft.com/office/drawing/2014/main" id="{6429D4B6-5517-4E1C-BF06-A2CAB1D6BD36}"/>
              </a:ext>
            </a:extLst>
          </p:cNvPr>
          <p:cNvSpPr/>
          <p:nvPr/>
        </p:nvSpPr>
        <p:spPr>
          <a:xfrm>
            <a:off x="4342700" y="2200273"/>
            <a:ext cx="329313" cy="87868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ABDD50-A686-4AB9-98C3-3E113AA480FB}"/>
              </a:ext>
            </a:extLst>
          </p:cNvPr>
          <p:cNvSpPr/>
          <p:nvPr/>
        </p:nvSpPr>
        <p:spPr>
          <a:xfrm>
            <a:off x="3532306" y="1544236"/>
            <a:ext cx="1905394" cy="635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Satyak</a:t>
            </a:r>
          </a:p>
        </p:txBody>
      </p:sp>
      <p:sp>
        <p:nvSpPr>
          <p:cNvPr id="25" name="Arrow: Left 24">
            <a:extLst>
              <a:ext uri="{FF2B5EF4-FFF2-40B4-BE49-F238E27FC236}">
                <a16:creationId xmlns:a16="http://schemas.microsoft.com/office/drawing/2014/main" id="{FFAC8830-F1B9-4F97-A884-AB693631BA03}"/>
              </a:ext>
            </a:extLst>
          </p:cNvPr>
          <p:cNvSpPr/>
          <p:nvPr/>
        </p:nvSpPr>
        <p:spPr>
          <a:xfrm>
            <a:off x="2961325" y="1640636"/>
            <a:ext cx="570982"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7ED58F13-5588-4FEE-8194-FA49AC208FE6}"/>
              </a:ext>
            </a:extLst>
          </p:cNvPr>
          <p:cNvSpPr/>
          <p:nvPr/>
        </p:nvSpPr>
        <p:spPr>
          <a:xfrm>
            <a:off x="5441032" y="1619813"/>
            <a:ext cx="60323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9F7EC26-65FD-4A53-88C6-47CB3FA1F4FE}"/>
              </a:ext>
            </a:extLst>
          </p:cNvPr>
          <p:cNvSpPr txBox="1"/>
          <p:nvPr/>
        </p:nvSpPr>
        <p:spPr>
          <a:xfrm rot="16200000">
            <a:off x="4178232" y="1989501"/>
            <a:ext cx="1594128" cy="584775"/>
          </a:xfrm>
          <a:prstGeom prst="rect">
            <a:avLst/>
          </a:prstGeom>
          <a:noFill/>
        </p:spPr>
        <p:txBody>
          <a:bodyPr wrap="square" rtlCol="0">
            <a:spAutoFit/>
          </a:bodyPr>
          <a:lstStyle/>
          <a:p>
            <a:r>
              <a:rPr lang="en-US" sz="1600" dirty="0"/>
              <a:t>Patient </a:t>
            </a:r>
          </a:p>
          <a:p>
            <a:r>
              <a:rPr lang="en-US" sz="1600" dirty="0"/>
              <a:t>details</a:t>
            </a:r>
          </a:p>
        </p:txBody>
      </p:sp>
    </p:spTree>
    <p:extLst>
      <p:ext uri="{BB962C8B-B14F-4D97-AF65-F5344CB8AC3E}">
        <p14:creationId xmlns:p14="http://schemas.microsoft.com/office/powerpoint/2010/main" val="3236922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Data flow Diagram</a:t>
            </a:r>
          </a:p>
        </p:txBody>
      </p:sp>
      <p:sp>
        <p:nvSpPr>
          <p:cNvPr id="14" name="Oval 13">
            <a:extLst>
              <a:ext uri="{FF2B5EF4-FFF2-40B4-BE49-F238E27FC236}">
                <a16:creationId xmlns:a16="http://schemas.microsoft.com/office/drawing/2014/main" id="{F9C93236-B9C2-4D97-B24B-715150FE386A}"/>
              </a:ext>
            </a:extLst>
          </p:cNvPr>
          <p:cNvSpPr/>
          <p:nvPr/>
        </p:nvSpPr>
        <p:spPr>
          <a:xfrm>
            <a:off x="1964530" y="1268016"/>
            <a:ext cx="1128713"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Registration</a:t>
            </a:r>
          </a:p>
        </p:txBody>
      </p:sp>
      <p:sp>
        <p:nvSpPr>
          <p:cNvPr id="15" name="Oval 14">
            <a:extLst>
              <a:ext uri="{FF2B5EF4-FFF2-40B4-BE49-F238E27FC236}">
                <a16:creationId xmlns:a16="http://schemas.microsoft.com/office/drawing/2014/main" id="{125C4903-617A-4C1D-ADBB-9B264A9C8DC7}"/>
              </a:ext>
            </a:extLst>
          </p:cNvPr>
          <p:cNvSpPr/>
          <p:nvPr/>
        </p:nvSpPr>
        <p:spPr>
          <a:xfrm>
            <a:off x="1964530" y="2411462"/>
            <a:ext cx="1128713"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Analysis of </a:t>
            </a:r>
          </a:p>
          <a:p>
            <a:pPr algn="ctr"/>
            <a:r>
              <a:rPr lang="en-US" sz="1200" dirty="0"/>
              <a:t>assessments</a:t>
            </a:r>
          </a:p>
          <a:p>
            <a:pPr algn="ctr"/>
            <a:endParaRPr lang="en-US" dirty="0"/>
          </a:p>
        </p:txBody>
      </p:sp>
      <p:sp>
        <p:nvSpPr>
          <p:cNvPr id="17" name="Oval 16">
            <a:extLst>
              <a:ext uri="{FF2B5EF4-FFF2-40B4-BE49-F238E27FC236}">
                <a16:creationId xmlns:a16="http://schemas.microsoft.com/office/drawing/2014/main" id="{F1487F2A-4C53-4B9A-A22E-8810738561A1}"/>
              </a:ext>
            </a:extLst>
          </p:cNvPr>
          <p:cNvSpPr/>
          <p:nvPr/>
        </p:nvSpPr>
        <p:spPr>
          <a:xfrm>
            <a:off x="1964530" y="3554908"/>
            <a:ext cx="1128713"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Medical Report &amp;</a:t>
            </a:r>
          </a:p>
          <a:p>
            <a:pPr algn="ctr"/>
            <a:r>
              <a:rPr lang="en-US" sz="1200" dirty="0"/>
              <a:t>Prescription</a:t>
            </a:r>
          </a:p>
        </p:txBody>
      </p:sp>
      <p:sp>
        <p:nvSpPr>
          <p:cNvPr id="29" name="Oval 28">
            <a:extLst>
              <a:ext uri="{FF2B5EF4-FFF2-40B4-BE49-F238E27FC236}">
                <a16:creationId xmlns:a16="http://schemas.microsoft.com/office/drawing/2014/main" id="{17810D8E-98F4-4FA6-A732-07355CE48EFC}"/>
              </a:ext>
            </a:extLst>
          </p:cNvPr>
          <p:cNvSpPr/>
          <p:nvPr/>
        </p:nvSpPr>
        <p:spPr>
          <a:xfrm>
            <a:off x="6050756" y="1268016"/>
            <a:ext cx="135017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Complete </a:t>
            </a:r>
          </a:p>
          <a:p>
            <a:pPr algn="ctr"/>
            <a:r>
              <a:rPr lang="en-US" sz="1200" dirty="0"/>
              <a:t>Diagnosis</a:t>
            </a:r>
          </a:p>
        </p:txBody>
      </p:sp>
      <p:sp>
        <p:nvSpPr>
          <p:cNvPr id="32" name="Oval 31">
            <a:extLst>
              <a:ext uri="{FF2B5EF4-FFF2-40B4-BE49-F238E27FC236}">
                <a16:creationId xmlns:a16="http://schemas.microsoft.com/office/drawing/2014/main" id="{0D578E9A-CB59-406F-AAC3-2EA3E01891C6}"/>
              </a:ext>
            </a:extLst>
          </p:cNvPr>
          <p:cNvSpPr/>
          <p:nvPr/>
        </p:nvSpPr>
        <p:spPr>
          <a:xfrm>
            <a:off x="6050756" y="2388468"/>
            <a:ext cx="1128713"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Analysis of</a:t>
            </a:r>
          </a:p>
          <a:p>
            <a:pPr algn="ctr"/>
            <a:r>
              <a:rPr lang="en-US" sz="1200" dirty="0"/>
              <a:t>Assessments</a:t>
            </a:r>
          </a:p>
        </p:txBody>
      </p:sp>
      <p:sp>
        <p:nvSpPr>
          <p:cNvPr id="33" name="Oval 32">
            <a:extLst>
              <a:ext uri="{FF2B5EF4-FFF2-40B4-BE49-F238E27FC236}">
                <a16:creationId xmlns:a16="http://schemas.microsoft.com/office/drawing/2014/main" id="{C5166E7A-5821-4AFF-9510-D7760365C61E}"/>
              </a:ext>
            </a:extLst>
          </p:cNvPr>
          <p:cNvSpPr/>
          <p:nvPr/>
        </p:nvSpPr>
        <p:spPr>
          <a:xfrm>
            <a:off x="6050757" y="3508920"/>
            <a:ext cx="1128713"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Summarization of</a:t>
            </a:r>
          </a:p>
          <a:p>
            <a:pPr algn="ctr"/>
            <a:r>
              <a:rPr lang="en-US" sz="1200" dirty="0"/>
              <a:t>data</a:t>
            </a:r>
          </a:p>
        </p:txBody>
      </p:sp>
      <p:sp>
        <p:nvSpPr>
          <p:cNvPr id="34" name="Rectangle 33">
            <a:extLst>
              <a:ext uri="{FF2B5EF4-FFF2-40B4-BE49-F238E27FC236}">
                <a16:creationId xmlns:a16="http://schemas.microsoft.com/office/drawing/2014/main" id="{92A823BB-5271-402E-B080-5A28B6869B0A}"/>
              </a:ext>
            </a:extLst>
          </p:cNvPr>
          <p:cNvSpPr/>
          <p:nvPr/>
        </p:nvSpPr>
        <p:spPr>
          <a:xfrm>
            <a:off x="108941" y="1564701"/>
            <a:ext cx="1237060" cy="617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Patient</a:t>
            </a:r>
          </a:p>
        </p:txBody>
      </p:sp>
      <p:sp>
        <p:nvSpPr>
          <p:cNvPr id="35" name="Rectangle 34">
            <a:extLst>
              <a:ext uri="{FF2B5EF4-FFF2-40B4-BE49-F238E27FC236}">
                <a16:creationId xmlns:a16="http://schemas.microsoft.com/office/drawing/2014/main" id="{EC68B9C4-2C5B-48EA-A6CD-2937C7F188AB}"/>
              </a:ext>
            </a:extLst>
          </p:cNvPr>
          <p:cNvSpPr/>
          <p:nvPr/>
        </p:nvSpPr>
        <p:spPr>
          <a:xfrm>
            <a:off x="108941" y="3767434"/>
            <a:ext cx="1221684" cy="489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Guardian</a:t>
            </a:r>
          </a:p>
        </p:txBody>
      </p:sp>
      <p:sp>
        <p:nvSpPr>
          <p:cNvPr id="36" name="Rectangle 35">
            <a:extLst>
              <a:ext uri="{FF2B5EF4-FFF2-40B4-BE49-F238E27FC236}">
                <a16:creationId xmlns:a16="http://schemas.microsoft.com/office/drawing/2014/main" id="{271C777A-13C7-407B-9411-E5AC48A87FDD}"/>
              </a:ext>
            </a:extLst>
          </p:cNvPr>
          <p:cNvSpPr/>
          <p:nvPr/>
        </p:nvSpPr>
        <p:spPr>
          <a:xfrm>
            <a:off x="3300411" y="2623988"/>
            <a:ext cx="1128712" cy="5449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Admin&amp;</a:t>
            </a:r>
          </a:p>
          <a:p>
            <a:pPr algn="ctr"/>
            <a:r>
              <a:rPr lang="en-US" dirty="0"/>
              <a:t>Specialist</a:t>
            </a:r>
          </a:p>
        </p:txBody>
      </p:sp>
      <p:sp>
        <p:nvSpPr>
          <p:cNvPr id="37" name="Rectangle 36">
            <a:extLst>
              <a:ext uri="{FF2B5EF4-FFF2-40B4-BE49-F238E27FC236}">
                <a16:creationId xmlns:a16="http://schemas.microsoft.com/office/drawing/2014/main" id="{70CA3FCD-3B69-450B-85FA-137A53B4FFC9}"/>
              </a:ext>
            </a:extLst>
          </p:cNvPr>
          <p:cNvSpPr/>
          <p:nvPr/>
        </p:nvSpPr>
        <p:spPr>
          <a:xfrm>
            <a:off x="4714873" y="1480542"/>
            <a:ext cx="1128712" cy="489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Doctor</a:t>
            </a:r>
          </a:p>
        </p:txBody>
      </p:sp>
      <p:sp>
        <p:nvSpPr>
          <p:cNvPr id="38" name="Rectangle 37">
            <a:extLst>
              <a:ext uri="{FF2B5EF4-FFF2-40B4-BE49-F238E27FC236}">
                <a16:creationId xmlns:a16="http://schemas.microsoft.com/office/drawing/2014/main" id="{18646068-30C1-4448-994E-419C0B177343}"/>
              </a:ext>
            </a:extLst>
          </p:cNvPr>
          <p:cNvSpPr/>
          <p:nvPr/>
        </p:nvSpPr>
        <p:spPr>
          <a:xfrm>
            <a:off x="4714873" y="3767434"/>
            <a:ext cx="1128712" cy="489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Guardian</a:t>
            </a:r>
          </a:p>
        </p:txBody>
      </p:sp>
      <p:sp>
        <p:nvSpPr>
          <p:cNvPr id="39" name="Rectangle 38">
            <a:extLst>
              <a:ext uri="{FF2B5EF4-FFF2-40B4-BE49-F238E27FC236}">
                <a16:creationId xmlns:a16="http://schemas.microsoft.com/office/drawing/2014/main" id="{6882DDF2-8C06-4C11-9844-37AD613F3541}"/>
              </a:ext>
            </a:extLst>
          </p:cNvPr>
          <p:cNvSpPr/>
          <p:nvPr/>
        </p:nvSpPr>
        <p:spPr>
          <a:xfrm>
            <a:off x="7629524" y="1469828"/>
            <a:ext cx="1128712" cy="489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Medical</a:t>
            </a:r>
          </a:p>
          <a:p>
            <a:pPr algn="ctr"/>
            <a:r>
              <a:rPr lang="en-US" dirty="0"/>
              <a:t>Report</a:t>
            </a:r>
          </a:p>
        </p:txBody>
      </p:sp>
      <p:sp>
        <p:nvSpPr>
          <p:cNvPr id="40" name="Rectangle 39">
            <a:extLst>
              <a:ext uri="{FF2B5EF4-FFF2-40B4-BE49-F238E27FC236}">
                <a16:creationId xmlns:a16="http://schemas.microsoft.com/office/drawing/2014/main" id="{9386D4FD-FB6F-432E-841D-8B4126AE0C3B}"/>
              </a:ext>
            </a:extLst>
          </p:cNvPr>
          <p:cNvSpPr/>
          <p:nvPr/>
        </p:nvSpPr>
        <p:spPr>
          <a:xfrm>
            <a:off x="7586661" y="3767434"/>
            <a:ext cx="1214437" cy="489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Specialists</a:t>
            </a:r>
          </a:p>
        </p:txBody>
      </p:sp>
      <p:cxnSp>
        <p:nvCxnSpPr>
          <p:cNvPr id="42" name="Straight Arrow Connector 41">
            <a:extLst>
              <a:ext uri="{FF2B5EF4-FFF2-40B4-BE49-F238E27FC236}">
                <a16:creationId xmlns:a16="http://schemas.microsoft.com/office/drawing/2014/main" id="{F35C43E5-5A2C-4557-B447-C586E3D810BD}"/>
              </a:ext>
            </a:extLst>
          </p:cNvPr>
          <p:cNvCxnSpPr>
            <a:cxnSpLocks/>
          </p:cNvCxnSpPr>
          <p:nvPr/>
        </p:nvCxnSpPr>
        <p:spPr>
          <a:xfrm flipV="1">
            <a:off x="1346001" y="1674556"/>
            <a:ext cx="618529" cy="101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7B9CD0D-66E4-454D-B423-6D49A5A0254A}"/>
              </a:ext>
            </a:extLst>
          </p:cNvPr>
          <p:cNvCxnSpPr>
            <a:cxnSpLocks/>
          </p:cNvCxnSpPr>
          <p:nvPr/>
        </p:nvCxnSpPr>
        <p:spPr>
          <a:xfrm flipH="1">
            <a:off x="1330625" y="1918041"/>
            <a:ext cx="664659" cy="10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CD37B-316C-4BCB-99F4-85362933E6E6}"/>
              </a:ext>
            </a:extLst>
          </p:cNvPr>
          <p:cNvCxnSpPr>
            <a:cxnSpLocks/>
            <a:stCxn id="14" idx="4"/>
          </p:cNvCxnSpPr>
          <p:nvPr/>
        </p:nvCxnSpPr>
        <p:spPr>
          <a:xfrm>
            <a:off x="2528887" y="2182416"/>
            <a:ext cx="0" cy="22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D7F7909-D8AF-48BE-B0E6-7ECE225A4BFA}"/>
              </a:ext>
            </a:extLst>
          </p:cNvPr>
          <p:cNvCxnSpPr>
            <a:cxnSpLocks/>
            <a:stCxn id="15" idx="4"/>
          </p:cNvCxnSpPr>
          <p:nvPr/>
        </p:nvCxnSpPr>
        <p:spPr>
          <a:xfrm>
            <a:off x="2528887" y="3325862"/>
            <a:ext cx="0" cy="22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BA032F-1FFF-4A34-B930-C3786B8E64A3}"/>
              </a:ext>
            </a:extLst>
          </p:cNvPr>
          <p:cNvCxnSpPr>
            <a:cxnSpLocks/>
            <a:stCxn id="14" idx="6"/>
            <a:endCxn id="36" idx="0"/>
          </p:cNvCxnSpPr>
          <p:nvPr/>
        </p:nvCxnSpPr>
        <p:spPr>
          <a:xfrm>
            <a:off x="3093243" y="1725216"/>
            <a:ext cx="771524" cy="898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F03BDB-C111-497E-98CB-3F35348F1CB8}"/>
              </a:ext>
            </a:extLst>
          </p:cNvPr>
          <p:cNvCxnSpPr>
            <a:cxnSpLocks/>
            <a:stCxn id="36" idx="1"/>
            <a:endCxn id="15" idx="6"/>
          </p:cNvCxnSpPr>
          <p:nvPr/>
        </p:nvCxnSpPr>
        <p:spPr>
          <a:xfrm flipH="1" flipV="1">
            <a:off x="3093243" y="2868662"/>
            <a:ext cx="207168" cy="27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57E8B02-15DD-4708-8457-28478447FD2E}"/>
              </a:ext>
            </a:extLst>
          </p:cNvPr>
          <p:cNvCxnSpPr>
            <a:cxnSpLocks/>
            <a:stCxn id="17" idx="2"/>
            <a:endCxn id="35" idx="3"/>
          </p:cNvCxnSpPr>
          <p:nvPr/>
        </p:nvCxnSpPr>
        <p:spPr>
          <a:xfrm flipH="1">
            <a:off x="1330625" y="4012108"/>
            <a:ext cx="633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7EC2207-94A0-44A0-8E1F-41E9867BFACA}"/>
              </a:ext>
            </a:extLst>
          </p:cNvPr>
          <p:cNvCxnSpPr>
            <a:cxnSpLocks/>
            <a:stCxn id="37" idx="3"/>
            <a:endCxn id="29" idx="2"/>
          </p:cNvCxnSpPr>
          <p:nvPr/>
        </p:nvCxnSpPr>
        <p:spPr>
          <a:xfrm>
            <a:off x="5843585" y="1725216"/>
            <a:ext cx="207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5D5C925-D359-47F0-B94A-D38AD86C22D1}"/>
              </a:ext>
            </a:extLst>
          </p:cNvPr>
          <p:cNvCxnSpPr>
            <a:cxnSpLocks/>
            <a:endCxn id="39" idx="1"/>
          </p:cNvCxnSpPr>
          <p:nvPr/>
        </p:nvCxnSpPr>
        <p:spPr>
          <a:xfrm>
            <a:off x="7343777" y="1708299"/>
            <a:ext cx="285747" cy="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15522E7-A9E4-4680-8F65-F9B054A44A4F}"/>
              </a:ext>
            </a:extLst>
          </p:cNvPr>
          <p:cNvCxnSpPr>
            <a:cxnSpLocks/>
          </p:cNvCxnSpPr>
          <p:nvPr/>
        </p:nvCxnSpPr>
        <p:spPr>
          <a:xfrm>
            <a:off x="6607964" y="2174602"/>
            <a:ext cx="0" cy="206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96A2FC09-218B-4D4B-8527-18A30A37BE9E}"/>
              </a:ext>
            </a:extLst>
          </p:cNvPr>
          <p:cNvCxnSpPr>
            <a:cxnSpLocks/>
          </p:cNvCxnSpPr>
          <p:nvPr/>
        </p:nvCxnSpPr>
        <p:spPr>
          <a:xfrm>
            <a:off x="6615111" y="3289734"/>
            <a:ext cx="0" cy="219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EECEFBF-C0B7-4FAA-9B4F-66D9121AFBB8}"/>
              </a:ext>
            </a:extLst>
          </p:cNvPr>
          <p:cNvCxnSpPr>
            <a:cxnSpLocks/>
            <a:endCxn id="32" idx="5"/>
          </p:cNvCxnSpPr>
          <p:nvPr/>
        </p:nvCxnSpPr>
        <p:spPr>
          <a:xfrm flipH="1" flipV="1">
            <a:off x="7014173" y="3168957"/>
            <a:ext cx="572490" cy="59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1DCCB64-8C44-4CB6-98EF-72178DFBD5DE}"/>
              </a:ext>
            </a:extLst>
          </p:cNvPr>
          <p:cNvCxnSpPr>
            <a:cxnSpLocks/>
            <a:stCxn id="32" idx="6"/>
            <a:endCxn id="40" idx="0"/>
          </p:cNvCxnSpPr>
          <p:nvPr/>
        </p:nvCxnSpPr>
        <p:spPr>
          <a:xfrm>
            <a:off x="7179469" y="2845668"/>
            <a:ext cx="1014411" cy="92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A9A25FE-C036-4097-AB74-8EABF6DC79C8}"/>
              </a:ext>
            </a:extLst>
          </p:cNvPr>
          <p:cNvCxnSpPr>
            <a:cxnSpLocks/>
          </p:cNvCxnSpPr>
          <p:nvPr/>
        </p:nvCxnSpPr>
        <p:spPr>
          <a:xfrm flipH="1">
            <a:off x="5829893" y="4012107"/>
            <a:ext cx="234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0FF1405-F1CC-4ACD-A35B-1F58A0370263}"/>
              </a:ext>
            </a:extLst>
          </p:cNvPr>
          <p:cNvCxnSpPr>
            <a:cxnSpLocks/>
            <a:stCxn id="34" idx="2"/>
            <a:endCxn id="35" idx="0"/>
          </p:cNvCxnSpPr>
          <p:nvPr/>
        </p:nvCxnSpPr>
        <p:spPr>
          <a:xfrm flipH="1">
            <a:off x="719783" y="2182636"/>
            <a:ext cx="7688" cy="15847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822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State Diagram</a:t>
            </a:r>
          </a:p>
        </p:txBody>
      </p:sp>
      <p:sp>
        <p:nvSpPr>
          <p:cNvPr id="7" name="Rectangle 6">
            <a:extLst>
              <a:ext uri="{FF2B5EF4-FFF2-40B4-BE49-F238E27FC236}">
                <a16:creationId xmlns:a16="http://schemas.microsoft.com/office/drawing/2014/main" id="{00867E29-2728-41DE-8558-AD93E43F73B9}"/>
              </a:ext>
            </a:extLst>
          </p:cNvPr>
          <p:cNvSpPr/>
          <p:nvPr/>
        </p:nvSpPr>
        <p:spPr>
          <a:xfrm>
            <a:off x="1324187" y="2173287"/>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Register</a:t>
            </a:r>
          </a:p>
        </p:txBody>
      </p:sp>
      <p:pic>
        <p:nvPicPr>
          <p:cNvPr id="15" name="Picture 14">
            <a:extLst>
              <a:ext uri="{FF2B5EF4-FFF2-40B4-BE49-F238E27FC236}">
                <a16:creationId xmlns:a16="http://schemas.microsoft.com/office/drawing/2014/main" id="{977BEBA6-9694-4C8C-8100-1E7D4337562D}"/>
              </a:ext>
            </a:extLst>
          </p:cNvPr>
          <p:cNvPicPr>
            <a:picLocks noChangeAspect="1"/>
          </p:cNvPicPr>
          <p:nvPr/>
        </p:nvPicPr>
        <p:blipFill>
          <a:blip r:embed="rId2"/>
          <a:stretch>
            <a:fillRect/>
          </a:stretch>
        </p:blipFill>
        <p:spPr>
          <a:xfrm>
            <a:off x="6907751" y="3992919"/>
            <a:ext cx="286537" cy="329213"/>
          </a:xfrm>
          <a:prstGeom prst="rect">
            <a:avLst/>
          </a:prstGeom>
        </p:spPr>
      </p:pic>
      <p:sp>
        <p:nvSpPr>
          <p:cNvPr id="16" name="Oval 15">
            <a:extLst>
              <a:ext uri="{FF2B5EF4-FFF2-40B4-BE49-F238E27FC236}">
                <a16:creationId xmlns:a16="http://schemas.microsoft.com/office/drawing/2014/main" id="{877A711E-3421-43FC-8E65-A470D47C742C}"/>
              </a:ext>
            </a:extLst>
          </p:cNvPr>
          <p:cNvSpPr/>
          <p:nvPr/>
        </p:nvSpPr>
        <p:spPr>
          <a:xfrm>
            <a:off x="1914132" y="1575492"/>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F5E08C02-AD9C-41A2-9F1F-E9F18107BD23}"/>
              </a:ext>
            </a:extLst>
          </p:cNvPr>
          <p:cNvSpPr/>
          <p:nvPr/>
        </p:nvSpPr>
        <p:spPr>
          <a:xfrm>
            <a:off x="1328087" y="2956833"/>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Medical data</a:t>
            </a:r>
          </a:p>
        </p:txBody>
      </p:sp>
      <p:sp>
        <p:nvSpPr>
          <p:cNvPr id="18" name="Rectangle 17">
            <a:extLst>
              <a:ext uri="{FF2B5EF4-FFF2-40B4-BE49-F238E27FC236}">
                <a16:creationId xmlns:a16="http://schemas.microsoft.com/office/drawing/2014/main" id="{54FC6D74-F0A3-4E09-B1E4-C8FD182ED79E}"/>
              </a:ext>
            </a:extLst>
          </p:cNvPr>
          <p:cNvSpPr/>
          <p:nvPr/>
        </p:nvSpPr>
        <p:spPr>
          <a:xfrm>
            <a:off x="1328086" y="3838459"/>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Diagnosis of</a:t>
            </a:r>
          </a:p>
          <a:p>
            <a:pPr algn="ctr"/>
            <a:r>
              <a:rPr lang="en-US" dirty="0"/>
              <a:t>Assessments</a:t>
            </a:r>
          </a:p>
        </p:txBody>
      </p:sp>
      <p:sp>
        <p:nvSpPr>
          <p:cNvPr id="19" name="Rectangle 18">
            <a:extLst>
              <a:ext uri="{FF2B5EF4-FFF2-40B4-BE49-F238E27FC236}">
                <a16:creationId xmlns:a16="http://schemas.microsoft.com/office/drawing/2014/main" id="{4A72B5EC-A3DF-4BF6-A0FE-D8DF3CF036C9}"/>
              </a:ext>
            </a:extLst>
          </p:cNvPr>
          <p:cNvSpPr/>
          <p:nvPr/>
        </p:nvSpPr>
        <p:spPr>
          <a:xfrm>
            <a:off x="3800474" y="2164433"/>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Follow up</a:t>
            </a:r>
          </a:p>
        </p:txBody>
      </p:sp>
      <p:sp>
        <p:nvSpPr>
          <p:cNvPr id="20" name="Rectangle 19">
            <a:extLst>
              <a:ext uri="{FF2B5EF4-FFF2-40B4-BE49-F238E27FC236}">
                <a16:creationId xmlns:a16="http://schemas.microsoft.com/office/drawing/2014/main" id="{BABF26A9-4660-4781-9EDB-D74D5817C4A6}"/>
              </a:ext>
            </a:extLst>
          </p:cNvPr>
          <p:cNvSpPr/>
          <p:nvPr/>
        </p:nvSpPr>
        <p:spPr>
          <a:xfrm>
            <a:off x="3800474" y="2956833"/>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Prescription</a:t>
            </a:r>
          </a:p>
        </p:txBody>
      </p:sp>
      <p:sp>
        <p:nvSpPr>
          <p:cNvPr id="21" name="Rectangle 20">
            <a:extLst>
              <a:ext uri="{FF2B5EF4-FFF2-40B4-BE49-F238E27FC236}">
                <a16:creationId xmlns:a16="http://schemas.microsoft.com/office/drawing/2014/main" id="{8736BF53-489E-43B2-96A2-8E5A4F3EE7C6}"/>
              </a:ext>
            </a:extLst>
          </p:cNvPr>
          <p:cNvSpPr/>
          <p:nvPr/>
        </p:nvSpPr>
        <p:spPr>
          <a:xfrm>
            <a:off x="3800474" y="3840841"/>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Treatment</a:t>
            </a:r>
          </a:p>
          <a:p>
            <a:pPr algn="ctr"/>
            <a:r>
              <a:rPr lang="en-US" dirty="0"/>
              <a:t>Plan</a:t>
            </a:r>
          </a:p>
        </p:txBody>
      </p:sp>
      <p:sp>
        <p:nvSpPr>
          <p:cNvPr id="22" name="Rectangle 21">
            <a:extLst>
              <a:ext uri="{FF2B5EF4-FFF2-40B4-BE49-F238E27FC236}">
                <a16:creationId xmlns:a16="http://schemas.microsoft.com/office/drawing/2014/main" id="{BE37E435-F0A8-447B-9958-421695FC707D}"/>
              </a:ext>
            </a:extLst>
          </p:cNvPr>
          <p:cNvSpPr/>
          <p:nvPr/>
        </p:nvSpPr>
        <p:spPr>
          <a:xfrm>
            <a:off x="6329502" y="3084368"/>
            <a:ext cx="1443037" cy="60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Discharge</a:t>
            </a:r>
          </a:p>
        </p:txBody>
      </p:sp>
      <p:cxnSp>
        <p:nvCxnSpPr>
          <p:cNvPr id="24" name="Straight Arrow Connector 23">
            <a:extLst>
              <a:ext uri="{FF2B5EF4-FFF2-40B4-BE49-F238E27FC236}">
                <a16:creationId xmlns:a16="http://schemas.microsoft.com/office/drawing/2014/main" id="{BA03361A-C43E-43B3-B13B-B06F2545F6AD}"/>
              </a:ext>
            </a:extLst>
          </p:cNvPr>
          <p:cNvCxnSpPr>
            <a:cxnSpLocks/>
            <a:stCxn id="16" idx="4"/>
          </p:cNvCxnSpPr>
          <p:nvPr/>
        </p:nvCxnSpPr>
        <p:spPr>
          <a:xfrm flipH="1">
            <a:off x="2049604" y="1904705"/>
            <a:ext cx="7796" cy="25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720040-A497-4913-8C60-EDA570DE4FF8}"/>
              </a:ext>
            </a:extLst>
          </p:cNvPr>
          <p:cNvCxnSpPr>
            <a:cxnSpLocks/>
            <a:stCxn id="7" idx="2"/>
          </p:cNvCxnSpPr>
          <p:nvPr/>
        </p:nvCxnSpPr>
        <p:spPr>
          <a:xfrm flipH="1">
            <a:off x="2034012" y="2777476"/>
            <a:ext cx="11694" cy="179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15640A-66BE-455B-9BB8-07892F51ED51}"/>
              </a:ext>
            </a:extLst>
          </p:cNvPr>
          <p:cNvCxnSpPr>
            <a:cxnSpLocks/>
            <a:stCxn id="17" idx="2"/>
          </p:cNvCxnSpPr>
          <p:nvPr/>
        </p:nvCxnSpPr>
        <p:spPr>
          <a:xfrm flipH="1">
            <a:off x="2045706" y="3561022"/>
            <a:ext cx="3900" cy="27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A7ED461-D743-42C3-828E-1B10DEA6E31F}"/>
              </a:ext>
            </a:extLst>
          </p:cNvPr>
          <p:cNvCxnSpPr>
            <a:cxnSpLocks/>
            <a:stCxn id="18" idx="3"/>
            <a:endCxn id="21" idx="1"/>
          </p:cNvCxnSpPr>
          <p:nvPr/>
        </p:nvCxnSpPr>
        <p:spPr>
          <a:xfrm>
            <a:off x="2771123" y="4140554"/>
            <a:ext cx="1029351" cy="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E3D1921-035E-4F99-8CBC-895F9E4A2C10}"/>
              </a:ext>
            </a:extLst>
          </p:cNvPr>
          <p:cNvCxnSpPr>
            <a:cxnSpLocks/>
            <a:stCxn id="21" idx="0"/>
            <a:endCxn id="20" idx="2"/>
          </p:cNvCxnSpPr>
          <p:nvPr/>
        </p:nvCxnSpPr>
        <p:spPr>
          <a:xfrm flipV="1">
            <a:off x="4521993" y="3561022"/>
            <a:ext cx="0" cy="27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14FF45F-171E-45B7-9D91-BA37850584C4}"/>
              </a:ext>
            </a:extLst>
          </p:cNvPr>
          <p:cNvCxnSpPr>
            <a:cxnSpLocks/>
            <a:stCxn id="20" idx="0"/>
          </p:cNvCxnSpPr>
          <p:nvPr/>
        </p:nvCxnSpPr>
        <p:spPr>
          <a:xfrm flipH="1" flipV="1">
            <a:off x="4515241" y="2734141"/>
            <a:ext cx="6752" cy="222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FC0525B-EE02-47A6-A712-9BFE079DE331}"/>
              </a:ext>
            </a:extLst>
          </p:cNvPr>
          <p:cNvCxnSpPr>
            <a:cxnSpLocks/>
          </p:cNvCxnSpPr>
          <p:nvPr/>
        </p:nvCxnSpPr>
        <p:spPr>
          <a:xfrm flipH="1">
            <a:off x="7040622" y="3674393"/>
            <a:ext cx="3900" cy="31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1BD581F-D2A8-4F28-A646-630DD65AC785}"/>
              </a:ext>
            </a:extLst>
          </p:cNvPr>
          <p:cNvCxnSpPr>
            <a:cxnSpLocks/>
          </p:cNvCxnSpPr>
          <p:nvPr/>
        </p:nvCxnSpPr>
        <p:spPr>
          <a:xfrm>
            <a:off x="3230262" y="2466528"/>
            <a:ext cx="0" cy="155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0EF4C93-FFBC-4F1F-A8CC-566D243EB3EE}"/>
              </a:ext>
            </a:extLst>
          </p:cNvPr>
          <p:cNvCxnSpPr>
            <a:cxnSpLocks/>
            <a:endCxn id="19" idx="1"/>
          </p:cNvCxnSpPr>
          <p:nvPr/>
        </p:nvCxnSpPr>
        <p:spPr>
          <a:xfrm flipV="1">
            <a:off x="3230262" y="2466528"/>
            <a:ext cx="570212" cy="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1B51CD4-8490-4497-842F-7F55FD981B19}"/>
              </a:ext>
            </a:extLst>
          </p:cNvPr>
          <p:cNvCxnSpPr>
            <a:cxnSpLocks/>
          </p:cNvCxnSpPr>
          <p:nvPr/>
        </p:nvCxnSpPr>
        <p:spPr>
          <a:xfrm flipH="1">
            <a:off x="2767224" y="4023428"/>
            <a:ext cx="463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E12023C-E72E-4FD3-BF5F-EF15F7F793C9}"/>
              </a:ext>
            </a:extLst>
          </p:cNvPr>
          <p:cNvCxnSpPr>
            <a:cxnSpLocks/>
          </p:cNvCxnSpPr>
          <p:nvPr/>
        </p:nvCxnSpPr>
        <p:spPr>
          <a:xfrm>
            <a:off x="7029591" y="2466527"/>
            <a:ext cx="9733" cy="6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8C2AC1C-BD80-436B-A68C-4C6E096D6B9C}"/>
              </a:ext>
            </a:extLst>
          </p:cNvPr>
          <p:cNvCxnSpPr>
            <a:cxnSpLocks/>
            <a:stCxn id="19" idx="3"/>
          </p:cNvCxnSpPr>
          <p:nvPr/>
        </p:nvCxnSpPr>
        <p:spPr>
          <a:xfrm flipV="1">
            <a:off x="5243511" y="2462333"/>
            <a:ext cx="1786080" cy="4195"/>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92F2BADB-4482-4BE3-96AF-C596507EA35B}"/>
              </a:ext>
            </a:extLst>
          </p:cNvPr>
          <p:cNvSpPr txBox="1"/>
          <p:nvPr/>
        </p:nvSpPr>
        <p:spPr>
          <a:xfrm>
            <a:off x="5565813" y="2148902"/>
            <a:ext cx="1192314" cy="276999"/>
          </a:xfrm>
          <a:prstGeom prst="rect">
            <a:avLst/>
          </a:prstGeom>
          <a:noFill/>
        </p:spPr>
        <p:txBody>
          <a:bodyPr wrap="none" rtlCol="0">
            <a:spAutoFit/>
          </a:bodyPr>
          <a:lstStyle/>
          <a:p>
            <a:r>
              <a:rPr lang="en-US" sz="1200" dirty="0"/>
              <a:t>Results are okay</a:t>
            </a:r>
          </a:p>
        </p:txBody>
      </p:sp>
      <p:sp>
        <p:nvSpPr>
          <p:cNvPr id="98" name="TextBox 97">
            <a:extLst>
              <a:ext uri="{FF2B5EF4-FFF2-40B4-BE49-F238E27FC236}">
                <a16:creationId xmlns:a16="http://schemas.microsoft.com/office/drawing/2014/main" id="{E4C87360-4F2A-4DD2-8B60-44FDA951BD7F}"/>
              </a:ext>
            </a:extLst>
          </p:cNvPr>
          <p:cNvSpPr txBox="1"/>
          <p:nvPr/>
        </p:nvSpPr>
        <p:spPr>
          <a:xfrm rot="16200000">
            <a:off x="2286065" y="3049100"/>
            <a:ext cx="1524870" cy="276999"/>
          </a:xfrm>
          <a:prstGeom prst="rect">
            <a:avLst/>
          </a:prstGeom>
          <a:noFill/>
        </p:spPr>
        <p:txBody>
          <a:bodyPr wrap="square" rtlCol="0">
            <a:spAutoFit/>
          </a:bodyPr>
          <a:lstStyle/>
          <a:p>
            <a:r>
              <a:rPr lang="en-US" sz="1200" dirty="0"/>
              <a:t>Results are not okay</a:t>
            </a:r>
          </a:p>
        </p:txBody>
      </p:sp>
    </p:spTree>
    <p:extLst>
      <p:ext uri="{BB962C8B-B14F-4D97-AF65-F5344CB8AC3E}">
        <p14:creationId xmlns:p14="http://schemas.microsoft.com/office/powerpoint/2010/main" val="139090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64118" y="505525"/>
            <a:ext cx="7694400" cy="47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C00000"/>
                </a:solidFill>
                <a:latin typeface="Calibri (Body)"/>
              </a:rPr>
              <a:t>   </a:t>
            </a:r>
            <a:r>
              <a:rPr lang="en-US" sz="3200" dirty="0">
                <a:solidFill>
                  <a:srgbClr val="C00000"/>
                </a:solidFill>
                <a:latin typeface="Calibri (Body)"/>
              </a:rPr>
              <a:t>Introduction</a:t>
            </a:r>
            <a:endParaRPr sz="3200" dirty="0">
              <a:solidFill>
                <a:srgbClr val="C00000"/>
              </a:solidFill>
              <a:latin typeface="Calibri (Body)"/>
            </a:endParaRPr>
          </a:p>
        </p:txBody>
      </p:sp>
      <p:sp>
        <p:nvSpPr>
          <p:cNvPr id="76" name="Google Shape;76;p15"/>
          <p:cNvSpPr txBox="1">
            <a:spLocks noGrp="1"/>
          </p:cNvSpPr>
          <p:nvPr>
            <p:ph type="body" idx="1"/>
          </p:nvPr>
        </p:nvSpPr>
        <p:spPr>
          <a:xfrm>
            <a:off x="332183" y="983125"/>
            <a:ext cx="8504635" cy="4894668"/>
          </a:xfrm>
          <a:prstGeom prst="rect">
            <a:avLst/>
          </a:prstGeom>
        </p:spPr>
        <p:txBody>
          <a:bodyPr spcFirstLastPara="1" wrap="square" lIns="91425" tIns="91425" rIns="91425" bIns="91425" anchor="t" anchorCtr="0">
            <a:noAutofit/>
          </a:bodyPr>
          <a:lstStyle/>
          <a:p>
            <a:pPr marL="101600" indent="0" algn="just">
              <a:lnSpc>
                <a:spcPct val="150000"/>
              </a:lnSpc>
              <a:buClr>
                <a:srgbClr val="D9D9D9"/>
              </a:buClr>
              <a:buSzPts val="2000"/>
              <a:buNone/>
            </a:pPr>
            <a:r>
              <a:rPr lang="en-IN" sz="1400" b="1" i="1" dirty="0">
                <a:solidFill>
                  <a:srgbClr val="C00000"/>
                </a:solidFill>
              </a:rPr>
              <a:t>        </a:t>
            </a:r>
            <a:r>
              <a:rPr lang="en-IN" sz="1400" b="1" dirty="0">
                <a:solidFill>
                  <a:srgbClr val="C00000"/>
                </a:solidFill>
              </a:rPr>
              <a:t>What is Dementia??</a:t>
            </a:r>
          </a:p>
          <a:p>
            <a:pPr marL="101600" indent="0" algn="just">
              <a:lnSpc>
                <a:spcPct val="150000"/>
              </a:lnSpc>
              <a:buClr>
                <a:srgbClr val="D9D9D9"/>
              </a:buClr>
              <a:buSzPts val="2000"/>
              <a:buNone/>
            </a:pPr>
            <a:endParaRPr lang="en-IN" sz="1400" b="1" dirty="0">
              <a:solidFill>
                <a:srgbClr val="C00000"/>
              </a:solidFill>
            </a:endParaRPr>
          </a:p>
          <a:p>
            <a:pPr marL="444500" algn="just">
              <a:lnSpc>
                <a:spcPct val="150000"/>
              </a:lnSpc>
              <a:buClr>
                <a:schemeClr val="tx1"/>
              </a:buClr>
              <a:buSzPts val="2000"/>
              <a:buFont typeface="Arial" panose="020B0604020202020204" pitchFamily="34" charset="0"/>
              <a:buChar char="•"/>
            </a:pPr>
            <a:r>
              <a:rPr lang="en-IN" sz="1400" dirty="0"/>
              <a:t>Dementia is a prevalent term to represent a group of symptoms that occurs owing to the </a:t>
            </a:r>
            <a:r>
              <a:rPr lang="en-IN" sz="1400" i="1" dirty="0"/>
              <a:t>damage and death of brain cells. </a:t>
            </a:r>
          </a:p>
          <a:p>
            <a:pPr marL="101600" indent="0" algn="just">
              <a:buClr>
                <a:srgbClr val="D9D9D9"/>
              </a:buClr>
              <a:buSzPts val="2000"/>
              <a:buNone/>
            </a:pPr>
            <a:endParaRPr lang="en-IN" sz="1400" dirty="0"/>
          </a:p>
          <a:p>
            <a:pPr marL="387350" indent="-285750" algn="just">
              <a:lnSpc>
                <a:spcPct val="150000"/>
              </a:lnSpc>
              <a:buClr>
                <a:schemeClr val="tx1"/>
              </a:buClr>
              <a:buSzPts val="2000"/>
              <a:buFont typeface="Arial" panose="020B0604020202020204" pitchFamily="34" charset="0"/>
              <a:buChar char="•"/>
            </a:pPr>
            <a:r>
              <a:rPr lang="en-IN" sz="1400" dirty="0"/>
              <a:t>The familiar symptoms observed are </a:t>
            </a:r>
            <a:r>
              <a:rPr lang="en-IN" sz="1400" i="1" dirty="0"/>
              <a:t>impaired memory, judgment, thinking, decision making, orientation, language, etc.</a:t>
            </a:r>
            <a:r>
              <a:rPr lang="en-IN" sz="1400" dirty="0"/>
              <a:t> This impairment in cognitive function is commonly accompanied and occasionally preceded by </a:t>
            </a:r>
            <a:r>
              <a:rPr lang="en-IN" sz="1400" i="1" dirty="0"/>
              <a:t>deterioration in emotional control, social behaviour, or motivation</a:t>
            </a:r>
            <a:r>
              <a:rPr lang="en-IN" sz="1400" dirty="0"/>
              <a:t>.</a:t>
            </a:r>
          </a:p>
          <a:p>
            <a:pPr marL="101600" indent="0" algn="just">
              <a:buClr>
                <a:srgbClr val="D9D9D9"/>
              </a:buClr>
              <a:buSzPts val="2000"/>
              <a:buNone/>
            </a:pPr>
            <a:endParaRPr lang="en-IN" sz="1400" dirty="0"/>
          </a:p>
          <a:p>
            <a:pPr marL="101600" indent="0" algn="just">
              <a:buClr>
                <a:srgbClr val="D9D9D9"/>
              </a:buClr>
              <a:buSzPts val="2000"/>
              <a:buNone/>
            </a:pPr>
            <a:endParaRPr lang="en-IN" sz="1400" dirty="0"/>
          </a:p>
          <a:p>
            <a:pPr marL="387350" indent="-285750" algn="just">
              <a:buClr>
                <a:schemeClr val="tx1"/>
              </a:buClr>
              <a:buSzPts val="2000"/>
              <a:buFont typeface="Arial" panose="020B0604020202020204" pitchFamily="34" charset="0"/>
              <a:buChar char="•"/>
            </a:pPr>
            <a:r>
              <a:rPr lang="en-IN" sz="1400" dirty="0"/>
              <a:t>Dementia </a:t>
            </a:r>
            <a:r>
              <a:rPr lang="en-IN" sz="1400" i="1" dirty="0"/>
              <a:t>mainly affects older people</a:t>
            </a:r>
            <a:r>
              <a:rPr lang="en-IN" sz="1400" dirty="0"/>
              <a:t> but it isn't a normal part of aging.</a:t>
            </a:r>
          </a:p>
          <a:p>
            <a:pPr marL="101600" indent="0" algn="just">
              <a:buClr>
                <a:srgbClr val="D9D9D9"/>
              </a:buClr>
              <a:buSzPts val="2000"/>
              <a:buNone/>
            </a:pPr>
            <a:endParaRPr lang="en-IN" sz="1400" dirty="0"/>
          </a:p>
          <a:p>
            <a:pPr marL="444500" algn="just">
              <a:buClr>
                <a:srgbClr val="D9D9D9"/>
              </a:buClr>
              <a:buSzPts val="2000"/>
              <a:buFont typeface="Arial" panose="020B0604020202020204" pitchFamily="34" charset="0"/>
              <a:buChar char="•"/>
            </a:pPr>
            <a:endParaRPr lang="en-IN" sz="1400" dirty="0"/>
          </a:p>
          <a:p>
            <a:pPr marL="387350" indent="-285750" algn="just">
              <a:buClr>
                <a:schemeClr val="tx1"/>
              </a:buClr>
              <a:buSzPts val="2000"/>
              <a:buFont typeface="Arial" panose="020B0604020202020204" pitchFamily="34" charset="0"/>
              <a:buChar char="•"/>
            </a:pPr>
            <a:r>
              <a:rPr lang="en-IN" sz="1400" i="1" dirty="0"/>
              <a:t>Proper documentation </a:t>
            </a:r>
            <a:r>
              <a:rPr lang="en-IN" sz="1400" dirty="0"/>
              <a:t>is always important in a continuous care operation like Dementia.</a:t>
            </a:r>
          </a:p>
          <a:p>
            <a:pPr marL="101600" indent="0" algn="just">
              <a:buClr>
                <a:srgbClr val="D9D9D9"/>
              </a:buClr>
              <a:buSzPts val="2000"/>
              <a:buNone/>
            </a:pPr>
            <a:endParaRPr lang="en-IN" sz="1400" dirty="0"/>
          </a:p>
          <a:p>
            <a:pPr marL="0" indent="0">
              <a:spcBef>
                <a:spcPts val="1600"/>
              </a:spcBef>
              <a:spcAft>
                <a:spcPts val="1600"/>
              </a:spcAft>
              <a:buNone/>
            </a:pPr>
            <a:endParaRPr sz="1400" dirty="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a:xfrm>
            <a:off x="628650" y="15478"/>
            <a:ext cx="7886700" cy="994172"/>
          </a:xfrm>
        </p:spPr>
        <p:txBody>
          <a:bodyPr/>
          <a:lstStyle/>
          <a:p>
            <a:r>
              <a:rPr lang="en-IN" dirty="0">
                <a:solidFill>
                  <a:srgbClr val="C00000"/>
                </a:solidFill>
                <a:latin typeface="Calibri (Body)"/>
              </a:rPr>
              <a:t>Entity Relationship Diagram</a:t>
            </a:r>
          </a:p>
        </p:txBody>
      </p:sp>
      <p:pic>
        <p:nvPicPr>
          <p:cNvPr id="62" name="Content Placeholder 61">
            <a:extLst>
              <a:ext uri="{FF2B5EF4-FFF2-40B4-BE49-F238E27FC236}">
                <a16:creationId xmlns:a16="http://schemas.microsoft.com/office/drawing/2014/main" id="{1891412E-52D3-478B-8CD8-896349977A51}"/>
              </a:ext>
            </a:extLst>
          </p:cNvPr>
          <p:cNvPicPr>
            <a:picLocks noGrp="1" noChangeAspect="1"/>
          </p:cNvPicPr>
          <p:nvPr>
            <p:ph idx="1"/>
          </p:nvPr>
        </p:nvPicPr>
        <p:blipFill>
          <a:blip r:embed="rId2"/>
          <a:stretch>
            <a:fillRect/>
          </a:stretch>
        </p:blipFill>
        <p:spPr>
          <a:xfrm>
            <a:off x="4489697" y="3074721"/>
            <a:ext cx="164606" cy="292633"/>
          </a:xfrm>
          <a:prstGeom prst="rect">
            <a:avLst/>
          </a:prstGeom>
        </p:spPr>
      </p:pic>
      <p:sp>
        <p:nvSpPr>
          <p:cNvPr id="6" name="Rectangle 5">
            <a:extLst>
              <a:ext uri="{FF2B5EF4-FFF2-40B4-BE49-F238E27FC236}">
                <a16:creationId xmlns:a16="http://schemas.microsoft.com/office/drawing/2014/main" id="{B91E261C-235B-418D-91EA-C5189954996B}"/>
              </a:ext>
            </a:extLst>
          </p:cNvPr>
          <p:cNvSpPr/>
          <p:nvPr/>
        </p:nvSpPr>
        <p:spPr>
          <a:xfrm>
            <a:off x="1423022" y="2255942"/>
            <a:ext cx="1095149" cy="4250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Patient</a:t>
            </a:r>
          </a:p>
        </p:txBody>
      </p:sp>
      <p:sp>
        <p:nvSpPr>
          <p:cNvPr id="7" name="Rectangle 6">
            <a:extLst>
              <a:ext uri="{FF2B5EF4-FFF2-40B4-BE49-F238E27FC236}">
                <a16:creationId xmlns:a16="http://schemas.microsoft.com/office/drawing/2014/main" id="{A70A71DC-15CC-406A-8805-7BE471D2B667}"/>
              </a:ext>
            </a:extLst>
          </p:cNvPr>
          <p:cNvSpPr/>
          <p:nvPr/>
        </p:nvSpPr>
        <p:spPr>
          <a:xfrm>
            <a:off x="4114800" y="4137421"/>
            <a:ext cx="914400" cy="381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Prescription</a:t>
            </a:r>
          </a:p>
        </p:txBody>
      </p:sp>
      <p:sp>
        <p:nvSpPr>
          <p:cNvPr id="8" name="Rectangle 7">
            <a:extLst>
              <a:ext uri="{FF2B5EF4-FFF2-40B4-BE49-F238E27FC236}">
                <a16:creationId xmlns:a16="http://schemas.microsoft.com/office/drawing/2014/main" id="{6F5F226A-4454-4F9B-9A27-953DBCE0263D}"/>
              </a:ext>
            </a:extLst>
          </p:cNvPr>
          <p:cNvSpPr/>
          <p:nvPr/>
        </p:nvSpPr>
        <p:spPr>
          <a:xfrm>
            <a:off x="6695476" y="2215755"/>
            <a:ext cx="1199579" cy="439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Nursing care</a:t>
            </a:r>
          </a:p>
        </p:txBody>
      </p:sp>
      <p:sp>
        <p:nvSpPr>
          <p:cNvPr id="9" name="Rectangle 8">
            <a:extLst>
              <a:ext uri="{FF2B5EF4-FFF2-40B4-BE49-F238E27FC236}">
                <a16:creationId xmlns:a16="http://schemas.microsoft.com/office/drawing/2014/main" id="{E805074E-B66A-497F-8DB4-9057E048FCB3}"/>
              </a:ext>
            </a:extLst>
          </p:cNvPr>
          <p:cNvSpPr/>
          <p:nvPr/>
        </p:nvSpPr>
        <p:spPr>
          <a:xfrm>
            <a:off x="5316733" y="1229470"/>
            <a:ext cx="1011211" cy="8594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Name</a:t>
            </a:r>
          </a:p>
          <a:p>
            <a:pPr algn="ctr"/>
            <a:r>
              <a:rPr lang="en-US" sz="1200" dirty="0"/>
              <a:t>Qualification</a:t>
            </a:r>
          </a:p>
          <a:p>
            <a:pPr algn="ctr"/>
            <a:r>
              <a:rPr lang="en-US" sz="1200" dirty="0"/>
              <a:t>Contact details</a:t>
            </a:r>
          </a:p>
          <a:p>
            <a:pPr algn="ctr"/>
            <a:endParaRPr lang="en-US" sz="1200" dirty="0"/>
          </a:p>
        </p:txBody>
      </p:sp>
      <p:sp>
        <p:nvSpPr>
          <p:cNvPr id="10" name="Rectangle 9">
            <a:extLst>
              <a:ext uri="{FF2B5EF4-FFF2-40B4-BE49-F238E27FC236}">
                <a16:creationId xmlns:a16="http://schemas.microsoft.com/office/drawing/2014/main" id="{F6A34865-F731-42F8-9A72-3D021879DC17}"/>
              </a:ext>
            </a:extLst>
          </p:cNvPr>
          <p:cNvSpPr/>
          <p:nvPr/>
        </p:nvSpPr>
        <p:spPr>
          <a:xfrm>
            <a:off x="2965548" y="3987405"/>
            <a:ext cx="914400" cy="793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Follow up Date</a:t>
            </a:r>
          </a:p>
          <a:p>
            <a:pPr algn="ctr"/>
            <a:r>
              <a:rPr lang="en-US" sz="1200" dirty="0"/>
              <a:t>Medicines</a:t>
            </a:r>
          </a:p>
        </p:txBody>
      </p:sp>
      <p:sp>
        <p:nvSpPr>
          <p:cNvPr id="11" name="Rectangle 10">
            <a:extLst>
              <a:ext uri="{FF2B5EF4-FFF2-40B4-BE49-F238E27FC236}">
                <a16:creationId xmlns:a16="http://schemas.microsoft.com/office/drawing/2014/main" id="{BCC1B946-0F77-4A84-834B-8FD796520D6C}"/>
              </a:ext>
            </a:extLst>
          </p:cNvPr>
          <p:cNvSpPr/>
          <p:nvPr/>
        </p:nvSpPr>
        <p:spPr>
          <a:xfrm>
            <a:off x="6704405" y="3414710"/>
            <a:ext cx="119064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Name</a:t>
            </a:r>
          </a:p>
          <a:p>
            <a:pPr algn="ctr"/>
            <a:r>
              <a:rPr lang="en-US" sz="1200" dirty="0"/>
              <a:t>Qualification</a:t>
            </a:r>
          </a:p>
          <a:p>
            <a:pPr algn="ctr"/>
            <a:r>
              <a:rPr lang="en-US" sz="1200" dirty="0"/>
              <a:t>Contact details</a:t>
            </a:r>
          </a:p>
        </p:txBody>
      </p:sp>
      <p:sp>
        <p:nvSpPr>
          <p:cNvPr id="12" name="Rectangle 11">
            <a:extLst>
              <a:ext uri="{FF2B5EF4-FFF2-40B4-BE49-F238E27FC236}">
                <a16:creationId xmlns:a16="http://schemas.microsoft.com/office/drawing/2014/main" id="{12757F8D-394F-4805-82A1-48C5D42E8A80}"/>
              </a:ext>
            </a:extLst>
          </p:cNvPr>
          <p:cNvSpPr/>
          <p:nvPr/>
        </p:nvSpPr>
        <p:spPr>
          <a:xfrm>
            <a:off x="6695477" y="1101927"/>
            <a:ext cx="119958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Name</a:t>
            </a:r>
          </a:p>
          <a:p>
            <a:pPr algn="ctr"/>
            <a:r>
              <a:rPr lang="en-US" sz="1200" dirty="0"/>
              <a:t>Contact details</a:t>
            </a:r>
          </a:p>
          <a:p>
            <a:pPr algn="ctr"/>
            <a:r>
              <a:rPr lang="en-US" sz="1200" dirty="0"/>
              <a:t>Identity Proof</a:t>
            </a:r>
          </a:p>
          <a:p>
            <a:pPr algn="ctr"/>
            <a:r>
              <a:rPr lang="en-US" sz="1200" dirty="0"/>
              <a:t>Education</a:t>
            </a:r>
          </a:p>
          <a:p>
            <a:pPr algn="ctr"/>
            <a:r>
              <a:rPr lang="en-US" sz="1200" dirty="0"/>
              <a:t>Details</a:t>
            </a:r>
          </a:p>
        </p:txBody>
      </p:sp>
      <p:sp>
        <p:nvSpPr>
          <p:cNvPr id="13" name="Rectangle 12">
            <a:extLst>
              <a:ext uri="{FF2B5EF4-FFF2-40B4-BE49-F238E27FC236}">
                <a16:creationId xmlns:a16="http://schemas.microsoft.com/office/drawing/2014/main" id="{27361807-B8C9-4527-BCFF-57ACDCF6C75A}"/>
              </a:ext>
            </a:extLst>
          </p:cNvPr>
          <p:cNvSpPr/>
          <p:nvPr/>
        </p:nvSpPr>
        <p:spPr>
          <a:xfrm>
            <a:off x="4114800" y="3588544"/>
            <a:ext cx="914400" cy="381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Treatment</a:t>
            </a:r>
          </a:p>
          <a:p>
            <a:pPr algn="ctr"/>
            <a:r>
              <a:rPr lang="en-US" sz="1200" dirty="0"/>
              <a:t>Plan</a:t>
            </a:r>
          </a:p>
        </p:txBody>
      </p:sp>
      <p:sp>
        <p:nvSpPr>
          <p:cNvPr id="14" name="Rectangle 13">
            <a:extLst>
              <a:ext uri="{FF2B5EF4-FFF2-40B4-BE49-F238E27FC236}">
                <a16:creationId xmlns:a16="http://schemas.microsoft.com/office/drawing/2014/main" id="{A8D320E4-1DD4-49E4-B72C-4206FEBA8440}"/>
              </a:ext>
            </a:extLst>
          </p:cNvPr>
          <p:cNvSpPr/>
          <p:nvPr/>
        </p:nvSpPr>
        <p:spPr>
          <a:xfrm>
            <a:off x="1435526" y="2882951"/>
            <a:ext cx="1095149" cy="4176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Guardian</a:t>
            </a:r>
          </a:p>
        </p:txBody>
      </p:sp>
      <p:sp>
        <p:nvSpPr>
          <p:cNvPr id="15" name="Rectangle 14">
            <a:extLst>
              <a:ext uri="{FF2B5EF4-FFF2-40B4-BE49-F238E27FC236}">
                <a16:creationId xmlns:a16="http://schemas.microsoft.com/office/drawing/2014/main" id="{67EE037E-22D3-469B-BE6A-97D251CA3D42}"/>
              </a:ext>
            </a:extLst>
          </p:cNvPr>
          <p:cNvSpPr/>
          <p:nvPr/>
        </p:nvSpPr>
        <p:spPr>
          <a:xfrm>
            <a:off x="1423022" y="3491133"/>
            <a:ext cx="110765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Name</a:t>
            </a:r>
          </a:p>
          <a:p>
            <a:pPr algn="ctr"/>
            <a:r>
              <a:rPr lang="en-US" sz="1200" dirty="0"/>
              <a:t>Contact</a:t>
            </a:r>
          </a:p>
          <a:p>
            <a:pPr algn="ctr"/>
            <a:r>
              <a:rPr lang="en-US" sz="1200" dirty="0"/>
              <a:t>Address</a:t>
            </a:r>
          </a:p>
          <a:p>
            <a:pPr algn="ctr"/>
            <a:r>
              <a:rPr lang="en-US" sz="1200" dirty="0"/>
              <a:t>Relation with patient</a:t>
            </a:r>
          </a:p>
        </p:txBody>
      </p:sp>
      <p:sp>
        <p:nvSpPr>
          <p:cNvPr id="16" name="Rectangle 15">
            <a:extLst>
              <a:ext uri="{FF2B5EF4-FFF2-40B4-BE49-F238E27FC236}">
                <a16:creationId xmlns:a16="http://schemas.microsoft.com/office/drawing/2014/main" id="{185A5780-0057-4943-8C57-4D15B1D4FA53}"/>
              </a:ext>
            </a:extLst>
          </p:cNvPr>
          <p:cNvSpPr/>
          <p:nvPr/>
        </p:nvSpPr>
        <p:spPr>
          <a:xfrm>
            <a:off x="3926907" y="1514475"/>
            <a:ext cx="1102293" cy="364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p>
        </p:txBody>
      </p:sp>
      <p:sp>
        <p:nvSpPr>
          <p:cNvPr id="17" name="Rectangle 16">
            <a:extLst>
              <a:ext uri="{FF2B5EF4-FFF2-40B4-BE49-F238E27FC236}">
                <a16:creationId xmlns:a16="http://schemas.microsoft.com/office/drawing/2014/main" id="{C0EEA80C-EBDA-47B4-A506-F33E30222D97}"/>
              </a:ext>
            </a:extLst>
          </p:cNvPr>
          <p:cNvSpPr/>
          <p:nvPr/>
        </p:nvSpPr>
        <p:spPr>
          <a:xfrm>
            <a:off x="1423022" y="1191151"/>
            <a:ext cx="110229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Name</a:t>
            </a:r>
          </a:p>
          <a:p>
            <a:pPr algn="ctr"/>
            <a:r>
              <a:rPr lang="en-US" sz="1200" dirty="0"/>
              <a:t>Patient ID</a:t>
            </a:r>
          </a:p>
          <a:p>
            <a:pPr algn="ctr"/>
            <a:r>
              <a:rPr lang="en-US" sz="1200" dirty="0"/>
              <a:t>History</a:t>
            </a:r>
          </a:p>
          <a:p>
            <a:pPr algn="ctr"/>
            <a:r>
              <a:rPr lang="en-US" sz="1200" dirty="0"/>
              <a:t>Admission date</a:t>
            </a:r>
          </a:p>
        </p:txBody>
      </p:sp>
      <p:sp>
        <p:nvSpPr>
          <p:cNvPr id="18" name="Rectangle 17">
            <a:extLst>
              <a:ext uri="{FF2B5EF4-FFF2-40B4-BE49-F238E27FC236}">
                <a16:creationId xmlns:a16="http://schemas.microsoft.com/office/drawing/2014/main" id="{29D6552C-7F74-44A6-B75C-11400FAC8A25}"/>
              </a:ext>
            </a:extLst>
          </p:cNvPr>
          <p:cNvSpPr/>
          <p:nvPr/>
        </p:nvSpPr>
        <p:spPr>
          <a:xfrm>
            <a:off x="2965548" y="2985941"/>
            <a:ext cx="914400" cy="793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Parameters</a:t>
            </a:r>
          </a:p>
          <a:p>
            <a:pPr algn="ctr"/>
            <a:r>
              <a:rPr lang="en-US" sz="1200" dirty="0"/>
              <a:t>Date</a:t>
            </a:r>
          </a:p>
          <a:p>
            <a:pPr algn="ctr"/>
            <a:r>
              <a:rPr lang="en-US" sz="1200" dirty="0"/>
              <a:t>Highlights</a:t>
            </a:r>
          </a:p>
        </p:txBody>
      </p:sp>
      <p:sp>
        <p:nvSpPr>
          <p:cNvPr id="19" name="Rectangle 18">
            <a:extLst>
              <a:ext uri="{FF2B5EF4-FFF2-40B4-BE49-F238E27FC236}">
                <a16:creationId xmlns:a16="http://schemas.microsoft.com/office/drawing/2014/main" id="{F7E072FA-0A96-4B2C-B806-5EA03CADAF3A}"/>
              </a:ext>
            </a:extLst>
          </p:cNvPr>
          <p:cNvSpPr/>
          <p:nvPr/>
        </p:nvSpPr>
        <p:spPr>
          <a:xfrm>
            <a:off x="6695477" y="2853332"/>
            <a:ext cx="1199578" cy="395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Specialist</a:t>
            </a:r>
          </a:p>
        </p:txBody>
      </p:sp>
      <p:sp>
        <p:nvSpPr>
          <p:cNvPr id="20" name="Diamond 19">
            <a:extLst>
              <a:ext uri="{FF2B5EF4-FFF2-40B4-BE49-F238E27FC236}">
                <a16:creationId xmlns:a16="http://schemas.microsoft.com/office/drawing/2014/main" id="{9630A568-3167-4E68-9E30-F12977FD81EB}"/>
              </a:ext>
            </a:extLst>
          </p:cNvPr>
          <p:cNvSpPr/>
          <p:nvPr/>
        </p:nvSpPr>
        <p:spPr>
          <a:xfrm>
            <a:off x="3986955" y="2314573"/>
            <a:ext cx="1155801" cy="44767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t>Satyak</a:t>
            </a:r>
          </a:p>
        </p:txBody>
      </p:sp>
      <p:sp>
        <p:nvSpPr>
          <p:cNvPr id="22" name="Diamond 21">
            <a:extLst>
              <a:ext uri="{FF2B5EF4-FFF2-40B4-BE49-F238E27FC236}">
                <a16:creationId xmlns:a16="http://schemas.microsoft.com/office/drawing/2014/main" id="{57C2A96F-A4C5-4EA9-B243-7630EFEF29F3}"/>
              </a:ext>
            </a:extLst>
          </p:cNvPr>
          <p:cNvSpPr/>
          <p:nvPr/>
        </p:nvSpPr>
        <p:spPr>
          <a:xfrm>
            <a:off x="4025131" y="2853333"/>
            <a:ext cx="1155801" cy="6378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Investigation</a:t>
            </a:r>
          </a:p>
        </p:txBody>
      </p:sp>
      <p:cxnSp>
        <p:nvCxnSpPr>
          <p:cNvPr id="24" name="Straight Connector 23">
            <a:extLst>
              <a:ext uri="{FF2B5EF4-FFF2-40B4-BE49-F238E27FC236}">
                <a16:creationId xmlns:a16="http://schemas.microsoft.com/office/drawing/2014/main" id="{6B50DA68-737D-422A-A3DA-09516CEA9BBA}"/>
              </a:ext>
            </a:extLst>
          </p:cNvPr>
          <p:cNvCxnSpPr>
            <a:cxnSpLocks/>
            <a:endCxn id="22" idx="0"/>
          </p:cNvCxnSpPr>
          <p:nvPr/>
        </p:nvCxnSpPr>
        <p:spPr>
          <a:xfrm>
            <a:off x="4564856" y="2772965"/>
            <a:ext cx="38176" cy="80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50B228-B7DF-468C-984F-51D2FA35BBA3}"/>
              </a:ext>
            </a:extLst>
          </p:cNvPr>
          <p:cNvCxnSpPr>
            <a:cxnSpLocks/>
          </p:cNvCxnSpPr>
          <p:nvPr/>
        </p:nvCxnSpPr>
        <p:spPr>
          <a:xfrm>
            <a:off x="4564855" y="1878806"/>
            <a:ext cx="0" cy="45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C5A130-F77A-4B98-9467-56CBE0653D5C}"/>
              </a:ext>
            </a:extLst>
          </p:cNvPr>
          <p:cNvCxnSpPr>
            <a:cxnSpLocks/>
            <a:stCxn id="22" idx="2"/>
            <a:endCxn id="13" idx="0"/>
          </p:cNvCxnSpPr>
          <p:nvPr/>
        </p:nvCxnSpPr>
        <p:spPr>
          <a:xfrm flipH="1">
            <a:off x="4572000" y="3491133"/>
            <a:ext cx="31032" cy="97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4593FE-EB67-4701-887B-0EDB0602E88A}"/>
              </a:ext>
            </a:extLst>
          </p:cNvPr>
          <p:cNvCxnSpPr>
            <a:cxnSpLocks/>
            <a:stCxn id="20" idx="3"/>
            <a:endCxn id="8" idx="1"/>
          </p:cNvCxnSpPr>
          <p:nvPr/>
        </p:nvCxnSpPr>
        <p:spPr>
          <a:xfrm flipV="1">
            <a:off x="5142756" y="2435574"/>
            <a:ext cx="1552720" cy="102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425457-DA4B-4A05-8A28-062387088292}"/>
              </a:ext>
            </a:extLst>
          </p:cNvPr>
          <p:cNvCxnSpPr>
            <a:cxnSpLocks/>
            <a:stCxn id="20" idx="3"/>
            <a:endCxn id="19" idx="1"/>
          </p:cNvCxnSpPr>
          <p:nvPr/>
        </p:nvCxnSpPr>
        <p:spPr>
          <a:xfrm>
            <a:off x="5142756" y="2538412"/>
            <a:ext cx="1552721" cy="51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3B2AAD-6B19-4042-B5C1-2174B26E461D}"/>
              </a:ext>
            </a:extLst>
          </p:cNvPr>
          <p:cNvCxnSpPr>
            <a:cxnSpLocks/>
            <a:stCxn id="14" idx="3"/>
            <a:endCxn id="20" idx="1"/>
          </p:cNvCxnSpPr>
          <p:nvPr/>
        </p:nvCxnSpPr>
        <p:spPr>
          <a:xfrm flipV="1">
            <a:off x="2530675" y="2538412"/>
            <a:ext cx="1456280" cy="553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4CE406-CB2A-4164-A2C1-7D6822626999}"/>
              </a:ext>
            </a:extLst>
          </p:cNvPr>
          <p:cNvCxnSpPr>
            <a:cxnSpLocks/>
          </p:cNvCxnSpPr>
          <p:nvPr/>
        </p:nvCxnSpPr>
        <p:spPr>
          <a:xfrm flipH="1">
            <a:off x="2525315" y="2539157"/>
            <a:ext cx="1475926" cy="10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C27F923-9F72-4149-82E0-9D29D39B24EA}"/>
              </a:ext>
            </a:extLst>
          </p:cNvPr>
          <p:cNvCxnSpPr>
            <a:cxnSpLocks/>
            <a:stCxn id="6" idx="0"/>
            <a:endCxn id="17" idx="2"/>
          </p:cNvCxnSpPr>
          <p:nvPr/>
        </p:nvCxnSpPr>
        <p:spPr>
          <a:xfrm flipV="1">
            <a:off x="1970597" y="2105551"/>
            <a:ext cx="3572" cy="15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7314368-6A30-4A53-9A78-6315FB0DB3B3}"/>
              </a:ext>
            </a:extLst>
          </p:cNvPr>
          <p:cNvCxnSpPr>
            <a:cxnSpLocks/>
            <a:stCxn id="14" idx="2"/>
            <a:endCxn id="15" idx="0"/>
          </p:cNvCxnSpPr>
          <p:nvPr/>
        </p:nvCxnSpPr>
        <p:spPr>
          <a:xfrm flipH="1">
            <a:off x="1976849" y="3300557"/>
            <a:ext cx="6252" cy="19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B7AD0DF-62B1-4B2C-BB63-B7D64C0D3500}"/>
              </a:ext>
            </a:extLst>
          </p:cNvPr>
          <p:cNvCxnSpPr>
            <a:cxnSpLocks/>
            <a:stCxn id="16" idx="3"/>
            <a:endCxn id="9" idx="1"/>
          </p:cNvCxnSpPr>
          <p:nvPr/>
        </p:nvCxnSpPr>
        <p:spPr>
          <a:xfrm flipV="1">
            <a:off x="5029200" y="1659175"/>
            <a:ext cx="287533" cy="3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A020FF-E4CE-444F-BDB5-D2A097309969}"/>
              </a:ext>
            </a:extLst>
          </p:cNvPr>
          <p:cNvCxnSpPr>
            <a:cxnSpLocks/>
            <a:stCxn id="19" idx="2"/>
            <a:endCxn id="11" idx="0"/>
          </p:cNvCxnSpPr>
          <p:nvPr/>
        </p:nvCxnSpPr>
        <p:spPr>
          <a:xfrm>
            <a:off x="7295266" y="3249212"/>
            <a:ext cx="4464" cy="16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0FFCF87-CF04-4239-995E-AEC94DFBA19D}"/>
              </a:ext>
            </a:extLst>
          </p:cNvPr>
          <p:cNvCxnSpPr>
            <a:cxnSpLocks/>
            <a:stCxn id="8" idx="0"/>
            <a:endCxn id="12" idx="2"/>
          </p:cNvCxnSpPr>
          <p:nvPr/>
        </p:nvCxnSpPr>
        <p:spPr>
          <a:xfrm flipV="1">
            <a:off x="7295266" y="2016327"/>
            <a:ext cx="4" cy="19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0EED2A2-9857-444A-A226-4BFA8E798F1F}"/>
              </a:ext>
            </a:extLst>
          </p:cNvPr>
          <p:cNvCxnSpPr>
            <a:cxnSpLocks/>
            <a:stCxn id="22" idx="1"/>
          </p:cNvCxnSpPr>
          <p:nvPr/>
        </p:nvCxnSpPr>
        <p:spPr>
          <a:xfrm flipH="1" flipV="1">
            <a:off x="3867647" y="3154079"/>
            <a:ext cx="157484" cy="1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7902F20-5976-475C-982D-92D065BD9A61}"/>
              </a:ext>
            </a:extLst>
          </p:cNvPr>
          <p:cNvCxnSpPr>
            <a:cxnSpLocks/>
            <a:stCxn id="13" idx="2"/>
          </p:cNvCxnSpPr>
          <p:nvPr/>
        </p:nvCxnSpPr>
        <p:spPr>
          <a:xfrm flipH="1">
            <a:off x="4564856" y="3969545"/>
            <a:ext cx="7144" cy="172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C23B151-DE03-4C7E-AA61-E98B40102D00}"/>
              </a:ext>
            </a:extLst>
          </p:cNvPr>
          <p:cNvCxnSpPr>
            <a:cxnSpLocks/>
            <a:endCxn id="10" idx="3"/>
          </p:cNvCxnSpPr>
          <p:nvPr/>
        </p:nvCxnSpPr>
        <p:spPr>
          <a:xfrm flipH="1">
            <a:off x="3879948" y="3969545"/>
            <a:ext cx="234854" cy="41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7E2D461-BA05-4F77-B60A-0C58DDFD900C}"/>
              </a:ext>
            </a:extLst>
          </p:cNvPr>
          <p:cNvCxnSpPr>
            <a:cxnSpLocks/>
          </p:cNvCxnSpPr>
          <p:nvPr/>
        </p:nvCxnSpPr>
        <p:spPr>
          <a:xfrm flipH="1">
            <a:off x="3867647" y="4518422"/>
            <a:ext cx="340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B7EBE06-80AB-4FCD-BF1B-3B8EFBAC6DD2}"/>
              </a:ext>
            </a:extLst>
          </p:cNvPr>
          <p:cNvCxnSpPr>
            <a:cxnSpLocks/>
            <a:stCxn id="6" idx="2"/>
            <a:endCxn id="14" idx="0"/>
          </p:cNvCxnSpPr>
          <p:nvPr/>
        </p:nvCxnSpPr>
        <p:spPr>
          <a:xfrm>
            <a:off x="1970597" y="2680993"/>
            <a:ext cx="12504" cy="2019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808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UML Diagram</a:t>
            </a:r>
          </a:p>
        </p:txBody>
      </p:sp>
      <p:sp>
        <p:nvSpPr>
          <p:cNvPr id="10" name="Content Placeholder 9">
            <a:extLst>
              <a:ext uri="{FF2B5EF4-FFF2-40B4-BE49-F238E27FC236}">
                <a16:creationId xmlns:a16="http://schemas.microsoft.com/office/drawing/2014/main" id="{62A54FBD-8790-4BA1-ABB4-17B3974062CA}"/>
              </a:ext>
            </a:extLst>
          </p:cNvPr>
          <p:cNvSpPr>
            <a:spLocks noGrp="1"/>
          </p:cNvSpPr>
          <p:nvPr>
            <p:ph sz="half" idx="4294967295"/>
          </p:nvPr>
        </p:nvSpPr>
        <p:spPr>
          <a:xfrm>
            <a:off x="0" y="1268413"/>
            <a:ext cx="4337050" cy="3600450"/>
          </a:xfrm>
        </p:spPr>
        <p:txBody>
          <a:bodyPr/>
          <a:lstStyle/>
          <a:p>
            <a:pPr marL="0" indent="0" algn="ctr">
              <a:buNone/>
            </a:pPr>
            <a:r>
              <a:rPr lang="en-US" dirty="0"/>
              <a:t>Admin</a:t>
            </a:r>
          </a:p>
        </p:txBody>
      </p:sp>
      <p:sp>
        <p:nvSpPr>
          <p:cNvPr id="11" name="Content Placeholder 10">
            <a:extLst>
              <a:ext uri="{FF2B5EF4-FFF2-40B4-BE49-F238E27FC236}">
                <a16:creationId xmlns:a16="http://schemas.microsoft.com/office/drawing/2014/main" id="{07EF65FB-A4F0-41BE-A815-B3FA80C29927}"/>
              </a:ext>
            </a:extLst>
          </p:cNvPr>
          <p:cNvSpPr>
            <a:spLocks noGrp="1"/>
          </p:cNvSpPr>
          <p:nvPr>
            <p:ph sz="half" idx="4294967295"/>
          </p:nvPr>
        </p:nvSpPr>
        <p:spPr>
          <a:xfrm>
            <a:off x="5257800" y="1268413"/>
            <a:ext cx="3886200" cy="3600450"/>
          </a:xfrm>
        </p:spPr>
        <p:txBody>
          <a:bodyPr/>
          <a:lstStyle/>
          <a:p>
            <a:pPr marL="0" indent="0" algn="ctr">
              <a:buNone/>
            </a:pPr>
            <a:r>
              <a:rPr lang="en-US" dirty="0"/>
              <a:t>Specialist</a:t>
            </a:r>
          </a:p>
        </p:txBody>
      </p:sp>
      <p:sp>
        <p:nvSpPr>
          <p:cNvPr id="6" name="Title 1">
            <a:extLst>
              <a:ext uri="{FF2B5EF4-FFF2-40B4-BE49-F238E27FC236}">
                <a16:creationId xmlns:a16="http://schemas.microsoft.com/office/drawing/2014/main" id="{41957043-9417-458F-9CDA-4A2BEE8ADCB2}"/>
              </a:ext>
            </a:extLst>
          </p:cNvPr>
          <p:cNvSpPr txBox="1">
            <a:spLocks/>
          </p:cNvSpPr>
          <p:nvPr/>
        </p:nvSpPr>
        <p:spPr>
          <a:xfrm>
            <a:off x="3000375" y="4149328"/>
            <a:ext cx="8431357"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IN" sz="2000" dirty="0">
              <a:latin typeface="Calibri (Body)"/>
            </a:endParaRPr>
          </a:p>
        </p:txBody>
      </p:sp>
      <p:sp>
        <p:nvSpPr>
          <p:cNvPr id="12" name="Rectangle 11">
            <a:extLst>
              <a:ext uri="{FF2B5EF4-FFF2-40B4-BE49-F238E27FC236}">
                <a16:creationId xmlns:a16="http://schemas.microsoft.com/office/drawing/2014/main" id="{FE6AE2F6-A3CD-4A5F-8243-74E97DCB96E8}"/>
              </a:ext>
            </a:extLst>
          </p:cNvPr>
          <p:cNvSpPr/>
          <p:nvPr/>
        </p:nvSpPr>
        <p:spPr>
          <a:xfrm>
            <a:off x="361591" y="3613358"/>
            <a:ext cx="1030432" cy="1071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p>
          <a:p>
            <a:pPr algn="ctr"/>
            <a:r>
              <a:rPr lang="en-US" dirty="0"/>
              <a:t>Login</a:t>
            </a:r>
          </a:p>
        </p:txBody>
      </p:sp>
      <p:sp>
        <p:nvSpPr>
          <p:cNvPr id="13" name="Rectangle 12">
            <a:extLst>
              <a:ext uri="{FF2B5EF4-FFF2-40B4-BE49-F238E27FC236}">
                <a16:creationId xmlns:a16="http://schemas.microsoft.com/office/drawing/2014/main" id="{903FA71A-6E50-4150-B21D-08096FBC616C}"/>
              </a:ext>
            </a:extLst>
          </p:cNvPr>
          <p:cNvSpPr/>
          <p:nvPr/>
        </p:nvSpPr>
        <p:spPr>
          <a:xfrm>
            <a:off x="1819983" y="1947747"/>
            <a:ext cx="1030432" cy="1171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 Patient</a:t>
            </a:r>
          </a:p>
          <a:p>
            <a:pPr algn="ctr"/>
            <a:r>
              <a:rPr lang="en-US" sz="1200" dirty="0"/>
              <a:t>Nursing, Doctor’s Assessment</a:t>
            </a:r>
          </a:p>
          <a:p>
            <a:pPr algn="ctr"/>
            <a:endParaRPr lang="en-US" sz="1200" dirty="0"/>
          </a:p>
        </p:txBody>
      </p:sp>
      <p:sp>
        <p:nvSpPr>
          <p:cNvPr id="14" name="Rectangle 13">
            <a:extLst>
              <a:ext uri="{FF2B5EF4-FFF2-40B4-BE49-F238E27FC236}">
                <a16:creationId xmlns:a16="http://schemas.microsoft.com/office/drawing/2014/main" id="{A449BA70-ACB3-40B2-920A-85FF3FDC5C98}"/>
              </a:ext>
            </a:extLst>
          </p:cNvPr>
          <p:cNvSpPr/>
          <p:nvPr/>
        </p:nvSpPr>
        <p:spPr>
          <a:xfrm>
            <a:off x="3109121" y="1936073"/>
            <a:ext cx="1078042" cy="1171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Guardian</a:t>
            </a:r>
          </a:p>
          <a:p>
            <a:pPr algn="ctr"/>
            <a:r>
              <a:rPr lang="en-US" sz="1200" dirty="0"/>
              <a:t>Monthly</a:t>
            </a:r>
          </a:p>
          <a:p>
            <a:pPr algn="ctr"/>
            <a:r>
              <a:rPr lang="en-US" sz="1200" dirty="0"/>
              <a:t>Report</a:t>
            </a:r>
          </a:p>
          <a:p>
            <a:pPr algn="ctr"/>
            <a:r>
              <a:rPr lang="en-US" sz="1200" dirty="0"/>
              <a:t>Photo Gallery</a:t>
            </a:r>
          </a:p>
        </p:txBody>
      </p:sp>
      <p:sp>
        <p:nvSpPr>
          <p:cNvPr id="15" name="Rectangle 14">
            <a:extLst>
              <a:ext uri="{FF2B5EF4-FFF2-40B4-BE49-F238E27FC236}">
                <a16:creationId xmlns:a16="http://schemas.microsoft.com/office/drawing/2014/main" id="{03845B59-B24E-4760-B313-D140145CF1CD}"/>
              </a:ext>
            </a:extLst>
          </p:cNvPr>
          <p:cNvSpPr/>
          <p:nvPr/>
        </p:nvSpPr>
        <p:spPr>
          <a:xfrm>
            <a:off x="2393235" y="3951579"/>
            <a:ext cx="1030432" cy="5009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 Release</a:t>
            </a:r>
          </a:p>
        </p:txBody>
      </p:sp>
      <p:sp>
        <p:nvSpPr>
          <p:cNvPr id="20" name="Rectangle 19">
            <a:extLst>
              <a:ext uri="{FF2B5EF4-FFF2-40B4-BE49-F238E27FC236}">
                <a16:creationId xmlns:a16="http://schemas.microsoft.com/office/drawing/2014/main" id="{4694BDB8-8741-4995-B293-25E77A11FDD0}"/>
              </a:ext>
            </a:extLst>
          </p:cNvPr>
          <p:cNvSpPr/>
          <p:nvPr/>
        </p:nvSpPr>
        <p:spPr>
          <a:xfrm>
            <a:off x="7154416" y="2969083"/>
            <a:ext cx="1066899" cy="5009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Specialist</a:t>
            </a:r>
          </a:p>
          <a:p>
            <a:pPr algn="ctr"/>
            <a:r>
              <a:rPr lang="en-US" dirty="0"/>
              <a:t>Release</a:t>
            </a:r>
          </a:p>
        </p:txBody>
      </p:sp>
      <p:sp>
        <p:nvSpPr>
          <p:cNvPr id="21" name="Rectangle 20">
            <a:extLst>
              <a:ext uri="{FF2B5EF4-FFF2-40B4-BE49-F238E27FC236}">
                <a16:creationId xmlns:a16="http://schemas.microsoft.com/office/drawing/2014/main" id="{D391D0E5-81D6-4292-983F-3D042122116A}"/>
              </a:ext>
            </a:extLst>
          </p:cNvPr>
          <p:cNvSpPr/>
          <p:nvPr/>
        </p:nvSpPr>
        <p:spPr>
          <a:xfrm>
            <a:off x="5950734" y="2020614"/>
            <a:ext cx="1089382" cy="1071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Specialist Login</a:t>
            </a:r>
          </a:p>
        </p:txBody>
      </p:sp>
      <p:sp>
        <p:nvSpPr>
          <p:cNvPr id="22" name="Rectangle 21">
            <a:extLst>
              <a:ext uri="{FF2B5EF4-FFF2-40B4-BE49-F238E27FC236}">
                <a16:creationId xmlns:a16="http://schemas.microsoft.com/office/drawing/2014/main" id="{C2A86D12-C0E1-4F09-B64D-6C2357B3FE0E}"/>
              </a:ext>
            </a:extLst>
          </p:cNvPr>
          <p:cNvSpPr/>
          <p:nvPr/>
        </p:nvSpPr>
        <p:spPr>
          <a:xfrm>
            <a:off x="6004633" y="3388841"/>
            <a:ext cx="1089382" cy="1264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a:t>
            </a:r>
          </a:p>
          <a:p>
            <a:pPr algn="ctr"/>
            <a:r>
              <a:rPr lang="en-US" dirty="0"/>
              <a:t>Patient</a:t>
            </a:r>
          </a:p>
          <a:p>
            <a:pPr algn="ctr"/>
            <a:r>
              <a:rPr lang="en-US" sz="1200" dirty="0"/>
              <a:t>Nursing,</a:t>
            </a:r>
          </a:p>
          <a:p>
            <a:pPr algn="ctr"/>
            <a:r>
              <a:rPr lang="en-US" sz="1200" dirty="0"/>
              <a:t>Specific domain</a:t>
            </a:r>
          </a:p>
          <a:p>
            <a:pPr algn="ctr"/>
            <a:r>
              <a:rPr lang="en-US" sz="1200" dirty="0"/>
              <a:t>Assessment</a:t>
            </a:r>
          </a:p>
        </p:txBody>
      </p:sp>
      <p:sp>
        <p:nvSpPr>
          <p:cNvPr id="24" name="Oval 23">
            <a:extLst>
              <a:ext uri="{FF2B5EF4-FFF2-40B4-BE49-F238E27FC236}">
                <a16:creationId xmlns:a16="http://schemas.microsoft.com/office/drawing/2014/main" id="{DEB199A2-A98B-462A-AD67-1C885EA7BFFF}"/>
              </a:ext>
            </a:extLst>
          </p:cNvPr>
          <p:cNvSpPr/>
          <p:nvPr/>
        </p:nvSpPr>
        <p:spPr>
          <a:xfrm>
            <a:off x="728880" y="2418817"/>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8B95568A-ECF9-4E8D-A613-0E1C8F4DBA7E}"/>
              </a:ext>
            </a:extLst>
          </p:cNvPr>
          <p:cNvSpPr/>
          <p:nvPr/>
        </p:nvSpPr>
        <p:spPr>
          <a:xfrm>
            <a:off x="3901613" y="4037469"/>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87357F93-02AD-4FEC-BC33-F40F9FDA2CAC}"/>
              </a:ext>
            </a:extLst>
          </p:cNvPr>
          <p:cNvSpPr/>
          <p:nvPr/>
        </p:nvSpPr>
        <p:spPr>
          <a:xfrm>
            <a:off x="5032881" y="3065683"/>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C7BCCB5D-6D15-44D7-AD9E-2FE98903D67A}"/>
              </a:ext>
            </a:extLst>
          </p:cNvPr>
          <p:cNvSpPr/>
          <p:nvPr/>
        </p:nvSpPr>
        <p:spPr>
          <a:xfrm>
            <a:off x="8418281" y="3032941"/>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38CAB5C6-1DE6-4B54-B43F-366EC52C9F23}"/>
              </a:ext>
            </a:extLst>
          </p:cNvPr>
          <p:cNvCxnSpPr>
            <a:cxnSpLocks/>
            <a:stCxn id="24" idx="4"/>
            <a:endCxn id="12" idx="0"/>
          </p:cNvCxnSpPr>
          <p:nvPr/>
        </p:nvCxnSpPr>
        <p:spPr>
          <a:xfrm>
            <a:off x="872148" y="2748030"/>
            <a:ext cx="4659" cy="86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266010D-DF82-4003-9E80-BDFF65578737}"/>
              </a:ext>
            </a:extLst>
          </p:cNvPr>
          <p:cNvCxnSpPr>
            <a:cxnSpLocks/>
            <a:stCxn id="15" idx="3"/>
            <a:endCxn id="25" idx="2"/>
          </p:cNvCxnSpPr>
          <p:nvPr/>
        </p:nvCxnSpPr>
        <p:spPr>
          <a:xfrm>
            <a:off x="3423667" y="4202075"/>
            <a:ext cx="4779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1D57D72-DDFA-47EF-801E-B28CE61CA618}"/>
              </a:ext>
            </a:extLst>
          </p:cNvPr>
          <p:cNvCxnSpPr>
            <a:cxnSpLocks/>
            <a:stCxn id="13" idx="3"/>
            <a:endCxn id="14" idx="1"/>
          </p:cNvCxnSpPr>
          <p:nvPr/>
        </p:nvCxnSpPr>
        <p:spPr>
          <a:xfrm flipV="1">
            <a:off x="2850415" y="2521897"/>
            <a:ext cx="258706" cy="11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BAB9F95-8C15-4A42-9E30-D37CD3B5470E}"/>
              </a:ext>
            </a:extLst>
          </p:cNvPr>
          <p:cNvCxnSpPr>
            <a:cxnSpLocks/>
            <a:stCxn id="26" idx="6"/>
            <a:endCxn id="21" idx="1"/>
          </p:cNvCxnSpPr>
          <p:nvPr/>
        </p:nvCxnSpPr>
        <p:spPr>
          <a:xfrm flipV="1">
            <a:off x="5319417" y="2556584"/>
            <a:ext cx="631317" cy="673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9D7B9F6-EA20-4DD3-8DD9-B0478C460CBA}"/>
              </a:ext>
            </a:extLst>
          </p:cNvPr>
          <p:cNvCxnSpPr>
            <a:cxnSpLocks/>
          </p:cNvCxnSpPr>
          <p:nvPr/>
        </p:nvCxnSpPr>
        <p:spPr>
          <a:xfrm>
            <a:off x="5314366" y="3212405"/>
            <a:ext cx="695318" cy="686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E9B07E-2C16-4F89-A63B-8EAE191FF57E}"/>
              </a:ext>
            </a:extLst>
          </p:cNvPr>
          <p:cNvCxnSpPr>
            <a:cxnSpLocks/>
            <a:stCxn id="22" idx="3"/>
            <a:endCxn id="20" idx="2"/>
          </p:cNvCxnSpPr>
          <p:nvPr/>
        </p:nvCxnSpPr>
        <p:spPr>
          <a:xfrm flipV="1">
            <a:off x="7094015" y="3470075"/>
            <a:ext cx="593851" cy="550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F684D-6EFA-4187-BBAF-DFE19F410F16}"/>
              </a:ext>
            </a:extLst>
          </p:cNvPr>
          <p:cNvCxnSpPr>
            <a:cxnSpLocks/>
            <a:stCxn id="21" idx="3"/>
            <a:endCxn id="20" idx="0"/>
          </p:cNvCxnSpPr>
          <p:nvPr/>
        </p:nvCxnSpPr>
        <p:spPr>
          <a:xfrm>
            <a:off x="7040116" y="2556584"/>
            <a:ext cx="647750" cy="41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0CCD586-71BC-4722-AC01-15C46182066B}"/>
              </a:ext>
            </a:extLst>
          </p:cNvPr>
          <p:cNvCxnSpPr>
            <a:cxnSpLocks/>
            <a:endCxn id="27" idx="2"/>
          </p:cNvCxnSpPr>
          <p:nvPr/>
        </p:nvCxnSpPr>
        <p:spPr>
          <a:xfrm flipV="1">
            <a:off x="8225336" y="3197548"/>
            <a:ext cx="192945" cy="9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A11ED5F-FD99-458E-9FBA-BA61158AB43F}"/>
              </a:ext>
            </a:extLst>
          </p:cNvPr>
          <p:cNvCxnSpPr>
            <a:cxnSpLocks/>
            <a:endCxn id="13" idx="0"/>
          </p:cNvCxnSpPr>
          <p:nvPr/>
        </p:nvCxnSpPr>
        <p:spPr>
          <a:xfrm flipH="1">
            <a:off x="2335199" y="1766430"/>
            <a:ext cx="8206" cy="181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CCA803B-2C98-43DA-96EA-FD23885E4FA7}"/>
              </a:ext>
            </a:extLst>
          </p:cNvPr>
          <p:cNvCxnSpPr>
            <a:cxnSpLocks/>
          </p:cNvCxnSpPr>
          <p:nvPr/>
        </p:nvCxnSpPr>
        <p:spPr>
          <a:xfrm flipV="1">
            <a:off x="1614304" y="1766430"/>
            <a:ext cx="729100" cy="7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B4BAD3B-73D5-43E1-BA56-111D3486660E}"/>
              </a:ext>
            </a:extLst>
          </p:cNvPr>
          <p:cNvCxnSpPr>
            <a:cxnSpLocks/>
          </p:cNvCxnSpPr>
          <p:nvPr/>
        </p:nvCxnSpPr>
        <p:spPr>
          <a:xfrm flipV="1">
            <a:off x="1614304" y="1773611"/>
            <a:ext cx="0" cy="759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CDCCA83-9AA4-434F-8AAD-9B97605A81F0}"/>
              </a:ext>
            </a:extLst>
          </p:cNvPr>
          <p:cNvCxnSpPr>
            <a:cxnSpLocks/>
            <a:endCxn id="13" idx="1"/>
          </p:cNvCxnSpPr>
          <p:nvPr/>
        </p:nvCxnSpPr>
        <p:spPr>
          <a:xfrm>
            <a:off x="1614304" y="2533571"/>
            <a:ext cx="205679" cy="0"/>
          </a:xfrm>
          <a:prstGeom prst="line">
            <a:avLst/>
          </a:prstGeom>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A5F46E36-58F4-4071-AFD2-9438841015C0}"/>
              </a:ext>
            </a:extLst>
          </p:cNvPr>
          <p:cNvPicPr>
            <a:picLocks noChangeAspect="1"/>
          </p:cNvPicPr>
          <p:nvPr/>
        </p:nvPicPr>
        <p:blipFill>
          <a:blip r:embed="rId2"/>
          <a:stretch>
            <a:fillRect/>
          </a:stretch>
        </p:blipFill>
        <p:spPr>
          <a:xfrm>
            <a:off x="2606940" y="3119395"/>
            <a:ext cx="153013" cy="918074"/>
          </a:xfrm>
          <a:prstGeom prst="rect">
            <a:avLst/>
          </a:prstGeom>
        </p:spPr>
      </p:pic>
      <p:pic>
        <p:nvPicPr>
          <p:cNvPr id="80" name="Picture 79">
            <a:extLst>
              <a:ext uri="{FF2B5EF4-FFF2-40B4-BE49-F238E27FC236}">
                <a16:creationId xmlns:a16="http://schemas.microsoft.com/office/drawing/2014/main" id="{C7B101D3-0B91-4A47-A58B-6D5A09C9E31B}"/>
              </a:ext>
            </a:extLst>
          </p:cNvPr>
          <p:cNvPicPr>
            <a:picLocks noChangeAspect="1"/>
          </p:cNvPicPr>
          <p:nvPr/>
        </p:nvPicPr>
        <p:blipFill>
          <a:blip r:embed="rId2"/>
          <a:stretch>
            <a:fillRect/>
          </a:stretch>
        </p:blipFill>
        <p:spPr>
          <a:xfrm rot="10800000">
            <a:off x="1976520" y="3032941"/>
            <a:ext cx="186065" cy="1116387"/>
          </a:xfrm>
          <a:prstGeom prst="rect">
            <a:avLst/>
          </a:prstGeom>
        </p:spPr>
      </p:pic>
      <p:cxnSp>
        <p:nvCxnSpPr>
          <p:cNvPr id="84" name="Straight Connector 83">
            <a:extLst>
              <a:ext uri="{FF2B5EF4-FFF2-40B4-BE49-F238E27FC236}">
                <a16:creationId xmlns:a16="http://schemas.microsoft.com/office/drawing/2014/main" id="{E989C235-381A-4EA9-9E3E-89F4AC48F384}"/>
              </a:ext>
            </a:extLst>
          </p:cNvPr>
          <p:cNvCxnSpPr>
            <a:cxnSpLocks/>
            <a:stCxn id="12" idx="3"/>
            <a:endCxn id="80" idx="0"/>
          </p:cNvCxnSpPr>
          <p:nvPr/>
        </p:nvCxnSpPr>
        <p:spPr>
          <a:xfrm>
            <a:off x="1392023" y="4149328"/>
            <a:ext cx="677529"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333CD7EE-2B01-4DE5-A2BE-103DE35B9C13}"/>
              </a:ext>
            </a:extLst>
          </p:cNvPr>
          <p:cNvSpPr txBox="1"/>
          <p:nvPr/>
        </p:nvSpPr>
        <p:spPr>
          <a:xfrm>
            <a:off x="714214" y="1894132"/>
            <a:ext cx="952505" cy="461665"/>
          </a:xfrm>
          <a:prstGeom prst="rect">
            <a:avLst/>
          </a:prstGeom>
          <a:noFill/>
        </p:spPr>
        <p:txBody>
          <a:bodyPr wrap="none" rtlCol="0">
            <a:spAutoFit/>
          </a:bodyPr>
          <a:lstStyle/>
          <a:p>
            <a:r>
              <a:rPr lang="en-US" sz="1200" dirty="0"/>
              <a:t>Check for all</a:t>
            </a:r>
          </a:p>
          <a:p>
            <a:r>
              <a:rPr lang="en-US" sz="1200" dirty="0"/>
              <a:t>Patients</a:t>
            </a:r>
          </a:p>
        </p:txBody>
      </p:sp>
      <p:sp>
        <p:nvSpPr>
          <p:cNvPr id="98" name="TextBox 97">
            <a:extLst>
              <a:ext uri="{FF2B5EF4-FFF2-40B4-BE49-F238E27FC236}">
                <a16:creationId xmlns:a16="http://schemas.microsoft.com/office/drawing/2014/main" id="{C253D3F6-0261-488D-BE88-BDB8CA17299B}"/>
              </a:ext>
            </a:extLst>
          </p:cNvPr>
          <p:cNvSpPr txBox="1"/>
          <p:nvPr/>
        </p:nvSpPr>
        <p:spPr>
          <a:xfrm>
            <a:off x="2718364" y="3408479"/>
            <a:ext cx="922432" cy="461665"/>
          </a:xfrm>
          <a:prstGeom prst="rect">
            <a:avLst/>
          </a:prstGeom>
          <a:noFill/>
        </p:spPr>
        <p:txBody>
          <a:bodyPr wrap="none" rtlCol="0">
            <a:spAutoFit/>
          </a:bodyPr>
          <a:lstStyle/>
          <a:p>
            <a:r>
              <a:rPr lang="en-US" sz="1200" dirty="0"/>
              <a:t>All patients </a:t>
            </a:r>
          </a:p>
          <a:p>
            <a:r>
              <a:rPr lang="en-US" sz="1200" dirty="0"/>
              <a:t>diagnosed</a:t>
            </a:r>
          </a:p>
        </p:txBody>
      </p:sp>
    </p:spTree>
    <p:extLst>
      <p:ext uri="{BB962C8B-B14F-4D97-AF65-F5344CB8AC3E}">
        <p14:creationId xmlns:p14="http://schemas.microsoft.com/office/powerpoint/2010/main" val="276791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UML Diagram</a:t>
            </a:r>
          </a:p>
        </p:txBody>
      </p:sp>
      <p:sp>
        <p:nvSpPr>
          <p:cNvPr id="10" name="Content Placeholder 9">
            <a:extLst>
              <a:ext uri="{FF2B5EF4-FFF2-40B4-BE49-F238E27FC236}">
                <a16:creationId xmlns:a16="http://schemas.microsoft.com/office/drawing/2014/main" id="{62A54FBD-8790-4BA1-ABB4-17B3974062CA}"/>
              </a:ext>
            </a:extLst>
          </p:cNvPr>
          <p:cNvSpPr>
            <a:spLocks noGrp="1"/>
          </p:cNvSpPr>
          <p:nvPr>
            <p:ph sz="half" idx="4294967295"/>
          </p:nvPr>
        </p:nvSpPr>
        <p:spPr>
          <a:xfrm>
            <a:off x="0" y="1268413"/>
            <a:ext cx="3886200" cy="3600450"/>
          </a:xfrm>
        </p:spPr>
        <p:txBody>
          <a:bodyPr/>
          <a:lstStyle/>
          <a:p>
            <a:pPr marL="0" indent="0" algn="ctr">
              <a:buNone/>
            </a:pPr>
            <a:r>
              <a:rPr lang="en-US" dirty="0"/>
              <a:t>Nursing Care</a:t>
            </a:r>
          </a:p>
          <a:p>
            <a:pPr marL="0" indent="0" algn="ctr">
              <a:buNone/>
            </a:pPr>
            <a:endParaRPr lang="en-US" dirty="0"/>
          </a:p>
          <a:p>
            <a:pPr marL="0" indent="0" algn="ctr">
              <a:buNone/>
            </a:pPr>
            <a:endParaRPr lang="en-US" dirty="0"/>
          </a:p>
        </p:txBody>
      </p:sp>
      <p:sp>
        <p:nvSpPr>
          <p:cNvPr id="11" name="Content Placeholder 10">
            <a:extLst>
              <a:ext uri="{FF2B5EF4-FFF2-40B4-BE49-F238E27FC236}">
                <a16:creationId xmlns:a16="http://schemas.microsoft.com/office/drawing/2014/main" id="{07EF65FB-A4F0-41BE-A815-B3FA80C29927}"/>
              </a:ext>
            </a:extLst>
          </p:cNvPr>
          <p:cNvSpPr>
            <a:spLocks noGrp="1"/>
          </p:cNvSpPr>
          <p:nvPr>
            <p:ph sz="half" idx="4294967295"/>
          </p:nvPr>
        </p:nvSpPr>
        <p:spPr>
          <a:xfrm>
            <a:off x="5257800" y="1268413"/>
            <a:ext cx="3886200" cy="3600450"/>
          </a:xfrm>
        </p:spPr>
        <p:txBody>
          <a:bodyPr/>
          <a:lstStyle/>
          <a:p>
            <a:pPr marL="0" indent="0" algn="ctr">
              <a:buNone/>
            </a:pPr>
            <a:r>
              <a:rPr lang="en-US" dirty="0"/>
              <a:t>Patient</a:t>
            </a:r>
          </a:p>
          <a:p>
            <a:pPr marL="0" indent="0" algn="ctr">
              <a:buNone/>
            </a:pPr>
            <a:endParaRPr lang="en-US" dirty="0"/>
          </a:p>
          <a:p>
            <a:pPr marL="0" indent="0" algn="ctr">
              <a:buNone/>
            </a:pPr>
            <a:endParaRPr lang="en-US" dirty="0"/>
          </a:p>
        </p:txBody>
      </p:sp>
      <p:sp>
        <p:nvSpPr>
          <p:cNvPr id="6" name="Title 1">
            <a:extLst>
              <a:ext uri="{FF2B5EF4-FFF2-40B4-BE49-F238E27FC236}">
                <a16:creationId xmlns:a16="http://schemas.microsoft.com/office/drawing/2014/main" id="{41957043-9417-458F-9CDA-4A2BEE8ADCB2}"/>
              </a:ext>
            </a:extLst>
          </p:cNvPr>
          <p:cNvSpPr txBox="1">
            <a:spLocks/>
          </p:cNvSpPr>
          <p:nvPr/>
        </p:nvSpPr>
        <p:spPr>
          <a:xfrm>
            <a:off x="3000375" y="4149328"/>
            <a:ext cx="8431357"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IN" sz="2000" dirty="0">
              <a:latin typeface="Calibri (Body)"/>
            </a:endParaRPr>
          </a:p>
        </p:txBody>
      </p:sp>
      <p:sp>
        <p:nvSpPr>
          <p:cNvPr id="7" name="Rectangle 6">
            <a:extLst>
              <a:ext uri="{FF2B5EF4-FFF2-40B4-BE49-F238E27FC236}">
                <a16:creationId xmlns:a16="http://schemas.microsoft.com/office/drawing/2014/main" id="{8AC610FF-CFF6-4DAF-8A60-4DA114861D8C}"/>
              </a:ext>
            </a:extLst>
          </p:cNvPr>
          <p:cNvSpPr/>
          <p:nvPr/>
        </p:nvSpPr>
        <p:spPr>
          <a:xfrm>
            <a:off x="882361" y="2157234"/>
            <a:ext cx="1030432" cy="1257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Nurse</a:t>
            </a:r>
          </a:p>
          <a:p>
            <a:pPr algn="ctr"/>
            <a:r>
              <a:rPr lang="en-US" dirty="0"/>
              <a:t>Login</a:t>
            </a:r>
          </a:p>
        </p:txBody>
      </p:sp>
      <p:sp>
        <p:nvSpPr>
          <p:cNvPr id="8" name="Rectangle 7">
            <a:extLst>
              <a:ext uri="{FF2B5EF4-FFF2-40B4-BE49-F238E27FC236}">
                <a16:creationId xmlns:a16="http://schemas.microsoft.com/office/drawing/2014/main" id="{4ADD0237-8B3D-4AF4-B0C9-2E97150924B3}"/>
              </a:ext>
            </a:extLst>
          </p:cNvPr>
          <p:cNvSpPr/>
          <p:nvPr/>
        </p:nvSpPr>
        <p:spPr>
          <a:xfrm>
            <a:off x="2378664" y="2157234"/>
            <a:ext cx="1144096" cy="12572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 Patient</a:t>
            </a:r>
          </a:p>
          <a:p>
            <a:pPr algn="ctr"/>
            <a:r>
              <a:rPr lang="en-US" sz="1200" dirty="0"/>
              <a:t>Nursing Assessment,</a:t>
            </a:r>
          </a:p>
          <a:p>
            <a:pPr algn="ctr"/>
            <a:r>
              <a:rPr lang="en-US" sz="1200" dirty="0"/>
              <a:t>Conduct Activities</a:t>
            </a:r>
          </a:p>
        </p:txBody>
      </p:sp>
      <p:sp>
        <p:nvSpPr>
          <p:cNvPr id="9" name="Rectangle 8">
            <a:extLst>
              <a:ext uri="{FF2B5EF4-FFF2-40B4-BE49-F238E27FC236}">
                <a16:creationId xmlns:a16="http://schemas.microsoft.com/office/drawing/2014/main" id="{4FEC3B0C-CA36-4E55-8FB6-B0D864C4C668}"/>
              </a:ext>
            </a:extLst>
          </p:cNvPr>
          <p:cNvSpPr/>
          <p:nvPr/>
        </p:nvSpPr>
        <p:spPr>
          <a:xfrm>
            <a:off x="2371493" y="4022948"/>
            <a:ext cx="1144098" cy="476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Nurse</a:t>
            </a:r>
          </a:p>
          <a:p>
            <a:pPr algn="ctr"/>
            <a:r>
              <a:rPr lang="en-US" dirty="0"/>
              <a:t>Release</a:t>
            </a:r>
          </a:p>
        </p:txBody>
      </p:sp>
      <p:sp>
        <p:nvSpPr>
          <p:cNvPr id="12" name="Rectangle 11">
            <a:extLst>
              <a:ext uri="{FF2B5EF4-FFF2-40B4-BE49-F238E27FC236}">
                <a16:creationId xmlns:a16="http://schemas.microsoft.com/office/drawing/2014/main" id="{14D4C3A0-0A76-4AE7-8D21-EE64506B3BF8}"/>
              </a:ext>
            </a:extLst>
          </p:cNvPr>
          <p:cNvSpPr/>
          <p:nvPr/>
        </p:nvSpPr>
        <p:spPr>
          <a:xfrm>
            <a:off x="5372098" y="3351378"/>
            <a:ext cx="1030433" cy="1071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Patient </a:t>
            </a:r>
          </a:p>
          <a:p>
            <a:pPr algn="ctr"/>
            <a:r>
              <a:rPr lang="en-US" dirty="0"/>
              <a:t>Registration</a:t>
            </a:r>
          </a:p>
        </p:txBody>
      </p:sp>
      <p:sp>
        <p:nvSpPr>
          <p:cNvPr id="13" name="Rectangle 12">
            <a:extLst>
              <a:ext uri="{FF2B5EF4-FFF2-40B4-BE49-F238E27FC236}">
                <a16:creationId xmlns:a16="http://schemas.microsoft.com/office/drawing/2014/main" id="{97858B45-6505-42D0-A359-3F8388872626}"/>
              </a:ext>
            </a:extLst>
          </p:cNvPr>
          <p:cNvSpPr/>
          <p:nvPr/>
        </p:nvSpPr>
        <p:spPr>
          <a:xfrm>
            <a:off x="6830291" y="3351378"/>
            <a:ext cx="1030432" cy="1071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Nursing &amp; Doctor</a:t>
            </a:r>
          </a:p>
          <a:p>
            <a:pPr algn="ctr"/>
            <a:r>
              <a:rPr lang="en-US" dirty="0"/>
              <a:t>Assessment </a:t>
            </a:r>
          </a:p>
        </p:txBody>
      </p:sp>
      <p:sp>
        <p:nvSpPr>
          <p:cNvPr id="14" name="Rectangle 13">
            <a:extLst>
              <a:ext uri="{FF2B5EF4-FFF2-40B4-BE49-F238E27FC236}">
                <a16:creationId xmlns:a16="http://schemas.microsoft.com/office/drawing/2014/main" id="{05D869D8-AFC7-4F0E-8821-FC1F6D2DBAE3}"/>
              </a:ext>
            </a:extLst>
          </p:cNvPr>
          <p:cNvSpPr/>
          <p:nvPr/>
        </p:nvSpPr>
        <p:spPr>
          <a:xfrm>
            <a:off x="6745774" y="2157234"/>
            <a:ext cx="1187555" cy="414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Patient</a:t>
            </a:r>
          </a:p>
          <a:p>
            <a:pPr algn="ctr"/>
            <a:r>
              <a:rPr lang="en-US" dirty="0"/>
              <a:t>Release</a:t>
            </a:r>
          </a:p>
        </p:txBody>
      </p:sp>
      <p:sp>
        <p:nvSpPr>
          <p:cNvPr id="15" name="Oval 14">
            <a:extLst>
              <a:ext uri="{FF2B5EF4-FFF2-40B4-BE49-F238E27FC236}">
                <a16:creationId xmlns:a16="http://schemas.microsoft.com/office/drawing/2014/main" id="{D01B3F65-31DC-4D9C-A3A7-B2B59F78E92F}"/>
              </a:ext>
            </a:extLst>
          </p:cNvPr>
          <p:cNvSpPr/>
          <p:nvPr/>
        </p:nvSpPr>
        <p:spPr>
          <a:xfrm>
            <a:off x="1254309" y="1706566"/>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4EA587AF-4B67-45B9-BCD6-835974A58B3B}"/>
              </a:ext>
            </a:extLst>
          </p:cNvPr>
          <p:cNvSpPr/>
          <p:nvPr/>
        </p:nvSpPr>
        <p:spPr>
          <a:xfrm>
            <a:off x="3884905" y="4094105"/>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87EC0326-1886-4C5E-AC28-6B9F73C49CDC}"/>
              </a:ext>
            </a:extLst>
          </p:cNvPr>
          <p:cNvSpPr/>
          <p:nvPr/>
        </p:nvSpPr>
        <p:spPr>
          <a:xfrm>
            <a:off x="5744048" y="2593150"/>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4E2A878D-BB23-42E1-BB3A-CD80A3E51C54}"/>
              </a:ext>
            </a:extLst>
          </p:cNvPr>
          <p:cNvSpPr/>
          <p:nvPr/>
        </p:nvSpPr>
        <p:spPr>
          <a:xfrm>
            <a:off x="8115234" y="2142228"/>
            <a:ext cx="286536" cy="3292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2D575C22-3614-4F2C-823D-6BEE4935C119}"/>
              </a:ext>
            </a:extLst>
          </p:cNvPr>
          <p:cNvCxnSpPr>
            <a:cxnSpLocks/>
            <a:stCxn id="15" idx="4"/>
            <a:endCxn id="7" idx="0"/>
          </p:cNvCxnSpPr>
          <p:nvPr/>
        </p:nvCxnSpPr>
        <p:spPr>
          <a:xfrm>
            <a:off x="1397577" y="2035779"/>
            <a:ext cx="0" cy="12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89F9000-3544-4FFD-9E6F-C3B204C283E0}"/>
              </a:ext>
            </a:extLst>
          </p:cNvPr>
          <p:cNvCxnSpPr>
            <a:cxnSpLocks/>
            <a:stCxn id="7" idx="3"/>
            <a:endCxn id="8" idx="1"/>
          </p:cNvCxnSpPr>
          <p:nvPr/>
        </p:nvCxnSpPr>
        <p:spPr>
          <a:xfrm>
            <a:off x="1912793" y="2785858"/>
            <a:ext cx="4658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466F2F-3733-415E-911D-45928AC9F6AD}"/>
              </a:ext>
            </a:extLst>
          </p:cNvPr>
          <p:cNvCxnSpPr>
            <a:cxnSpLocks/>
            <a:endCxn id="9" idx="0"/>
          </p:cNvCxnSpPr>
          <p:nvPr/>
        </p:nvCxnSpPr>
        <p:spPr>
          <a:xfrm flipH="1">
            <a:off x="2943542" y="3347857"/>
            <a:ext cx="2" cy="675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8BDE3D7-1FCD-4DED-AEFD-FD79DA4DB17E}"/>
              </a:ext>
            </a:extLst>
          </p:cNvPr>
          <p:cNvCxnSpPr>
            <a:cxnSpLocks/>
            <a:stCxn id="9" idx="3"/>
            <a:endCxn id="16" idx="2"/>
          </p:cNvCxnSpPr>
          <p:nvPr/>
        </p:nvCxnSpPr>
        <p:spPr>
          <a:xfrm flipV="1">
            <a:off x="3515591" y="4258712"/>
            <a:ext cx="369314" cy="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A96558-1BC0-4424-B1C6-590061B3592D}"/>
              </a:ext>
            </a:extLst>
          </p:cNvPr>
          <p:cNvCxnSpPr>
            <a:cxnSpLocks/>
            <a:stCxn id="17" idx="4"/>
            <a:endCxn id="12" idx="0"/>
          </p:cNvCxnSpPr>
          <p:nvPr/>
        </p:nvCxnSpPr>
        <p:spPr>
          <a:xfrm flipH="1">
            <a:off x="5887315" y="2922363"/>
            <a:ext cx="1" cy="429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E8383A5-BA6E-4120-AD44-61D9E30E748F}"/>
              </a:ext>
            </a:extLst>
          </p:cNvPr>
          <p:cNvCxnSpPr>
            <a:cxnSpLocks/>
            <a:stCxn id="12" idx="3"/>
            <a:endCxn id="13" idx="1"/>
          </p:cNvCxnSpPr>
          <p:nvPr/>
        </p:nvCxnSpPr>
        <p:spPr>
          <a:xfrm>
            <a:off x="6402531" y="3887348"/>
            <a:ext cx="427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45C693-A7C9-4423-A8EE-68E149B2FF3B}"/>
              </a:ext>
            </a:extLst>
          </p:cNvPr>
          <p:cNvCxnSpPr>
            <a:cxnSpLocks/>
            <a:stCxn id="13" idx="0"/>
            <a:endCxn id="14" idx="2"/>
          </p:cNvCxnSpPr>
          <p:nvPr/>
        </p:nvCxnSpPr>
        <p:spPr>
          <a:xfrm flipH="1" flipV="1">
            <a:off x="7339552" y="2571750"/>
            <a:ext cx="5955" cy="779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86EA7E8-4718-44D2-BA84-01C0D3E204B3}"/>
              </a:ext>
            </a:extLst>
          </p:cNvPr>
          <p:cNvCxnSpPr>
            <a:cxnSpLocks/>
            <a:endCxn id="18" idx="2"/>
          </p:cNvCxnSpPr>
          <p:nvPr/>
        </p:nvCxnSpPr>
        <p:spPr>
          <a:xfrm>
            <a:off x="7931189" y="2306834"/>
            <a:ext cx="1840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FEC33CC-ED2D-41EE-AA45-5758F7DCB095}"/>
              </a:ext>
            </a:extLst>
          </p:cNvPr>
          <p:cNvCxnSpPr>
            <a:cxnSpLocks/>
          </p:cNvCxnSpPr>
          <p:nvPr/>
        </p:nvCxnSpPr>
        <p:spPr>
          <a:xfrm flipV="1">
            <a:off x="7350597" y="4423319"/>
            <a:ext cx="1" cy="26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7D82C7-91EF-4A5C-98AE-592EAB8B8C6A}"/>
              </a:ext>
            </a:extLst>
          </p:cNvPr>
          <p:cNvCxnSpPr>
            <a:cxnSpLocks/>
            <a:stCxn id="13" idx="3"/>
          </p:cNvCxnSpPr>
          <p:nvPr/>
        </p:nvCxnSpPr>
        <p:spPr>
          <a:xfrm>
            <a:off x="7860723" y="3887348"/>
            <a:ext cx="327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F36EAEE-E232-4DDC-97B6-6FA5A7777F37}"/>
              </a:ext>
            </a:extLst>
          </p:cNvPr>
          <p:cNvCxnSpPr>
            <a:cxnSpLocks/>
          </p:cNvCxnSpPr>
          <p:nvPr/>
        </p:nvCxnSpPr>
        <p:spPr>
          <a:xfrm>
            <a:off x="8174189" y="3887885"/>
            <a:ext cx="0" cy="797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892D9D-58C5-4AC6-A78D-50F637A724AE}"/>
              </a:ext>
            </a:extLst>
          </p:cNvPr>
          <p:cNvCxnSpPr>
            <a:cxnSpLocks/>
          </p:cNvCxnSpPr>
          <p:nvPr/>
        </p:nvCxnSpPr>
        <p:spPr>
          <a:xfrm>
            <a:off x="7345507" y="4685297"/>
            <a:ext cx="84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A98622E-6316-4D24-BB4D-AFB8B8E0715A}"/>
              </a:ext>
            </a:extLst>
          </p:cNvPr>
          <p:cNvCxnSpPr>
            <a:cxnSpLocks/>
          </p:cNvCxnSpPr>
          <p:nvPr/>
        </p:nvCxnSpPr>
        <p:spPr>
          <a:xfrm>
            <a:off x="2943542" y="1871172"/>
            <a:ext cx="9284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8C81AE3-ADBF-4FFE-AB7D-AC1D022E9E8D}"/>
              </a:ext>
            </a:extLst>
          </p:cNvPr>
          <p:cNvCxnSpPr>
            <a:cxnSpLocks/>
            <a:stCxn id="8" idx="0"/>
          </p:cNvCxnSpPr>
          <p:nvPr/>
        </p:nvCxnSpPr>
        <p:spPr>
          <a:xfrm flipH="1" flipV="1">
            <a:off x="2947128" y="1859680"/>
            <a:ext cx="3584" cy="297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6E15DEE-2567-4557-A34E-4A7F6F1F91C8}"/>
              </a:ext>
            </a:extLst>
          </p:cNvPr>
          <p:cNvCxnSpPr>
            <a:cxnSpLocks/>
          </p:cNvCxnSpPr>
          <p:nvPr/>
        </p:nvCxnSpPr>
        <p:spPr>
          <a:xfrm>
            <a:off x="3871952" y="1882668"/>
            <a:ext cx="0" cy="565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79CA59C-BC0E-45B3-93BB-14C244509C2C}"/>
              </a:ext>
            </a:extLst>
          </p:cNvPr>
          <p:cNvCxnSpPr>
            <a:cxnSpLocks/>
          </p:cNvCxnSpPr>
          <p:nvPr/>
        </p:nvCxnSpPr>
        <p:spPr>
          <a:xfrm flipH="1">
            <a:off x="3515591" y="2448050"/>
            <a:ext cx="35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5CA99B88-8D8B-4ED0-9CC4-6C1FA019B7F1}"/>
              </a:ext>
            </a:extLst>
          </p:cNvPr>
          <p:cNvSpPr txBox="1"/>
          <p:nvPr/>
        </p:nvSpPr>
        <p:spPr>
          <a:xfrm>
            <a:off x="3836854" y="1911610"/>
            <a:ext cx="952505" cy="461665"/>
          </a:xfrm>
          <a:prstGeom prst="rect">
            <a:avLst/>
          </a:prstGeom>
          <a:noFill/>
        </p:spPr>
        <p:txBody>
          <a:bodyPr wrap="none" rtlCol="0">
            <a:spAutoFit/>
          </a:bodyPr>
          <a:lstStyle/>
          <a:p>
            <a:r>
              <a:rPr lang="en-US" sz="1200" dirty="0"/>
              <a:t>Check for all</a:t>
            </a:r>
          </a:p>
          <a:p>
            <a:r>
              <a:rPr lang="en-US" sz="1200" dirty="0"/>
              <a:t>Patients</a:t>
            </a:r>
          </a:p>
        </p:txBody>
      </p:sp>
      <p:sp>
        <p:nvSpPr>
          <p:cNvPr id="110" name="TextBox 109">
            <a:extLst>
              <a:ext uri="{FF2B5EF4-FFF2-40B4-BE49-F238E27FC236}">
                <a16:creationId xmlns:a16="http://schemas.microsoft.com/office/drawing/2014/main" id="{B890939F-0D6B-4D75-AEFE-E4B2BDA15A0E}"/>
              </a:ext>
            </a:extLst>
          </p:cNvPr>
          <p:cNvSpPr txBox="1"/>
          <p:nvPr/>
        </p:nvSpPr>
        <p:spPr>
          <a:xfrm>
            <a:off x="7933329" y="3290082"/>
            <a:ext cx="993092" cy="646331"/>
          </a:xfrm>
          <a:prstGeom prst="rect">
            <a:avLst/>
          </a:prstGeom>
          <a:noFill/>
        </p:spPr>
        <p:txBody>
          <a:bodyPr wrap="none" rtlCol="0">
            <a:spAutoFit/>
          </a:bodyPr>
          <a:lstStyle/>
          <a:p>
            <a:r>
              <a:rPr lang="en-US" sz="1200" dirty="0"/>
              <a:t>Daily, weekly</a:t>
            </a:r>
          </a:p>
          <a:p>
            <a:r>
              <a:rPr lang="en-US" sz="1200" dirty="0"/>
              <a:t>&amp; monthly</a:t>
            </a:r>
          </a:p>
          <a:p>
            <a:r>
              <a:rPr lang="en-US" sz="1200" dirty="0"/>
              <a:t>conduction</a:t>
            </a:r>
          </a:p>
        </p:txBody>
      </p:sp>
      <p:sp>
        <p:nvSpPr>
          <p:cNvPr id="111" name="TextBox 110">
            <a:extLst>
              <a:ext uri="{FF2B5EF4-FFF2-40B4-BE49-F238E27FC236}">
                <a16:creationId xmlns:a16="http://schemas.microsoft.com/office/drawing/2014/main" id="{C392578F-1F85-4AF9-9523-7CFF28DB7A53}"/>
              </a:ext>
            </a:extLst>
          </p:cNvPr>
          <p:cNvSpPr txBox="1"/>
          <p:nvPr/>
        </p:nvSpPr>
        <p:spPr>
          <a:xfrm>
            <a:off x="6451608" y="2781420"/>
            <a:ext cx="893899" cy="461665"/>
          </a:xfrm>
          <a:prstGeom prst="rect">
            <a:avLst/>
          </a:prstGeom>
          <a:noFill/>
        </p:spPr>
        <p:txBody>
          <a:bodyPr wrap="none" rtlCol="0">
            <a:spAutoFit/>
          </a:bodyPr>
          <a:lstStyle/>
          <a:p>
            <a:pPr algn="ctr"/>
            <a:r>
              <a:rPr lang="en-US" sz="1200" dirty="0"/>
              <a:t>Completely</a:t>
            </a:r>
          </a:p>
          <a:p>
            <a:pPr algn="ctr"/>
            <a:r>
              <a:rPr lang="en-US" sz="1200" dirty="0"/>
              <a:t>treated</a:t>
            </a:r>
          </a:p>
        </p:txBody>
      </p:sp>
    </p:spTree>
    <p:extLst>
      <p:ext uri="{BB962C8B-B14F-4D97-AF65-F5344CB8AC3E}">
        <p14:creationId xmlns:p14="http://schemas.microsoft.com/office/powerpoint/2010/main" val="871198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AA90-F95A-4AEE-B0A4-A3581FE0A74A}"/>
              </a:ext>
            </a:extLst>
          </p:cNvPr>
          <p:cNvSpPr>
            <a:spLocks noGrp="1"/>
          </p:cNvSpPr>
          <p:nvPr>
            <p:ph type="title"/>
          </p:nvPr>
        </p:nvSpPr>
        <p:spPr/>
        <p:txBody>
          <a:bodyPr/>
          <a:lstStyle/>
          <a:p>
            <a:r>
              <a:rPr lang="en-IN" dirty="0">
                <a:solidFill>
                  <a:srgbClr val="C00000"/>
                </a:solidFill>
                <a:latin typeface="Calibri (Body)"/>
              </a:rPr>
              <a:t>Class Organisation Diagram</a:t>
            </a:r>
          </a:p>
        </p:txBody>
      </p:sp>
      <p:sp>
        <p:nvSpPr>
          <p:cNvPr id="6" name="Rectangle 5">
            <a:extLst>
              <a:ext uri="{FF2B5EF4-FFF2-40B4-BE49-F238E27FC236}">
                <a16:creationId xmlns:a16="http://schemas.microsoft.com/office/drawing/2014/main" id="{F25F10FC-3F3A-4FD7-8D29-B3BC94C797D9}"/>
              </a:ext>
            </a:extLst>
          </p:cNvPr>
          <p:cNvSpPr/>
          <p:nvPr/>
        </p:nvSpPr>
        <p:spPr>
          <a:xfrm>
            <a:off x="1660925" y="1214438"/>
            <a:ext cx="1853804" cy="13454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Person</a:t>
            </a:r>
          </a:p>
          <a:p>
            <a:pPr algn="ctr"/>
            <a:r>
              <a:rPr lang="en-US" sz="1200" dirty="0"/>
              <a:t>Name: String</a:t>
            </a:r>
          </a:p>
          <a:p>
            <a:pPr algn="ctr"/>
            <a:r>
              <a:rPr lang="en-US" sz="1200" dirty="0"/>
              <a:t>ID: Int</a:t>
            </a:r>
          </a:p>
          <a:p>
            <a:pPr algn="ctr"/>
            <a:r>
              <a:rPr lang="en-US" sz="1200" dirty="0"/>
              <a:t>DOB: Date</a:t>
            </a:r>
          </a:p>
          <a:p>
            <a:pPr algn="ctr"/>
            <a:r>
              <a:rPr lang="en-US" sz="1200" dirty="0"/>
              <a:t>Address: String</a:t>
            </a:r>
          </a:p>
          <a:p>
            <a:pPr algn="ctr"/>
            <a:r>
              <a:rPr lang="en-US" sz="1200" dirty="0"/>
              <a:t>Ph no: Int(10)</a:t>
            </a:r>
          </a:p>
          <a:p>
            <a:pPr algn="ctr"/>
            <a:endParaRPr lang="en-US" sz="1200" dirty="0"/>
          </a:p>
          <a:p>
            <a:pPr algn="ctr"/>
            <a:endParaRPr lang="en-US" sz="1200" dirty="0"/>
          </a:p>
        </p:txBody>
      </p:sp>
      <p:sp>
        <p:nvSpPr>
          <p:cNvPr id="7" name="Rectangle 6">
            <a:extLst>
              <a:ext uri="{FF2B5EF4-FFF2-40B4-BE49-F238E27FC236}">
                <a16:creationId xmlns:a16="http://schemas.microsoft.com/office/drawing/2014/main" id="{8282CAA6-7CA7-4C09-B3AB-E86527F2D083}"/>
              </a:ext>
            </a:extLst>
          </p:cNvPr>
          <p:cNvSpPr/>
          <p:nvPr/>
        </p:nvSpPr>
        <p:spPr>
          <a:xfrm>
            <a:off x="1635924" y="3175397"/>
            <a:ext cx="1878805" cy="13454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Patient</a:t>
            </a:r>
          </a:p>
          <a:p>
            <a:pPr algn="ctr"/>
            <a:r>
              <a:rPr lang="en-US" sz="1200" dirty="0"/>
              <a:t>Name: String</a:t>
            </a:r>
          </a:p>
          <a:p>
            <a:pPr algn="ctr"/>
            <a:r>
              <a:rPr lang="en-US" sz="1200" dirty="0"/>
              <a:t>Date of admission: Date</a:t>
            </a:r>
          </a:p>
          <a:p>
            <a:pPr algn="ctr"/>
            <a:r>
              <a:rPr lang="en-US" sz="1200" dirty="0"/>
              <a:t>Medical records</a:t>
            </a:r>
          </a:p>
          <a:p>
            <a:pPr algn="ctr"/>
            <a:r>
              <a:rPr lang="en-US" sz="1200" dirty="0"/>
              <a:t>Prescription</a:t>
            </a:r>
          </a:p>
        </p:txBody>
      </p:sp>
      <p:sp>
        <p:nvSpPr>
          <p:cNvPr id="8" name="Rectangle 7">
            <a:extLst>
              <a:ext uri="{FF2B5EF4-FFF2-40B4-BE49-F238E27FC236}">
                <a16:creationId xmlns:a16="http://schemas.microsoft.com/office/drawing/2014/main" id="{15599A1A-1E87-44F1-A866-BCDC1A7BA9E8}"/>
              </a:ext>
            </a:extLst>
          </p:cNvPr>
          <p:cNvSpPr/>
          <p:nvPr/>
        </p:nvSpPr>
        <p:spPr>
          <a:xfrm>
            <a:off x="3814763" y="1887141"/>
            <a:ext cx="1296593" cy="1247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Hospital</a:t>
            </a:r>
          </a:p>
          <a:p>
            <a:pPr algn="ctr"/>
            <a:r>
              <a:rPr lang="en-US" sz="1200" dirty="0"/>
              <a:t>Name: String</a:t>
            </a:r>
          </a:p>
          <a:p>
            <a:pPr algn="ctr"/>
            <a:r>
              <a:rPr lang="en-US" sz="1200" dirty="0"/>
              <a:t>Address: String</a:t>
            </a:r>
          </a:p>
          <a:p>
            <a:pPr algn="ctr"/>
            <a:r>
              <a:rPr lang="en-US" sz="1200" dirty="0"/>
              <a:t>Ph no: Int(10)</a:t>
            </a:r>
          </a:p>
        </p:txBody>
      </p:sp>
      <p:sp>
        <p:nvSpPr>
          <p:cNvPr id="9" name="Rectangle 8">
            <a:extLst>
              <a:ext uri="{FF2B5EF4-FFF2-40B4-BE49-F238E27FC236}">
                <a16:creationId xmlns:a16="http://schemas.microsoft.com/office/drawing/2014/main" id="{D728525C-4FC3-4604-B853-84F62EA6C98E}"/>
              </a:ext>
            </a:extLst>
          </p:cNvPr>
          <p:cNvSpPr/>
          <p:nvPr/>
        </p:nvSpPr>
        <p:spPr>
          <a:xfrm>
            <a:off x="5572123" y="1214438"/>
            <a:ext cx="1875233" cy="1181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a:t>
            </a:r>
          </a:p>
          <a:p>
            <a:pPr algn="ctr"/>
            <a:r>
              <a:rPr lang="en-US" sz="1200" dirty="0"/>
              <a:t>Name: String</a:t>
            </a:r>
          </a:p>
          <a:p>
            <a:pPr algn="ctr"/>
            <a:r>
              <a:rPr lang="en-US" sz="1200" dirty="0"/>
              <a:t>Joining Date: Date</a:t>
            </a:r>
          </a:p>
          <a:p>
            <a:pPr algn="ctr"/>
            <a:r>
              <a:rPr lang="en-US" sz="1200" dirty="0"/>
              <a:t>Qualification: String</a:t>
            </a:r>
            <a:br>
              <a:rPr lang="en-US" sz="1200" dirty="0"/>
            </a:br>
            <a:r>
              <a:rPr lang="en-US" sz="1200" dirty="0"/>
              <a:t>Documents: String</a:t>
            </a:r>
          </a:p>
        </p:txBody>
      </p:sp>
      <p:sp>
        <p:nvSpPr>
          <p:cNvPr id="10" name="Rectangle 9">
            <a:extLst>
              <a:ext uri="{FF2B5EF4-FFF2-40B4-BE49-F238E27FC236}">
                <a16:creationId xmlns:a16="http://schemas.microsoft.com/office/drawing/2014/main" id="{AD34EFBE-F4E7-4C79-85B3-2C8CBDF99FBB}"/>
              </a:ext>
            </a:extLst>
          </p:cNvPr>
          <p:cNvSpPr/>
          <p:nvPr/>
        </p:nvSpPr>
        <p:spPr>
          <a:xfrm>
            <a:off x="5572122" y="2594371"/>
            <a:ext cx="1875234" cy="585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Admin</a:t>
            </a:r>
          </a:p>
          <a:p>
            <a:pPr algn="ctr"/>
            <a:r>
              <a:rPr lang="en-US" sz="1200" dirty="0"/>
              <a:t>Name: String</a:t>
            </a:r>
          </a:p>
          <a:p>
            <a:pPr algn="ctr"/>
            <a:r>
              <a:rPr lang="en-US" sz="1200" dirty="0"/>
              <a:t>Ph no: Int(10)</a:t>
            </a:r>
          </a:p>
          <a:p>
            <a:pPr algn="ctr"/>
            <a:endParaRPr lang="en-US" sz="1200" dirty="0"/>
          </a:p>
          <a:p>
            <a:pPr algn="ctr"/>
            <a:endParaRPr lang="en-US" sz="1200" dirty="0"/>
          </a:p>
        </p:txBody>
      </p:sp>
      <p:sp>
        <p:nvSpPr>
          <p:cNvPr id="11" name="Rectangle 10">
            <a:extLst>
              <a:ext uri="{FF2B5EF4-FFF2-40B4-BE49-F238E27FC236}">
                <a16:creationId xmlns:a16="http://schemas.microsoft.com/office/drawing/2014/main" id="{D40F539F-E70A-4C36-889F-6B8F0635EF3F}"/>
              </a:ext>
            </a:extLst>
          </p:cNvPr>
          <p:cNvSpPr/>
          <p:nvPr/>
        </p:nvSpPr>
        <p:spPr>
          <a:xfrm>
            <a:off x="5572124" y="3262312"/>
            <a:ext cx="1878805" cy="585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Specialist</a:t>
            </a:r>
          </a:p>
          <a:p>
            <a:pPr algn="ctr"/>
            <a:r>
              <a:rPr lang="en-US" sz="1200" dirty="0"/>
              <a:t>Name: String</a:t>
            </a:r>
          </a:p>
          <a:p>
            <a:pPr algn="ctr"/>
            <a:r>
              <a:rPr lang="en-US" sz="1200" dirty="0"/>
              <a:t>Ph no: Int(10)</a:t>
            </a:r>
          </a:p>
        </p:txBody>
      </p:sp>
      <p:sp>
        <p:nvSpPr>
          <p:cNvPr id="12" name="Rectangle 11">
            <a:extLst>
              <a:ext uri="{FF2B5EF4-FFF2-40B4-BE49-F238E27FC236}">
                <a16:creationId xmlns:a16="http://schemas.microsoft.com/office/drawing/2014/main" id="{3336AB03-EC8C-4446-AA7F-4E95F33329A9}"/>
              </a:ext>
            </a:extLst>
          </p:cNvPr>
          <p:cNvSpPr/>
          <p:nvPr/>
        </p:nvSpPr>
        <p:spPr>
          <a:xfrm>
            <a:off x="5572125" y="3964780"/>
            <a:ext cx="1878806" cy="585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Nurse</a:t>
            </a:r>
          </a:p>
          <a:p>
            <a:pPr algn="ctr"/>
            <a:r>
              <a:rPr lang="en-US" sz="1200" dirty="0"/>
              <a:t>Name: String</a:t>
            </a:r>
          </a:p>
          <a:p>
            <a:pPr algn="ctr"/>
            <a:r>
              <a:rPr lang="en-US" sz="1200" dirty="0"/>
              <a:t>Ph no: Int(10)</a:t>
            </a:r>
          </a:p>
        </p:txBody>
      </p:sp>
      <p:cxnSp>
        <p:nvCxnSpPr>
          <p:cNvPr id="14" name="Straight Arrow Connector 13">
            <a:extLst>
              <a:ext uri="{FF2B5EF4-FFF2-40B4-BE49-F238E27FC236}">
                <a16:creationId xmlns:a16="http://schemas.microsoft.com/office/drawing/2014/main" id="{3D234C63-B93A-4883-9FDA-841E1FB158BD}"/>
              </a:ext>
            </a:extLst>
          </p:cNvPr>
          <p:cNvCxnSpPr>
            <a:cxnSpLocks/>
            <a:stCxn id="6" idx="2"/>
            <a:endCxn id="7" idx="0"/>
          </p:cNvCxnSpPr>
          <p:nvPr/>
        </p:nvCxnSpPr>
        <p:spPr>
          <a:xfrm flipH="1">
            <a:off x="2575327" y="2559844"/>
            <a:ext cx="12500" cy="61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A1888-9415-47A5-BB8A-0E12767AA9B6}"/>
              </a:ext>
            </a:extLst>
          </p:cNvPr>
          <p:cNvCxnSpPr>
            <a:cxnSpLocks/>
          </p:cNvCxnSpPr>
          <p:nvPr/>
        </p:nvCxnSpPr>
        <p:spPr>
          <a:xfrm>
            <a:off x="7447356" y="4229100"/>
            <a:ext cx="325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2CE23C-A087-48CF-B6F0-0A44979933A6}"/>
              </a:ext>
            </a:extLst>
          </p:cNvPr>
          <p:cNvCxnSpPr>
            <a:cxnSpLocks/>
          </p:cNvCxnSpPr>
          <p:nvPr/>
        </p:nvCxnSpPr>
        <p:spPr>
          <a:xfrm flipV="1">
            <a:off x="7447356" y="3549845"/>
            <a:ext cx="375050" cy="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46BCB-ACA5-4456-B62A-4C923772FC36}"/>
              </a:ext>
            </a:extLst>
          </p:cNvPr>
          <p:cNvCxnSpPr>
            <a:cxnSpLocks/>
          </p:cNvCxnSpPr>
          <p:nvPr/>
        </p:nvCxnSpPr>
        <p:spPr>
          <a:xfrm>
            <a:off x="3471865" y="1507333"/>
            <a:ext cx="2100257" cy="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5C32D13-097F-40CE-BB32-A40E9723ECE6}"/>
              </a:ext>
            </a:extLst>
          </p:cNvPr>
          <p:cNvCxnSpPr>
            <a:cxnSpLocks/>
          </p:cNvCxnSpPr>
          <p:nvPr/>
        </p:nvCxnSpPr>
        <p:spPr>
          <a:xfrm flipV="1">
            <a:off x="5118946" y="2205561"/>
            <a:ext cx="453176" cy="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0A1B70-4870-4673-9165-EEF223C77F47}"/>
              </a:ext>
            </a:extLst>
          </p:cNvPr>
          <p:cNvCxnSpPr>
            <a:cxnSpLocks/>
          </p:cNvCxnSpPr>
          <p:nvPr/>
        </p:nvCxnSpPr>
        <p:spPr>
          <a:xfrm>
            <a:off x="7447356" y="2892625"/>
            <a:ext cx="37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22B067-8C9E-42F5-AB7B-00A307C1A559}"/>
              </a:ext>
            </a:extLst>
          </p:cNvPr>
          <p:cNvCxnSpPr>
            <a:cxnSpLocks/>
            <a:endCxn id="9" idx="3"/>
          </p:cNvCxnSpPr>
          <p:nvPr/>
        </p:nvCxnSpPr>
        <p:spPr>
          <a:xfrm flipH="1">
            <a:off x="7447356" y="1804988"/>
            <a:ext cx="325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9378DC-8FC6-4FE5-82FE-BB9A87EA95CE}"/>
              </a:ext>
            </a:extLst>
          </p:cNvPr>
          <p:cNvCxnSpPr>
            <a:cxnSpLocks/>
          </p:cNvCxnSpPr>
          <p:nvPr/>
        </p:nvCxnSpPr>
        <p:spPr>
          <a:xfrm>
            <a:off x="7772400" y="1804988"/>
            <a:ext cx="0" cy="2452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261274-088F-4C67-9701-FA343F0AA2CD}"/>
              </a:ext>
            </a:extLst>
          </p:cNvPr>
          <p:cNvCxnSpPr>
            <a:cxnSpLocks/>
            <a:endCxn id="12" idx="1"/>
          </p:cNvCxnSpPr>
          <p:nvPr/>
        </p:nvCxnSpPr>
        <p:spPr>
          <a:xfrm>
            <a:off x="3514729" y="4257674"/>
            <a:ext cx="20573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1BC7880-3D30-4735-9E30-A6B3F7EFC934}"/>
              </a:ext>
            </a:extLst>
          </p:cNvPr>
          <p:cNvCxnSpPr>
            <a:cxnSpLocks/>
            <a:endCxn id="11" idx="1"/>
          </p:cNvCxnSpPr>
          <p:nvPr/>
        </p:nvCxnSpPr>
        <p:spPr>
          <a:xfrm flipV="1">
            <a:off x="3515025" y="3555206"/>
            <a:ext cx="2057099" cy="694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76BD1EE-23F2-486E-B46D-48EF420AF9BB}"/>
              </a:ext>
            </a:extLst>
          </p:cNvPr>
          <p:cNvCxnSpPr>
            <a:cxnSpLocks/>
            <a:endCxn id="10" idx="1"/>
          </p:cNvCxnSpPr>
          <p:nvPr/>
        </p:nvCxnSpPr>
        <p:spPr>
          <a:xfrm flipV="1">
            <a:off x="3556585" y="2887265"/>
            <a:ext cx="2015537" cy="134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97FC27B-3BEA-444B-8F55-DDE0A0AD4C72}"/>
              </a:ext>
            </a:extLst>
          </p:cNvPr>
          <p:cNvCxnSpPr>
            <a:cxnSpLocks/>
          </p:cNvCxnSpPr>
          <p:nvPr/>
        </p:nvCxnSpPr>
        <p:spPr>
          <a:xfrm flipV="1">
            <a:off x="3514729" y="2314575"/>
            <a:ext cx="300034" cy="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213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8282-612F-4D64-BEA2-287C81340CCD}"/>
              </a:ext>
            </a:extLst>
          </p:cNvPr>
          <p:cNvSpPr>
            <a:spLocks noGrp="1"/>
          </p:cNvSpPr>
          <p:nvPr>
            <p:ph type="title"/>
          </p:nvPr>
        </p:nvSpPr>
        <p:spPr/>
        <p:txBody>
          <a:bodyPr/>
          <a:lstStyle/>
          <a:p>
            <a:r>
              <a:rPr lang="en-US" dirty="0">
                <a:solidFill>
                  <a:srgbClr val="C00000"/>
                </a:solidFill>
              </a:rPr>
              <a:t>Work Flow of Application</a:t>
            </a:r>
          </a:p>
        </p:txBody>
      </p:sp>
      <p:sp>
        <p:nvSpPr>
          <p:cNvPr id="4" name="Rectangle 3">
            <a:extLst>
              <a:ext uri="{FF2B5EF4-FFF2-40B4-BE49-F238E27FC236}">
                <a16:creationId xmlns:a16="http://schemas.microsoft.com/office/drawing/2014/main" id="{4C71E42A-6A74-4DA3-9608-18150F60D6DD}"/>
              </a:ext>
            </a:extLst>
          </p:cNvPr>
          <p:cNvSpPr/>
          <p:nvPr/>
        </p:nvSpPr>
        <p:spPr>
          <a:xfrm>
            <a:off x="902847" y="1444039"/>
            <a:ext cx="1278731" cy="562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Start</a:t>
            </a:r>
          </a:p>
        </p:txBody>
      </p:sp>
      <p:sp>
        <p:nvSpPr>
          <p:cNvPr id="6" name="Rectangle 5">
            <a:extLst>
              <a:ext uri="{FF2B5EF4-FFF2-40B4-BE49-F238E27FC236}">
                <a16:creationId xmlns:a16="http://schemas.microsoft.com/office/drawing/2014/main" id="{B5271592-1BA6-49B6-B823-CF621DE2DDCB}"/>
              </a:ext>
            </a:extLst>
          </p:cNvPr>
          <p:cNvSpPr/>
          <p:nvPr/>
        </p:nvSpPr>
        <p:spPr>
          <a:xfrm>
            <a:off x="4226592" y="4121345"/>
            <a:ext cx="1278731" cy="589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Logout</a:t>
            </a:r>
          </a:p>
        </p:txBody>
      </p:sp>
      <p:sp>
        <p:nvSpPr>
          <p:cNvPr id="7" name="Rectangle 6">
            <a:extLst>
              <a:ext uri="{FF2B5EF4-FFF2-40B4-BE49-F238E27FC236}">
                <a16:creationId xmlns:a16="http://schemas.microsoft.com/office/drawing/2014/main" id="{9496E2F9-54D4-4D73-ACB5-D3DC41DE13E1}"/>
              </a:ext>
            </a:extLst>
          </p:cNvPr>
          <p:cNvSpPr/>
          <p:nvPr/>
        </p:nvSpPr>
        <p:spPr>
          <a:xfrm>
            <a:off x="901899" y="4135038"/>
            <a:ext cx="1293020" cy="562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Identify User</a:t>
            </a:r>
          </a:p>
        </p:txBody>
      </p:sp>
      <p:sp>
        <p:nvSpPr>
          <p:cNvPr id="8" name="Rectangle 7">
            <a:extLst>
              <a:ext uri="{FF2B5EF4-FFF2-40B4-BE49-F238E27FC236}">
                <a16:creationId xmlns:a16="http://schemas.microsoft.com/office/drawing/2014/main" id="{D893C083-4CB1-4301-9725-01BD91462AF2}"/>
              </a:ext>
            </a:extLst>
          </p:cNvPr>
          <p:cNvSpPr/>
          <p:nvPr/>
        </p:nvSpPr>
        <p:spPr>
          <a:xfrm>
            <a:off x="6653257" y="4107654"/>
            <a:ext cx="1278731" cy="5899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
        <p:nvSpPr>
          <p:cNvPr id="10" name="Rectangle 9">
            <a:extLst>
              <a:ext uri="{FF2B5EF4-FFF2-40B4-BE49-F238E27FC236}">
                <a16:creationId xmlns:a16="http://schemas.microsoft.com/office/drawing/2014/main" id="{86ABCE6B-EBB1-4FB6-AB90-09259AA87B01}"/>
              </a:ext>
            </a:extLst>
          </p:cNvPr>
          <p:cNvSpPr/>
          <p:nvPr/>
        </p:nvSpPr>
        <p:spPr>
          <a:xfrm>
            <a:off x="901899" y="2263650"/>
            <a:ext cx="1293020" cy="562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Login</a:t>
            </a:r>
          </a:p>
        </p:txBody>
      </p:sp>
      <p:sp>
        <p:nvSpPr>
          <p:cNvPr id="11" name="Diamond 10">
            <a:extLst>
              <a:ext uri="{FF2B5EF4-FFF2-40B4-BE49-F238E27FC236}">
                <a16:creationId xmlns:a16="http://schemas.microsoft.com/office/drawing/2014/main" id="{37B4C389-7C90-4E2E-ABDD-72C214B912FD}"/>
              </a:ext>
            </a:extLst>
          </p:cNvPr>
          <p:cNvSpPr/>
          <p:nvPr/>
        </p:nvSpPr>
        <p:spPr>
          <a:xfrm>
            <a:off x="2678948" y="1437466"/>
            <a:ext cx="1278730"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Nurse</a:t>
            </a:r>
          </a:p>
        </p:txBody>
      </p:sp>
      <p:sp>
        <p:nvSpPr>
          <p:cNvPr id="15" name="Diamond 14">
            <a:extLst>
              <a:ext uri="{FF2B5EF4-FFF2-40B4-BE49-F238E27FC236}">
                <a16:creationId xmlns:a16="http://schemas.microsoft.com/office/drawing/2014/main" id="{584A6D3A-F69A-4174-AB3D-C2B390CF353C}"/>
              </a:ext>
            </a:extLst>
          </p:cNvPr>
          <p:cNvSpPr/>
          <p:nvPr/>
        </p:nvSpPr>
        <p:spPr>
          <a:xfrm>
            <a:off x="902847" y="2981837"/>
            <a:ext cx="1216152"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Valid</a:t>
            </a:r>
          </a:p>
          <a:p>
            <a:pPr algn="ctr"/>
            <a:r>
              <a:rPr lang="en-US" sz="1400" dirty="0"/>
              <a:t>Login</a:t>
            </a:r>
          </a:p>
        </p:txBody>
      </p:sp>
      <p:sp>
        <p:nvSpPr>
          <p:cNvPr id="17" name="Parallelogram 16">
            <a:extLst>
              <a:ext uri="{FF2B5EF4-FFF2-40B4-BE49-F238E27FC236}">
                <a16:creationId xmlns:a16="http://schemas.microsoft.com/office/drawing/2014/main" id="{2F551CE8-6B1E-44BC-BF6C-A0C2E3ACEE5D}"/>
              </a:ext>
            </a:extLst>
          </p:cNvPr>
          <p:cNvSpPr/>
          <p:nvPr/>
        </p:nvSpPr>
        <p:spPr>
          <a:xfrm>
            <a:off x="2569198" y="2825580"/>
            <a:ext cx="1293020" cy="9144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Redirect</a:t>
            </a:r>
          </a:p>
          <a:p>
            <a:pPr algn="ctr"/>
            <a:r>
              <a:rPr lang="en-US" sz="1400" dirty="0"/>
              <a:t>To</a:t>
            </a:r>
          </a:p>
          <a:p>
            <a:pPr algn="ctr"/>
            <a:r>
              <a:rPr lang="en-US" sz="1400" dirty="0"/>
              <a:t>Nurse</a:t>
            </a:r>
          </a:p>
          <a:p>
            <a:pPr algn="ctr"/>
            <a:r>
              <a:rPr lang="en-US" sz="1400" dirty="0"/>
              <a:t>Account</a:t>
            </a:r>
          </a:p>
        </p:txBody>
      </p:sp>
      <p:sp>
        <p:nvSpPr>
          <p:cNvPr id="18" name="Parallelogram 17">
            <a:extLst>
              <a:ext uri="{FF2B5EF4-FFF2-40B4-BE49-F238E27FC236}">
                <a16:creationId xmlns:a16="http://schemas.microsoft.com/office/drawing/2014/main" id="{FBDF6CD9-61C5-4710-AE2B-F10FAD59B8A6}"/>
              </a:ext>
            </a:extLst>
          </p:cNvPr>
          <p:cNvSpPr/>
          <p:nvPr/>
        </p:nvSpPr>
        <p:spPr>
          <a:xfrm>
            <a:off x="4035839" y="2804839"/>
            <a:ext cx="1336433" cy="9144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a:p>
            <a:pPr algn="ctr"/>
            <a:r>
              <a:rPr lang="en-US" sz="1400" dirty="0"/>
              <a:t>Redirect</a:t>
            </a:r>
          </a:p>
          <a:p>
            <a:pPr algn="ctr"/>
            <a:r>
              <a:rPr lang="en-US" sz="1400" dirty="0"/>
              <a:t>To</a:t>
            </a:r>
          </a:p>
          <a:p>
            <a:pPr algn="ctr"/>
            <a:r>
              <a:rPr lang="en-US" sz="1400" dirty="0"/>
              <a:t>Admin</a:t>
            </a:r>
          </a:p>
          <a:p>
            <a:pPr algn="ctr"/>
            <a:r>
              <a:rPr lang="en-US" sz="1400" dirty="0"/>
              <a:t>Account</a:t>
            </a:r>
          </a:p>
          <a:p>
            <a:pPr algn="ctr"/>
            <a:endParaRPr lang="en-US" sz="1400" dirty="0"/>
          </a:p>
        </p:txBody>
      </p:sp>
      <p:sp>
        <p:nvSpPr>
          <p:cNvPr id="19" name="Parallelogram 18">
            <a:extLst>
              <a:ext uri="{FF2B5EF4-FFF2-40B4-BE49-F238E27FC236}">
                <a16:creationId xmlns:a16="http://schemas.microsoft.com/office/drawing/2014/main" id="{97DF7280-7931-49FD-AC4F-BAB625F123BE}"/>
              </a:ext>
            </a:extLst>
          </p:cNvPr>
          <p:cNvSpPr/>
          <p:nvPr/>
        </p:nvSpPr>
        <p:spPr>
          <a:xfrm>
            <a:off x="5576106" y="2804839"/>
            <a:ext cx="1403522" cy="9144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Redirect</a:t>
            </a:r>
          </a:p>
          <a:p>
            <a:pPr algn="ctr"/>
            <a:r>
              <a:rPr lang="en-US" sz="1400" dirty="0"/>
              <a:t>To</a:t>
            </a:r>
          </a:p>
          <a:p>
            <a:pPr algn="ctr"/>
            <a:r>
              <a:rPr lang="en-US" sz="1400" dirty="0"/>
              <a:t>Specialist</a:t>
            </a:r>
          </a:p>
          <a:p>
            <a:pPr algn="ctr"/>
            <a:r>
              <a:rPr lang="en-US" sz="1400" dirty="0"/>
              <a:t>Account</a:t>
            </a:r>
          </a:p>
        </p:txBody>
      </p:sp>
      <p:sp>
        <p:nvSpPr>
          <p:cNvPr id="20" name="Parallelogram 19">
            <a:extLst>
              <a:ext uri="{FF2B5EF4-FFF2-40B4-BE49-F238E27FC236}">
                <a16:creationId xmlns:a16="http://schemas.microsoft.com/office/drawing/2014/main" id="{690179A9-7119-48EE-9824-00C5494160EB}"/>
              </a:ext>
            </a:extLst>
          </p:cNvPr>
          <p:cNvSpPr/>
          <p:nvPr/>
        </p:nvSpPr>
        <p:spPr>
          <a:xfrm>
            <a:off x="7073945" y="2825580"/>
            <a:ext cx="1481412" cy="9144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Redirect to</a:t>
            </a:r>
          </a:p>
          <a:p>
            <a:pPr algn="ctr"/>
            <a:r>
              <a:rPr lang="en-US" sz="1400" dirty="0"/>
              <a:t>Legal Guardian</a:t>
            </a:r>
          </a:p>
          <a:p>
            <a:pPr algn="ctr"/>
            <a:r>
              <a:rPr lang="en-US" sz="1400" dirty="0"/>
              <a:t>Account</a:t>
            </a:r>
          </a:p>
        </p:txBody>
      </p:sp>
      <p:cxnSp>
        <p:nvCxnSpPr>
          <p:cNvPr id="25" name="Straight Arrow Connector 24">
            <a:extLst>
              <a:ext uri="{FF2B5EF4-FFF2-40B4-BE49-F238E27FC236}">
                <a16:creationId xmlns:a16="http://schemas.microsoft.com/office/drawing/2014/main" id="{0FC89D96-9829-4331-96E2-58C89EE88143}"/>
              </a:ext>
            </a:extLst>
          </p:cNvPr>
          <p:cNvCxnSpPr>
            <a:cxnSpLocks/>
          </p:cNvCxnSpPr>
          <p:nvPr/>
        </p:nvCxnSpPr>
        <p:spPr>
          <a:xfrm>
            <a:off x="1542212" y="2006610"/>
            <a:ext cx="0" cy="24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788204-572F-4140-93FE-966DE469C77E}"/>
              </a:ext>
            </a:extLst>
          </p:cNvPr>
          <p:cNvCxnSpPr>
            <a:cxnSpLocks/>
          </p:cNvCxnSpPr>
          <p:nvPr/>
        </p:nvCxnSpPr>
        <p:spPr>
          <a:xfrm>
            <a:off x="1510923" y="2825580"/>
            <a:ext cx="0" cy="156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0127E4-36C1-437B-9581-6A3947B60806}"/>
              </a:ext>
            </a:extLst>
          </p:cNvPr>
          <p:cNvCxnSpPr>
            <a:cxnSpLocks/>
          </p:cNvCxnSpPr>
          <p:nvPr/>
        </p:nvCxnSpPr>
        <p:spPr>
          <a:xfrm>
            <a:off x="1503780" y="3894859"/>
            <a:ext cx="0" cy="24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265E7CB-EFBA-4972-8622-B19C604C6027}"/>
              </a:ext>
            </a:extLst>
          </p:cNvPr>
          <p:cNvCxnSpPr>
            <a:cxnSpLocks/>
          </p:cNvCxnSpPr>
          <p:nvPr/>
        </p:nvCxnSpPr>
        <p:spPr>
          <a:xfrm>
            <a:off x="459147" y="2546746"/>
            <a:ext cx="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B5848C-F2D3-4DED-BA35-540B374406C2}"/>
              </a:ext>
            </a:extLst>
          </p:cNvPr>
          <p:cNvCxnSpPr>
            <a:cxnSpLocks/>
          </p:cNvCxnSpPr>
          <p:nvPr/>
        </p:nvCxnSpPr>
        <p:spPr>
          <a:xfrm>
            <a:off x="444556" y="2541835"/>
            <a:ext cx="8092" cy="880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C0CEEB-3048-4FA8-816D-5AA0D1E6534B}"/>
              </a:ext>
            </a:extLst>
          </p:cNvPr>
          <p:cNvCxnSpPr>
            <a:cxnSpLocks/>
          </p:cNvCxnSpPr>
          <p:nvPr/>
        </p:nvCxnSpPr>
        <p:spPr>
          <a:xfrm>
            <a:off x="452648" y="3421840"/>
            <a:ext cx="45184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33FC6331-32EA-4028-8CBB-1926137B565A}"/>
              </a:ext>
            </a:extLst>
          </p:cNvPr>
          <p:cNvSpPr/>
          <p:nvPr/>
        </p:nvSpPr>
        <p:spPr>
          <a:xfrm>
            <a:off x="4130836" y="1437466"/>
            <a:ext cx="1374487"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Admin</a:t>
            </a:r>
          </a:p>
        </p:txBody>
      </p:sp>
      <p:sp>
        <p:nvSpPr>
          <p:cNvPr id="53" name="Diamond 52">
            <a:extLst>
              <a:ext uri="{FF2B5EF4-FFF2-40B4-BE49-F238E27FC236}">
                <a16:creationId xmlns:a16="http://schemas.microsoft.com/office/drawing/2014/main" id="{603CED15-67F6-4144-A746-9ECAD694E1B5}"/>
              </a:ext>
            </a:extLst>
          </p:cNvPr>
          <p:cNvSpPr/>
          <p:nvPr/>
        </p:nvSpPr>
        <p:spPr>
          <a:xfrm>
            <a:off x="5699459" y="1424262"/>
            <a:ext cx="1374486"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Specialist</a:t>
            </a:r>
          </a:p>
        </p:txBody>
      </p:sp>
      <p:sp>
        <p:nvSpPr>
          <p:cNvPr id="54" name="Diamond 53">
            <a:extLst>
              <a:ext uri="{FF2B5EF4-FFF2-40B4-BE49-F238E27FC236}">
                <a16:creationId xmlns:a16="http://schemas.microsoft.com/office/drawing/2014/main" id="{CF8BB931-11AE-476C-9496-1F52BDD1D159}"/>
              </a:ext>
            </a:extLst>
          </p:cNvPr>
          <p:cNvSpPr/>
          <p:nvPr/>
        </p:nvSpPr>
        <p:spPr>
          <a:xfrm>
            <a:off x="7247104" y="1424262"/>
            <a:ext cx="1374486"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Legal</a:t>
            </a:r>
          </a:p>
          <a:p>
            <a:pPr algn="ctr"/>
            <a:r>
              <a:rPr lang="en-US" sz="1400" dirty="0"/>
              <a:t>Guardian</a:t>
            </a:r>
          </a:p>
        </p:txBody>
      </p:sp>
      <p:cxnSp>
        <p:nvCxnSpPr>
          <p:cNvPr id="60" name="Straight Arrow Connector 59">
            <a:extLst>
              <a:ext uri="{FF2B5EF4-FFF2-40B4-BE49-F238E27FC236}">
                <a16:creationId xmlns:a16="http://schemas.microsoft.com/office/drawing/2014/main" id="{C2228A29-D985-4EF5-9C80-063D48442236}"/>
              </a:ext>
            </a:extLst>
          </p:cNvPr>
          <p:cNvCxnSpPr>
            <a:cxnSpLocks/>
          </p:cNvCxnSpPr>
          <p:nvPr/>
        </p:nvCxnSpPr>
        <p:spPr>
          <a:xfrm flipV="1">
            <a:off x="2422328" y="1894666"/>
            <a:ext cx="256620" cy="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C05B5DF-CE22-4D8D-947B-8122D0D2E850}"/>
              </a:ext>
            </a:extLst>
          </p:cNvPr>
          <p:cNvCxnSpPr>
            <a:cxnSpLocks/>
            <a:endCxn id="52" idx="1"/>
          </p:cNvCxnSpPr>
          <p:nvPr/>
        </p:nvCxnSpPr>
        <p:spPr>
          <a:xfrm>
            <a:off x="3957678" y="1894666"/>
            <a:ext cx="173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38A34E-F12F-41DE-A544-F9C1DB7D5794}"/>
              </a:ext>
            </a:extLst>
          </p:cNvPr>
          <p:cNvCxnSpPr>
            <a:cxnSpLocks/>
            <a:endCxn id="53" idx="1"/>
          </p:cNvCxnSpPr>
          <p:nvPr/>
        </p:nvCxnSpPr>
        <p:spPr>
          <a:xfrm flipV="1">
            <a:off x="5506866" y="1881462"/>
            <a:ext cx="192593" cy="1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7EDE20B-B385-4300-BBCD-35FDB82657A3}"/>
              </a:ext>
            </a:extLst>
          </p:cNvPr>
          <p:cNvCxnSpPr>
            <a:cxnSpLocks/>
            <a:endCxn id="54" idx="1"/>
          </p:cNvCxnSpPr>
          <p:nvPr/>
        </p:nvCxnSpPr>
        <p:spPr>
          <a:xfrm>
            <a:off x="7073945" y="1872476"/>
            <a:ext cx="173159" cy="8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6F98E8-09DA-4314-B04A-8C0299021616}"/>
              </a:ext>
            </a:extLst>
          </p:cNvPr>
          <p:cNvCxnSpPr>
            <a:cxnSpLocks/>
            <a:stCxn id="11" idx="2"/>
            <a:endCxn id="17" idx="1"/>
          </p:cNvCxnSpPr>
          <p:nvPr/>
        </p:nvCxnSpPr>
        <p:spPr>
          <a:xfrm>
            <a:off x="3318313" y="2351866"/>
            <a:ext cx="11695" cy="473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1A11B3-000E-4909-B12C-DFE1E5F81FFC}"/>
              </a:ext>
            </a:extLst>
          </p:cNvPr>
          <p:cNvCxnSpPr>
            <a:cxnSpLocks/>
            <a:stCxn id="52" idx="2"/>
            <a:endCxn id="18" idx="1"/>
          </p:cNvCxnSpPr>
          <p:nvPr/>
        </p:nvCxnSpPr>
        <p:spPr>
          <a:xfrm>
            <a:off x="4818080" y="2351866"/>
            <a:ext cx="276" cy="45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4D43071-315A-424E-A983-64EBCAC2AEF6}"/>
              </a:ext>
            </a:extLst>
          </p:cNvPr>
          <p:cNvCxnSpPr>
            <a:cxnSpLocks/>
            <a:endCxn id="19" idx="1"/>
          </p:cNvCxnSpPr>
          <p:nvPr/>
        </p:nvCxnSpPr>
        <p:spPr>
          <a:xfrm>
            <a:off x="6388056" y="2331571"/>
            <a:ext cx="4111" cy="473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BF936ED-404E-482B-9943-A27FEEC11265}"/>
              </a:ext>
            </a:extLst>
          </p:cNvPr>
          <p:cNvCxnSpPr>
            <a:cxnSpLocks/>
            <a:endCxn id="20" idx="1"/>
          </p:cNvCxnSpPr>
          <p:nvPr/>
        </p:nvCxnSpPr>
        <p:spPr>
          <a:xfrm flipH="1">
            <a:off x="7928951" y="2338662"/>
            <a:ext cx="3038" cy="48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75084D4-50E8-43A9-86F2-A84767A50EEE}"/>
              </a:ext>
            </a:extLst>
          </p:cNvPr>
          <p:cNvCxnSpPr>
            <a:cxnSpLocks/>
          </p:cNvCxnSpPr>
          <p:nvPr/>
        </p:nvCxnSpPr>
        <p:spPr>
          <a:xfrm>
            <a:off x="5505323" y="4402630"/>
            <a:ext cx="11479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B6024AA-7FD6-43CB-A267-1E36BCD2E9CC}"/>
              </a:ext>
            </a:extLst>
          </p:cNvPr>
          <p:cNvCxnSpPr>
            <a:cxnSpLocks/>
            <a:endCxn id="6" idx="0"/>
          </p:cNvCxnSpPr>
          <p:nvPr/>
        </p:nvCxnSpPr>
        <p:spPr>
          <a:xfrm>
            <a:off x="3159081" y="3719239"/>
            <a:ext cx="1706877" cy="40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19EDEF8-D7DC-4FA4-AC7B-D7A0CB80B1B4}"/>
              </a:ext>
            </a:extLst>
          </p:cNvPr>
          <p:cNvCxnSpPr>
            <a:cxnSpLocks/>
            <a:endCxn id="6" idx="0"/>
          </p:cNvCxnSpPr>
          <p:nvPr/>
        </p:nvCxnSpPr>
        <p:spPr>
          <a:xfrm>
            <a:off x="4630694" y="3719239"/>
            <a:ext cx="235264" cy="40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A78855A-A935-46AC-9AA1-053187F42B0C}"/>
              </a:ext>
            </a:extLst>
          </p:cNvPr>
          <p:cNvCxnSpPr>
            <a:cxnSpLocks/>
            <a:endCxn id="6" idx="0"/>
          </p:cNvCxnSpPr>
          <p:nvPr/>
        </p:nvCxnSpPr>
        <p:spPr>
          <a:xfrm flipH="1">
            <a:off x="4865958" y="3719239"/>
            <a:ext cx="1429230" cy="40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FCDE443-7875-4AF6-A8F4-FD98D228E836}"/>
              </a:ext>
            </a:extLst>
          </p:cNvPr>
          <p:cNvCxnSpPr>
            <a:cxnSpLocks/>
            <a:endCxn id="6" idx="0"/>
          </p:cNvCxnSpPr>
          <p:nvPr/>
        </p:nvCxnSpPr>
        <p:spPr>
          <a:xfrm flipH="1">
            <a:off x="4865958" y="3739980"/>
            <a:ext cx="2979422" cy="38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B1E396E-8687-47D2-9068-26B991C9C616}"/>
              </a:ext>
            </a:extLst>
          </p:cNvPr>
          <p:cNvCxnSpPr>
            <a:cxnSpLocks/>
          </p:cNvCxnSpPr>
          <p:nvPr/>
        </p:nvCxnSpPr>
        <p:spPr>
          <a:xfrm>
            <a:off x="2422328" y="1894666"/>
            <a:ext cx="0" cy="2507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EF85226-0A5F-42C8-B636-C625D51CA942}"/>
              </a:ext>
            </a:extLst>
          </p:cNvPr>
          <p:cNvCxnSpPr>
            <a:cxnSpLocks/>
          </p:cNvCxnSpPr>
          <p:nvPr/>
        </p:nvCxnSpPr>
        <p:spPr>
          <a:xfrm flipH="1">
            <a:off x="2194920" y="4402630"/>
            <a:ext cx="227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72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EF1D-A48D-43ED-80F7-9A4657571E5B}"/>
              </a:ext>
            </a:extLst>
          </p:cNvPr>
          <p:cNvSpPr>
            <a:spLocks noGrp="1"/>
          </p:cNvSpPr>
          <p:nvPr>
            <p:ph type="title"/>
          </p:nvPr>
        </p:nvSpPr>
        <p:spPr/>
        <p:txBody>
          <a:bodyPr/>
          <a:lstStyle/>
          <a:p>
            <a:r>
              <a:rPr lang="en-US" dirty="0">
                <a:solidFill>
                  <a:srgbClr val="C00000"/>
                </a:solidFill>
                <a:latin typeface="Calibri (Body)"/>
              </a:rPr>
              <a:t>Screen Shots of UI</a:t>
            </a:r>
            <a:endParaRPr lang="en-IN" dirty="0">
              <a:solidFill>
                <a:srgbClr val="C00000"/>
              </a:solidFill>
              <a:latin typeface="Calibri (Body)"/>
            </a:endParaRPr>
          </a:p>
        </p:txBody>
      </p:sp>
      <p:pic>
        <p:nvPicPr>
          <p:cNvPr id="14" name="Picture 13">
            <a:extLst>
              <a:ext uri="{FF2B5EF4-FFF2-40B4-BE49-F238E27FC236}">
                <a16:creationId xmlns:a16="http://schemas.microsoft.com/office/drawing/2014/main" id="{1CA6B2A4-667C-41BC-9162-E971D098E8C0}"/>
              </a:ext>
            </a:extLst>
          </p:cNvPr>
          <p:cNvPicPr>
            <a:picLocks noChangeAspect="1"/>
          </p:cNvPicPr>
          <p:nvPr/>
        </p:nvPicPr>
        <p:blipFill>
          <a:blip r:embed="rId2"/>
          <a:stretch>
            <a:fillRect/>
          </a:stretch>
        </p:blipFill>
        <p:spPr>
          <a:xfrm>
            <a:off x="5926233" y="1194127"/>
            <a:ext cx="1452480" cy="3145811"/>
          </a:xfrm>
          <a:prstGeom prst="rect">
            <a:avLst/>
          </a:prstGeom>
        </p:spPr>
      </p:pic>
      <p:pic>
        <p:nvPicPr>
          <p:cNvPr id="16" name="Picture 15">
            <a:extLst>
              <a:ext uri="{FF2B5EF4-FFF2-40B4-BE49-F238E27FC236}">
                <a16:creationId xmlns:a16="http://schemas.microsoft.com/office/drawing/2014/main" id="{03D6FACF-9512-46F5-85C5-BF3E84CB20DD}"/>
              </a:ext>
            </a:extLst>
          </p:cNvPr>
          <p:cNvPicPr>
            <a:picLocks noChangeAspect="1"/>
          </p:cNvPicPr>
          <p:nvPr/>
        </p:nvPicPr>
        <p:blipFill>
          <a:blip r:embed="rId3"/>
          <a:stretch>
            <a:fillRect/>
          </a:stretch>
        </p:blipFill>
        <p:spPr>
          <a:xfrm>
            <a:off x="7378713" y="1194129"/>
            <a:ext cx="1452479" cy="3145809"/>
          </a:xfrm>
          <a:prstGeom prst="rect">
            <a:avLst/>
          </a:prstGeom>
        </p:spPr>
      </p:pic>
      <p:pic>
        <p:nvPicPr>
          <p:cNvPr id="19" name="Picture 18">
            <a:extLst>
              <a:ext uri="{FF2B5EF4-FFF2-40B4-BE49-F238E27FC236}">
                <a16:creationId xmlns:a16="http://schemas.microsoft.com/office/drawing/2014/main" id="{FEE29C94-007F-401B-8F95-C8504D495F17}"/>
              </a:ext>
            </a:extLst>
          </p:cNvPr>
          <p:cNvPicPr>
            <a:picLocks noChangeAspect="1"/>
          </p:cNvPicPr>
          <p:nvPr/>
        </p:nvPicPr>
        <p:blipFill>
          <a:blip r:embed="rId4"/>
          <a:stretch>
            <a:fillRect/>
          </a:stretch>
        </p:blipFill>
        <p:spPr>
          <a:xfrm>
            <a:off x="4484108" y="1194127"/>
            <a:ext cx="1452480" cy="3145811"/>
          </a:xfrm>
          <a:prstGeom prst="rect">
            <a:avLst/>
          </a:prstGeom>
        </p:spPr>
      </p:pic>
      <p:pic>
        <p:nvPicPr>
          <p:cNvPr id="21" name="Picture 20">
            <a:extLst>
              <a:ext uri="{FF2B5EF4-FFF2-40B4-BE49-F238E27FC236}">
                <a16:creationId xmlns:a16="http://schemas.microsoft.com/office/drawing/2014/main" id="{3849BA31-01A5-4E21-8665-5355B3CC8B57}"/>
              </a:ext>
            </a:extLst>
          </p:cNvPr>
          <p:cNvPicPr>
            <a:picLocks noChangeAspect="1"/>
          </p:cNvPicPr>
          <p:nvPr/>
        </p:nvPicPr>
        <p:blipFill>
          <a:blip r:embed="rId5"/>
          <a:stretch>
            <a:fillRect/>
          </a:stretch>
        </p:blipFill>
        <p:spPr>
          <a:xfrm>
            <a:off x="3041983" y="1194129"/>
            <a:ext cx="1452478" cy="3145809"/>
          </a:xfrm>
          <a:prstGeom prst="rect">
            <a:avLst/>
          </a:prstGeom>
        </p:spPr>
      </p:pic>
      <p:pic>
        <p:nvPicPr>
          <p:cNvPr id="23" name="Picture 22">
            <a:extLst>
              <a:ext uri="{FF2B5EF4-FFF2-40B4-BE49-F238E27FC236}">
                <a16:creationId xmlns:a16="http://schemas.microsoft.com/office/drawing/2014/main" id="{544AA683-1473-468E-BD0B-8464ED1F14A4}"/>
              </a:ext>
            </a:extLst>
          </p:cNvPr>
          <p:cNvPicPr>
            <a:picLocks noChangeAspect="1"/>
          </p:cNvPicPr>
          <p:nvPr/>
        </p:nvPicPr>
        <p:blipFill>
          <a:blip r:embed="rId6"/>
          <a:stretch>
            <a:fillRect/>
          </a:stretch>
        </p:blipFill>
        <p:spPr>
          <a:xfrm>
            <a:off x="137024" y="1194128"/>
            <a:ext cx="1452479" cy="3145810"/>
          </a:xfrm>
          <a:prstGeom prst="rect">
            <a:avLst/>
          </a:prstGeom>
        </p:spPr>
      </p:pic>
      <p:pic>
        <p:nvPicPr>
          <p:cNvPr id="25" name="Picture 24">
            <a:extLst>
              <a:ext uri="{FF2B5EF4-FFF2-40B4-BE49-F238E27FC236}">
                <a16:creationId xmlns:a16="http://schemas.microsoft.com/office/drawing/2014/main" id="{B507EBF5-5837-472E-A412-93B10FCEE4A9}"/>
              </a:ext>
            </a:extLst>
          </p:cNvPr>
          <p:cNvPicPr>
            <a:picLocks noChangeAspect="1"/>
          </p:cNvPicPr>
          <p:nvPr/>
        </p:nvPicPr>
        <p:blipFill>
          <a:blip r:embed="rId7"/>
          <a:stretch>
            <a:fillRect/>
          </a:stretch>
        </p:blipFill>
        <p:spPr>
          <a:xfrm>
            <a:off x="1599856" y="1194127"/>
            <a:ext cx="1452480" cy="3145811"/>
          </a:xfrm>
          <a:prstGeom prst="rect">
            <a:avLst/>
          </a:prstGeom>
        </p:spPr>
      </p:pic>
    </p:spTree>
    <p:extLst>
      <p:ext uri="{BB962C8B-B14F-4D97-AF65-F5344CB8AC3E}">
        <p14:creationId xmlns:p14="http://schemas.microsoft.com/office/powerpoint/2010/main" val="378890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DA705-6C21-406E-AF17-F216B5685D02}"/>
              </a:ext>
            </a:extLst>
          </p:cNvPr>
          <p:cNvPicPr>
            <a:picLocks noChangeAspect="1"/>
          </p:cNvPicPr>
          <p:nvPr/>
        </p:nvPicPr>
        <p:blipFill>
          <a:blip r:embed="rId2"/>
          <a:stretch>
            <a:fillRect/>
          </a:stretch>
        </p:blipFill>
        <p:spPr>
          <a:xfrm>
            <a:off x="144278" y="707214"/>
            <a:ext cx="1451300" cy="3143256"/>
          </a:xfrm>
          <a:prstGeom prst="rect">
            <a:avLst/>
          </a:prstGeom>
        </p:spPr>
      </p:pic>
      <p:pic>
        <p:nvPicPr>
          <p:cNvPr id="5" name="Picture 4">
            <a:extLst>
              <a:ext uri="{FF2B5EF4-FFF2-40B4-BE49-F238E27FC236}">
                <a16:creationId xmlns:a16="http://schemas.microsoft.com/office/drawing/2014/main" id="{67CBBF03-4E8B-4EDD-9B8C-7DB60029CC8E}"/>
              </a:ext>
            </a:extLst>
          </p:cNvPr>
          <p:cNvPicPr>
            <a:picLocks noChangeAspect="1"/>
          </p:cNvPicPr>
          <p:nvPr/>
        </p:nvPicPr>
        <p:blipFill>
          <a:blip r:embed="rId3"/>
          <a:stretch>
            <a:fillRect/>
          </a:stretch>
        </p:blipFill>
        <p:spPr>
          <a:xfrm>
            <a:off x="5934759" y="707215"/>
            <a:ext cx="1451300" cy="3143255"/>
          </a:xfrm>
          <a:prstGeom prst="rect">
            <a:avLst/>
          </a:prstGeom>
        </p:spPr>
      </p:pic>
      <p:pic>
        <p:nvPicPr>
          <p:cNvPr id="7" name="Picture 6">
            <a:extLst>
              <a:ext uri="{FF2B5EF4-FFF2-40B4-BE49-F238E27FC236}">
                <a16:creationId xmlns:a16="http://schemas.microsoft.com/office/drawing/2014/main" id="{0BDBDC2F-8A5B-4D6F-8FB3-960535902C1C}"/>
              </a:ext>
            </a:extLst>
          </p:cNvPr>
          <p:cNvPicPr>
            <a:picLocks noChangeAspect="1"/>
          </p:cNvPicPr>
          <p:nvPr/>
        </p:nvPicPr>
        <p:blipFill>
          <a:blip r:embed="rId4"/>
          <a:stretch>
            <a:fillRect/>
          </a:stretch>
        </p:blipFill>
        <p:spPr>
          <a:xfrm>
            <a:off x="3051571" y="707220"/>
            <a:ext cx="1451297" cy="3143250"/>
          </a:xfrm>
          <a:prstGeom prst="rect">
            <a:avLst/>
          </a:prstGeom>
        </p:spPr>
      </p:pic>
      <p:pic>
        <p:nvPicPr>
          <p:cNvPr id="9" name="Picture 8">
            <a:extLst>
              <a:ext uri="{FF2B5EF4-FFF2-40B4-BE49-F238E27FC236}">
                <a16:creationId xmlns:a16="http://schemas.microsoft.com/office/drawing/2014/main" id="{F5424F92-66A4-4391-A76D-F03E46AFD251}"/>
              </a:ext>
            </a:extLst>
          </p:cNvPr>
          <p:cNvPicPr>
            <a:picLocks noChangeAspect="1"/>
          </p:cNvPicPr>
          <p:nvPr/>
        </p:nvPicPr>
        <p:blipFill>
          <a:blip r:embed="rId5"/>
          <a:stretch>
            <a:fillRect/>
          </a:stretch>
        </p:blipFill>
        <p:spPr>
          <a:xfrm>
            <a:off x="4493165" y="707215"/>
            <a:ext cx="1451300" cy="3143255"/>
          </a:xfrm>
          <a:prstGeom prst="rect">
            <a:avLst/>
          </a:prstGeom>
        </p:spPr>
      </p:pic>
      <p:pic>
        <p:nvPicPr>
          <p:cNvPr id="12" name="Picture 11">
            <a:extLst>
              <a:ext uri="{FF2B5EF4-FFF2-40B4-BE49-F238E27FC236}">
                <a16:creationId xmlns:a16="http://schemas.microsoft.com/office/drawing/2014/main" id="{C83D5956-5891-46C3-8B60-668E61EF432D}"/>
              </a:ext>
            </a:extLst>
          </p:cNvPr>
          <p:cNvPicPr>
            <a:picLocks noChangeAspect="1"/>
          </p:cNvPicPr>
          <p:nvPr/>
        </p:nvPicPr>
        <p:blipFill>
          <a:blip r:embed="rId6"/>
          <a:stretch>
            <a:fillRect/>
          </a:stretch>
        </p:blipFill>
        <p:spPr>
          <a:xfrm>
            <a:off x="1585872" y="707220"/>
            <a:ext cx="1465699" cy="3143250"/>
          </a:xfrm>
          <a:prstGeom prst="rect">
            <a:avLst/>
          </a:prstGeom>
        </p:spPr>
      </p:pic>
      <p:pic>
        <p:nvPicPr>
          <p:cNvPr id="13" name="Picture 12">
            <a:extLst>
              <a:ext uri="{FF2B5EF4-FFF2-40B4-BE49-F238E27FC236}">
                <a16:creationId xmlns:a16="http://schemas.microsoft.com/office/drawing/2014/main" id="{FC0FADE1-77A7-4784-99A2-CC2069959C3F}"/>
              </a:ext>
            </a:extLst>
          </p:cNvPr>
          <p:cNvPicPr>
            <a:picLocks noChangeAspect="1"/>
          </p:cNvPicPr>
          <p:nvPr/>
        </p:nvPicPr>
        <p:blipFill>
          <a:blip r:embed="rId7"/>
          <a:stretch>
            <a:fillRect/>
          </a:stretch>
        </p:blipFill>
        <p:spPr>
          <a:xfrm>
            <a:off x="7376356" y="707214"/>
            <a:ext cx="1454433" cy="3143256"/>
          </a:xfrm>
          <a:prstGeom prst="rect">
            <a:avLst/>
          </a:prstGeom>
        </p:spPr>
      </p:pic>
    </p:spTree>
    <p:extLst>
      <p:ext uri="{BB962C8B-B14F-4D97-AF65-F5344CB8AC3E}">
        <p14:creationId xmlns:p14="http://schemas.microsoft.com/office/powerpoint/2010/main" val="123028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CA2813-D7E9-401F-B88B-02A761E3A383}"/>
              </a:ext>
            </a:extLst>
          </p:cNvPr>
          <p:cNvPicPr>
            <a:picLocks noChangeAspect="1"/>
          </p:cNvPicPr>
          <p:nvPr/>
        </p:nvPicPr>
        <p:blipFill>
          <a:blip r:embed="rId2"/>
          <a:stretch>
            <a:fillRect/>
          </a:stretch>
        </p:blipFill>
        <p:spPr>
          <a:xfrm>
            <a:off x="7343504" y="860017"/>
            <a:ext cx="1460753" cy="3163729"/>
          </a:xfrm>
          <a:prstGeom prst="rect">
            <a:avLst/>
          </a:prstGeom>
        </p:spPr>
      </p:pic>
      <p:pic>
        <p:nvPicPr>
          <p:cNvPr id="5" name="Picture 4">
            <a:extLst>
              <a:ext uri="{FF2B5EF4-FFF2-40B4-BE49-F238E27FC236}">
                <a16:creationId xmlns:a16="http://schemas.microsoft.com/office/drawing/2014/main" id="{4CC6AEF7-6E85-49D4-9CD5-B8128CBCCBE6}"/>
              </a:ext>
            </a:extLst>
          </p:cNvPr>
          <p:cNvPicPr>
            <a:picLocks noChangeAspect="1"/>
          </p:cNvPicPr>
          <p:nvPr/>
        </p:nvPicPr>
        <p:blipFill>
          <a:blip r:embed="rId3"/>
          <a:stretch>
            <a:fillRect/>
          </a:stretch>
        </p:blipFill>
        <p:spPr>
          <a:xfrm>
            <a:off x="4430274" y="851055"/>
            <a:ext cx="1452478" cy="3145809"/>
          </a:xfrm>
          <a:prstGeom prst="rect">
            <a:avLst/>
          </a:prstGeom>
        </p:spPr>
      </p:pic>
      <p:pic>
        <p:nvPicPr>
          <p:cNvPr id="7" name="Picture 6">
            <a:extLst>
              <a:ext uri="{FF2B5EF4-FFF2-40B4-BE49-F238E27FC236}">
                <a16:creationId xmlns:a16="http://schemas.microsoft.com/office/drawing/2014/main" id="{20A91102-C55B-49AD-AF06-2F1E01BCC630}"/>
              </a:ext>
            </a:extLst>
          </p:cNvPr>
          <p:cNvPicPr>
            <a:picLocks noChangeAspect="1"/>
          </p:cNvPicPr>
          <p:nvPr/>
        </p:nvPicPr>
        <p:blipFill>
          <a:blip r:embed="rId4"/>
          <a:stretch>
            <a:fillRect/>
          </a:stretch>
        </p:blipFill>
        <p:spPr>
          <a:xfrm>
            <a:off x="1525316" y="860017"/>
            <a:ext cx="1452479" cy="3145809"/>
          </a:xfrm>
          <a:prstGeom prst="rect">
            <a:avLst/>
          </a:prstGeom>
        </p:spPr>
      </p:pic>
      <p:pic>
        <p:nvPicPr>
          <p:cNvPr id="9" name="Picture 8">
            <a:extLst>
              <a:ext uri="{FF2B5EF4-FFF2-40B4-BE49-F238E27FC236}">
                <a16:creationId xmlns:a16="http://schemas.microsoft.com/office/drawing/2014/main" id="{25A79A8F-2EB0-4853-A1F2-4E236FF7608B}"/>
              </a:ext>
            </a:extLst>
          </p:cNvPr>
          <p:cNvPicPr>
            <a:picLocks noChangeAspect="1"/>
          </p:cNvPicPr>
          <p:nvPr/>
        </p:nvPicPr>
        <p:blipFill>
          <a:blip r:embed="rId5"/>
          <a:stretch>
            <a:fillRect/>
          </a:stretch>
        </p:blipFill>
        <p:spPr>
          <a:xfrm>
            <a:off x="2977795" y="860016"/>
            <a:ext cx="1452478" cy="3145809"/>
          </a:xfrm>
          <a:prstGeom prst="rect">
            <a:avLst/>
          </a:prstGeom>
        </p:spPr>
      </p:pic>
      <p:pic>
        <p:nvPicPr>
          <p:cNvPr id="11" name="Picture 10">
            <a:extLst>
              <a:ext uri="{FF2B5EF4-FFF2-40B4-BE49-F238E27FC236}">
                <a16:creationId xmlns:a16="http://schemas.microsoft.com/office/drawing/2014/main" id="{FA5740EA-2A33-4517-8E16-61198B65CD9D}"/>
              </a:ext>
            </a:extLst>
          </p:cNvPr>
          <p:cNvPicPr>
            <a:picLocks noChangeAspect="1"/>
          </p:cNvPicPr>
          <p:nvPr/>
        </p:nvPicPr>
        <p:blipFill>
          <a:blip r:embed="rId6"/>
          <a:stretch>
            <a:fillRect/>
          </a:stretch>
        </p:blipFill>
        <p:spPr>
          <a:xfrm>
            <a:off x="5882752" y="860017"/>
            <a:ext cx="1460752" cy="3163729"/>
          </a:xfrm>
          <a:prstGeom prst="rect">
            <a:avLst/>
          </a:prstGeom>
        </p:spPr>
      </p:pic>
      <p:pic>
        <p:nvPicPr>
          <p:cNvPr id="12" name="Picture 11">
            <a:extLst>
              <a:ext uri="{FF2B5EF4-FFF2-40B4-BE49-F238E27FC236}">
                <a16:creationId xmlns:a16="http://schemas.microsoft.com/office/drawing/2014/main" id="{CF0BFDC1-5AB8-466F-8FE3-AEA972685BD8}"/>
              </a:ext>
            </a:extLst>
          </p:cNvPr>
          <p:cNvPicPr>
            <a:picLocks noChangeAspect="1"/>
          </p:cNvPicPr>
          <p:nvPr/>
        </p:nvPicPr>
        <p:blipFill>
          <a:blip r:embed="rId7"/>
          <a:stretch>
            <a:fillRect/>
          </a:stretch>
        </p:blipFill>
        <p:spPr>
          <a:xfrm>
            <a:off x="68246" y="851056"/>
            <a:ext cx="1457070" cy="3145809"/>
          </a:xfrm>
          <a:prstGeom prst="rect">
            <a:avLst/>
          </a:prstGeom>
        </p:spPr>
      </p:pic>
    </p:spTree>
    <p:extLst>
      <p:ext uri="{BB962C8B-B14F-4D97-AF65-F5344CB8AC3E}">
        <p14:creationId xmlns:p14="http://schemas.microsoft.com/office/powerpoint/2010/main" val="509700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BC1F-1185-4F5A-ACE7-041BE7D88ECB}"/>
              </a:ext>
            </a:extLst>
          </p:cNvPr>
          <p:cNvSpPr>
            <a:spLocks noGrp="1"/>
          </p:cNvSpPr>
          <p:nvPr>
            <p:ph type="title"/>
          </p:nvPr>
        </p:nvSpPr>
        <p:spPr/>
        <p:txBody>
          <a:bodyPr/>
          <a:lstStyle/>
          <a:p>
            <a:r>
              <a:rPr lang="en-US" dirty="0">
                <a:solidFill>
                  <a:srgbClr val="C00000"/>
                </a:solidFill>
                <a:latin typeface="Calibri (Body)"/>
              </a:rPr>
              <a:t>Testing</a:t>
            </a:r>
            <a:endParaRPr lang="en-IN" dirty="0">
              <a:solidFill>
                <a:srgbClr val="C00000"/>
              </a:solidFill>
              <a:latin typeface="Calibri (Body)"/>
            </a:endParaRPr>
          </a:p>
        </p:txBody>
      </p:sp>
      <p:sp>
        <p:nvSpPr>
          <p:cNvPr id="3" name="Text Placeholder 2">
            <a:extLst>
              <a:ext uri="{FF2B5EF4-FFF2-40B4-BE49-F238E27FC236}">
                <a16:creationId xmlns:a16="http://schemas.microsoft.com/office/drawing/2014/main" id="{F1EC931C-8E60-438E-9C95-8F6A1D84DDB9}"/>
              </a:ext>
            </a:extLst>
          </p:cNvPr>
          <p:cNvSpPr>
            <a:spLocks noGrp="1"/>
          </p:cNvSpPr>
          <p:nvPr>
            <p:ph type="body" idx="1"/>
          </p:nvPr>
        </p:nvSpPr>
        <p:spPr/>
        <p:txBody>
          <a:bodyPr/>
          <a:lstStyle/>
          <a:p>
            <a:pPr>
              <a:buFont typeface="Arial" panose="020B0604020202020204" pitchFamily="34" charset="0"/>
              <a:buChar char="•"/>
            </a:pPr>
            <a:r>
              <a:rPr lang="en-US" sz="1400" dirty="0"/>
              <a:t>Unit Testing</a:t>
            </a:r>
          </a:p>
          <a:p>
            <a:pPr>
              <a:buFont typeface="Arial" panose="020B0604020202020204" pitchFamily="34" charset="0"/>
              <a:buChar char="•"/>
            </a:pPr>
            <a:endParaRPr lang="en-US" sz="1400" dirty="0"/>
          </a:p>
          <a:p>
            <a:pPr>
              <a:buFont typeface="Arial" panose="020B0604020202020204" pitchFamily="34" charset="0"/>
              <a:buChar char="•"/>
            </a:pPr>
            <a:r>
              <a:rPr lang="en-US" sz="1400" dirty="0"/>
              <a:t>Functional Testing</a:t>
            </a:r>
          </a:p>
          <a:p>
            <a:pPr>
              <a:buFont typeface="Arial" panose="020B0604020202020204" pitchFamily="34" charset="0"/>
              <a:buChar char="•"/>
            </a:pPr>
            <a:endParaRPr lang="en-US" sz="1400" dirty="0"/>
          </a:p>
          <a:p>
            <a:pPr>
              <a:buFont typeface="Arial" panose="020B0604020202020204" pitchFamily="34" charset="0"/>
              <a:buChar char="•"/>
            </a:pPr>
            <a:r>
              <a:rPr lang="en-US" sz="1400" dirty="0"/>
              <a:t>Testing Strategy and Approach</a:t>
            </a:r>
          </a:p>
          <a:p>
            <a:pPr>
              <a:buFont typeface="Arial" panose="020B0604020202020204" pitchFamily="34" charset="0"/>
              <a:buChar char="•"/>
            </a:pPr>
            <a:endParaRPr lang="en-US" sz="1400" dirty="0"/>
          </a:p>
          <a:p>
            <a:pPr>
              <a:buFont typeface="Arial" panose="020B0604020202020204" pitchFamily="34" charset="0"/>
              <a:buChar char="•"/>
            </a:pPr>
            <a:r>
              <a:rPr lang="en-US" sz="1400" dirty="0"/>
              <a:t>Test Objectives </a:t>
            </a:r>
          </a:p>
          <a:p>
            <a:pPr>
              <a:buFont typeface="Arial" panose="020B0604020202020204" pitchFamily="34" charset="0"/>
              <a:buChar char="•"/>
            </a:pPr>
            <a:endParaRPr lang="en-US" sz="1400" dirty="0"/>
          </a:p>
          <a:p>
            <a:pPr>
              <a:buFont typeface="Arial" panose="020B0604020202020204" pitchFamily="34" charset="0"/>
              <a:buChar char="•"/>
            </a:pPr>
            <a:r>
              <a:rPr lang="en-US" sz="1400" dirty="0"/>
              <a:t>Features to be Tested</a:t>
            </a:r>
            <a:endParaRPr lang="en-IN" sz="1400" dirty="0"/>
          </a:p>
        </p:txBody>
      </p:sp>
    </p:spTree>
    <p:extLst>
      <p:ext uri="{BB962C8B-B14F-4D97-AF65-F5344CB8AC3E}">
        <p14:creationId xmlns:p14="http://schemas.microsoft.com/office/powerpoint/2010/main" val="2026846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E914-3488-4239-840D-4FAD57F6CC65}"/>
              </a:ext>
            </a:extLst>
          </p:cNvPr>
          <p:cNvSpPr>
            <a:spLocks noGrp="1"/>
          </p:cNvSpPr>
          <p:nvPr>
            <p:ph type="title"/>
          </p:nvPr>
        </p:nvSpPr>
        <p:spPr>
          <a:xfrm>
            <a:off x="387900" y="2228700"/>
            <a:ext cx="8368200" cy="686100"/>
          </a:xfrm>
        </p:spPr>
        <p:txBody>
          <a:bodyPr/>
          <a:lstStyle/>
          <a:p>
            <a:pPr algn="ctr"/>
            <a:r>
              <a:rPr lang="en-US" dirty="0">
                <a:solidFill>
                  <a:srgbClr val="C00000"/>
                </a:solidFill>
                <a:latin typeface="+mn-lt"/>
              </a:rPr>
              <a:t>Test Cases</a:t>
            </a:r>
            <a:endParaRPr lang="en-IN" dirty="0">
              <a:solidFill>
                <a:srgbClr val="C00000"/>
              </a:solidFill>
              <a:latin typeface="+mn-lt"/>
            </a:endParaRPr>
          </a:p>
        </p:txBody>
      </p:sp>
    </p:spTree>
    <p:extLst>
      <p:ext uri="{BB962C8B-B14F-4D97-AF65-F5344CB8AC3E}">
        <p14:creationId xmlns:p14="http://schemas.microsoft.com/office/powerpoint/2010/main" val="406237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Google Shape;76;p15">
            <a:extLst>
              <a:ext uri="{FF2B5EF4-FFF2-40B4-BE49-F238E27FC236}">
                <a16:creationId xmlns:a16="http://schemas.microsoft.com/office/drawing/2014/main" id="{F1F4BC7F-D234-4979-87A8-B5E6EAE7719B}"/>
              </a:ext>
            </a:extLst>
          </p:cNvPr>
          <p:cNvSpPr txBox="1">
            <a:spLocks/>
          </p:cNvSpPr>
          <p:nvPr/>
        </p:nvSpPr>
        <p:spPr>
          <a:xfrm>
            <a:off x="383976" y="391060"/>
            <a:ext cx="8504635" cy="4416467"/>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444500" algn="just">
              <a:lnSpc>
                <a:spcPct val="150000"/>
              </a:lnSpc>
              <a:buClr>
                <a:schemeClr val="tx1"/>
              </a:buClr>
              <a:buSzPts val="2000"/>
              <a:buFont typeface="Arial" panose="020B0604020202020204" pitchFamily="34" charset="0"/>
              <a:buChar char="•"/>
            </a:pPr>
            <a:r>
              <a:rPr lang="en-IN" sz="1400" dirty="0"/>
              <a:t>It is </a:t>
            </a:r>
            <a:r>
              <a:rPr lang="en-IN" sz="1400" i="1" dirty="0"/>
              <a:t>critical to document </a:t>
            </a:r>
            <a:r>
              <a:rPr lang="en-IN" sz="1400" dirty="0"/>
              <a:t>each patient’s condition and history of care.</a:t>
            </a:r>
          </a:p>
          <a:p>
            <a:pPr marL="444500" algn="just">
              <a:lnSpc>
                <a:spcPct val="150000"/>
              </a:lnSpc>
              <a:buClr>
                <a:schemeClr val="tx1"/>
              </a:buClr>
              <a:buSzPts val="2000"/>
              <a:buFont typeface="Arial" panose="020B0604020202020204" pitchFamily="34" charset="0"/>
              <a:buChar char="•"/>
            </a:pPr>
            <a:endParaRPr lang="en-IN" sz="1400" dirty="0"/>
          </a:p>
          <a:p>
            <a:pPr marL="444500" algn="just">
              <a:lnSpc>
                <a:spcPct val="150000"/>
              </a:lnSpc>
              <a:buClr>
                <a:schemeClr val="tx1"/>
              </a:buClr>
              <a:buSzPts val="2000"/>
              <a:buFont typeface="Arial" panose="020B0604020202020204" pitchFamily="34" charset="0"/>
              <a:buChar char="•"/>
            </a:pPr>
            <a:r>
              <a:rPr lang="en-IN" sz="1400" dirty="0"/>
              <a:t>There is a high demand to </a:t>
            </a:r>
            <a:r>
              <a:rPr lang="en-IN" sz="1400" i="1" dirty="0"/>
              <a:t>deliver secure, cost effective, user-friendly,</a:t>
            </a:r>
            <a:r>
              <a:rPr lang="en-US" sz="1400" i="1" dirty="0"/>
              <a:t> quality service, good aesthetic and user friendly GUI </a:t>
            </a:r>
            <a:r>
              <a:rPr lang="en-US" sz="1400" dirty="0"/>
              <a:t>all under one app.</a:t>
            </a:r>
            <a:r>
              <a:rPr lang="en-IN" sz="1400" i="1" dirty="0"/>
              <a:t> healthcare solutions</a:t>
            </a:r>
            <a:r>
              <a:rPr lang="en-IN" sz="1400" dirty="0"/>
              <a:t>. The boom in electronic health records apps for smartphones enable medical practitioners to provide the same.</a:t>
            </a:r>
          </a:p>
          <a:p>
            <a:pPr marL="101600" indent="0" algn="just">
              <a:lnSpc>
                <a:spcPct val="150000"/>
              </a:lnSpc>
              <a:buClr>
                <a:schemeClr val="tx1"/>
              </a:buClr>
              <a:buSzPts val="2000"/>
              <a:buNone/>
            </a:pPr>
            <a:endParaRPr lang="en-IN" sz="1400" dirty="0"/>
          </a:p>
          <a:p>
            <a:pPr marL="444500" algn="just">
              <a:lnSpc>
                <a:spcPct val="150000"/>
              </a:lnSpc>
              <a:buClr>
                <a:schemeClr val="tx1"/>
              </a:buClr>
              <a:buSzPts val="2000"/>
              <a:buFont typeface="Arial" panose="020B0604020202020204" pitchFamily="34" charset="0"/>
              <a:buChar char="•"/>
            </a:pPr>
            <a:r>
              <a:rPr lang="en-US" sz="1400" dirty="0"/>
              <a:t>It will be very convenient and helpful if all the required </a:t>
            </a:r>
            <a:r>
              <a:rPr lang="en-US" sz="1400" i="1" dirty="0"/>
              <a:t>information is available at a single glance just a touch away.</a:t>
            </a:r>
            <a:r>
              <a:rPr lang="en-US" sz="1400" dirty="0"/>
              <a:t> To fulfil these requirements, mobile applications are increasing immensely on the strategic front.</a:t>
            </a:r>
          </a:p>
          <a:p>
            <a:pPr marL="101600" indent="0" algn="just">
              <a:buClr>
                <a:srgbClr val="D9D9D9"/>
              </a:buClr>
              <a:buSzPts val="2000"/>
              <a:buNone/>
            </a:pPr>
            <a:endParaRPr lang="en-US" sz="1400" dirty="0"/>
          </a:p>
          <a:p>
            <a:pPr marL="444500" algn="just">
              <a:lnSpc>
                <a:spcPct val="150000"/>
              </a:lnSpc>
              <a:buClr>
                <a:schemeClr val="tx1"/>
              </a:buClr>
              <a:buSzPts val="2000"/>
              <a:buFont typeface="Arial" panose="020B0604020202020204" pitchFamily="34" charset="0"/>
              <a:buChar char="•"/>
            </a:pPr>
            <a:endParaRPr lang="en-US" sz="1400" i="1" dirty="0"/>
          </a:p>
          <a:p>
            <a:pPr marL="101600" indent="0" algn="just">
              <a:buClr>
                <a:srgbClr val="D9D9D9"/>
              </a:buClr>
              <a:buSzPts val="2000"/>
              <a:buFont typeface="Arial" panose="020B0604020202020204" pitchFamily="34" charset="0"/>
              <a:buNone/>
            </a:pPr>
            <a:endParaRPr lang="en-US" sz="1400" dirty="0"/>
          </a:p>
          <a:p>
            <a:pPr marL="0" indent="0">
              <a:spcBef>
                <a:spcPts val="1600"/>
              </a:spcBef>
              <a:spcAft>
                <a:spcPts val="1600"/>
              </a:spcAft>
              <a:buFont typeface="Arial" panose="020B0604020202020204" pitchFamily="34" charset="0"/>
              <a:buNone/>
            </a:pPr>
            <a:endParaRPr lang="en-US" sz="1400" dirty="0">
              <a:solidFill>
                <a:schemeClr val="dk2"/>
              </a:solidFill>
            </a:endParaRPr>
          </a:p>
        </p:txBody>
      </p:sp>
    </p:spTree>
    <p:extLst>
      <p:ext uri="{BB962C8B-B14F-4D97-AF65-F5344CB8AC3E}">
        <p14:creationId xmlns:p14="http://schemas.microsoft.com/office/powerpoint/2010/main" val="2759823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7B9D-3EE1-436D-A8A7-092A8CF84DBD}"/>
              </a:ext>
            </a:extLst>
          </p:cNvPr>
          <p:cNvSpPr>
            <a:spLocks noGrp="1"/>
          </p:cNvSpPr>
          <p:nvPr>
            <p:ph type="title"/>
          </p:nvPr>
        </p:nvSpPr>
        <p:spPr>
          <a:xfrm>
            <a:off x="280500" y="49874"/>
            <a:ext cx="8368200" cy="686100"/>
          </a:xfrm>
        </p:spPr>
        <p:txBody>
          <a:bodyPr/>
          <a:lstStyle/>
          <a:p>
            <a:r>
              <a:rPr lang="en-US" sz="3200" dirty="0">
                <a:solidFill>
                  <a:srgbClr val="C00000"/>
                </a:solidFill>
                <a:latin typeface="+mn-lt"/>
              </a:rPr>
              <a:t>Login Page</a:t>
            </a:r>
            <a:endParaRPr lang="en-IN" sz="3200" dirty="0">
              <a:solidFill>
                <a:srgbClr val="C00000"/>
              </a:solidFill>
              <a:latin typeface="+mn-lt"/>
            </a:endParaRPr>
          </a:p>
        </p:txBody>
      </p:sp>
      <p:graphicFrame>
        <p:nvGraphicFramePr>
          <p:cNvPr id="3" name="Table 2">
            <a:extLst>
              <a:ext uri="{FF2B5EF4-FFF2-40B4-BE49-F238E27FC236}">
                <a16:creationId xmlns:a16="http://schemas.microsoft.com/office/drawing/2014/main" id="{FBD29A4F-F6F6-4A37-874D-E5EB42B4F75F}"/>
              </a:ext>
            </a:extLst>
          </p:cNvPr>
          <p:cNvGraphicFramePr>
            <a:graphicFrameLocks noGrp="1"/>
          </p:cNvGraphicFramePr>
          <p:nvPr>
            <p:extLst>
              <p:ext uri="{D42A27DB-BD31-4B8C-83A1-F6EECF244321}">
                <p14:modId xmlns:p14="http://schemas.microsoft.com/office/powerpoint/2010/main" val="1622161397"/>
              </p:ext>
            </p:extLst>
          </p:nvPr>
        </p:nvGraphicFramePr>
        <p:xfrm>
          <a:off x="387900" y="877899"/>
          <a:ext cx="8153400" cy="4059388"/>
        </p:xfrm>
        <a:graphic>
          <a:graphicData uri="http://schemas.openxmlformats.org/drawingml/2006/table">
            <a:tbl>
              <a:tblPr>
                <a:tableStyleId>{5940675A-B579-460E-94D1-54222C63F5DA}</a:tableStyleId>
              </a:tblPr>
              <a:tblGrid>
                <a:gridCol w="6191618">
                  <a:extLst>
                    <a:ext uri="{9D8B030D-6E8A-4147-A177-3AD203B41FA5}">
                      <a16:colId xmlns:a16="http://schemas.microsoft.com/office/drawing/2014/main" val="3501076747"/>
                    </a:ext>
                  </a:extLst>
                </a:gridCol>
                <a:gridCol w="1961782">
                  <a:extLst>
                    <a:ext uri="{9D8B030D-6E8A-4147-A177-3AD203B41FA5}">
                      <a16:colId xmlns:a16="http://schemas.microsoft.com/office/drawing/2014/main" val="3628214730"/>
                    </a:ext>
                  </a:extLst>
                </a:gridCol>
              </a:tblGrid>
              <a:tr h="173249">
                <a:tc gridSpan="2">
                  <a:txBody>
                    <a:bodyPr/>
                    <a:lstStyle/>
                    <a:p>
                      <a:pPr algn="ctr" fontAlgn="ctr"/>
                      <a:r>
                        <a:rPr lang="en-IN" sz="1400" b="1" u="none" strike="noStrike" dirty="0">
                          <a:effectLst/>
                        </a:rPr>
                        <a:t>Login Page</a:t>
                      </a:r>
                      <a:endParaRPr lang="en-IN" sz="1400" b="1" i="0" u="none" strike="noStrike" dirty="0">
                        <a:solidFill>
                          <a:srgbClr val="000000"/>
                        </a:solidFill>
                        <a:effectLst/>
                        <a:latin typeface="Calibri" panose="020F0502020204030204" pitchFamily="34" charset="0"/>
                      </a:endParaRPr>
                    </a:p>
                  </a:txBody>
                  <a:tcPr marL="4600" marR="4600" marT="4600" marB="0" anchor="ctr">
                    <a:solidFill>
                      <a:schemeClr val="bg1">
                        <a:lumMod val="75000"/>
                      </a:schemeClr>
                    </a:solidFill>
                  </a:tcPr>
                </a:tc>
                <a:tc hMerge="1">
                  <a:txBody>
                    <a:bodyPr/>
                    <a:lstStyle/>
                    <a:p>
                      <a:endParaRPr lang="en-IN"/>
                    </a:p>
                  </a:txBody>
                  <a:tcPr/>
                </a:tc>
                <a:extLst>
                  <a:ext uri="{0D108BD9-81ED-4DB2-BD59-A6C34878D82A}">
                    <a16:rowId xmlns:a16="http://schemas.microsoft.com/office/drawing/2014/main" val="143430219"/>
                  </a:ext>
                </a:extLst>
              </a:tr>
              <a:tr h="338867">
                <a:tc>
                  <a:txBody>
                    <a:bodyPr/>
                    <a:lstStyle/>
                    <a:p>
                      <a:pPr algn="ctr" fontAlgn="ctr"/>
                      <a:r>
                        <a:rPr lang="en-IN" sz="1400" b="1" u="none" strike="noStrike" dirty="0">
                          <a:effectLst/>
                        </a:rPr>
                        <a:t>Functional Test Case</a:t>
                      </a:r>
                      <a:endParaRPr lang="en-IN" sz="1400" b="1" i="0" u="none" strike="noStrike" dirty="0">
                        <a:solidFill>
                          <a:srgbClr val="000000"/>
                        </a:solidFill>
                        <a:effectLst/>
                        <a:latin typeface="Calibri" panose="020F0502020204030204" pitchFamily="34" charset="0"/>
                      </a:endParaRPr>
                    </a:p>
                  </a:txBody>
                  <a:tcPr marL="4600" marR="4600" marT="4600" marB="0" anchor="ctr">
                    <a:solidFill>
                      <a:schemeClr val="bg1">
                        <a:lumMod val="85000"/>
                      </a:schemeClr>
                    </a:solidFill>
                  </a:tcPr>
                </a:tc>
                <a:tc>
                  <a:txBody>
                    <a:bodyPr/>
                    <a:lstStyle/>
                    <a:p>
                      <a:pPr algn="ctr" fontAlgn="ctr"/>
                      <a:r>
                        <a:rPr lang="en-IN" sz="1400" b="1" u="none" strike="noStrike" dirty="0">
                          <a:effectLst/>
                        </a:rPr>
                        <a:t>Type of test</a:t>
                      </a:r>
                      <a:endParaRPr lang="en-IN" sz="1400" b="1" i="0" u="none" strike="noStrike" dirty="0">
                        <a:solidFill>
                          <a:srgbClr val="000000"/>
                        </a:solidFill>
                        <a:effectLst/>
                        <a:latin typeface="Calibri" panose="020F0502020204030204" pitchFamily="34" charset="0"/>
                      </a:endParaRPr>
                    </a:p>
                  </a:txBody>
                  <a:tcPr marL="4600" marR="4600" marT="4600" marB="0" anchor="ctr">
                    <a:solidFill>
                      <a:schemeClr val="bg1">
                        <a:lumMod val="85000"/>
                      </a:schemeClr>
                    </a:solidFill>
                  </a:tcPr>
                </a:tc>
                <a:extLst>
                  <a:ext uri="{0D108BD9-81ED-4DB2-BD59-A6C34878D82A}">
                    <a16:rowId xmlns:a16="http://schemas.microsoft.com/office/drawing/2014/main" val="2397279472"/>
                  </a:ext>
                </a:extLst>
              </a:tr>
              <a:tr h="363262">
                <a:tc>
                  <a:txBody>
                    <a:bodyPr/>
                    <a:lstStyle/>
                    <a:p>
                      <a:pPr algn="ctr" fontAlgn="ctr"/>
                      <a:r>
                        <a:rPr lang="en-US" sz="1200" u="none" strike="noStrike" dirty="0">
                          <a:effectLst/>
                        </a:rPr>
                        <a:t>Verify if a user will be able to login with a valid username and valid password.</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Positive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522366152"/>
                  </a:ext>
                </a:extLst>
              </a:tr>
              <a:tr h="346496">
                <a:tc>
                  <a:txBody>
                    <a:bodyPr/>
                    <a:lstStyle/>
                    <a:p>
                      <a:pPr algn="ctr" fontAlgn="ctr"/>
                      <a:r>
                        <a:rPr lang="en-US" sz="1200" u="none" strike="noStrike" dirty="0">
                          <a:effectLst/>
                        </a:rPr>
                        <a:t>Verify if a user cannot login with a valid username and an invalid password.</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Negative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3217783333"/>
                  </a:ext>
                </a:extLst>
              </a:tr>
              <a:tr h="346496">
                <a:tc>
                  <a:txBody>
                    <a:bodyPr/>
                    <a:lstStyle/>
                    <a:p>
                      <a:pPr algn="ctr" fontAlgn="ctr"/>
                      <a:r>
                        <a:rPr lang="en-US" sz="1200" u="none" strike="noStrike" dirty="0">
                          <a:effectLst/>
                        </a:rPr>
                        <a:t>Verify the login page for both, when the field is blank and Submit button is clicked.</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Negative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1998443252"/>
                  </a:ext>
                </a:extLst>
              </a:tr>
              <a:tr h="173249">
                <a:tc>
                  <a:txBody>
                    <a:bodyPr/>
                    <a:lstStyle/>
                    <a:p>
                      <a:pPr algn="ctr" fontAlgn="ctr"/>
                      <a:r>
                        <a:rPr lang="en-US" sz="1200" u="none" strike="noStrike" dirty="0">
                          <a:effectLst/>
                        </a:rPr>
                        <a:t>Verify the ‘Forgot Password’ functionality.</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Positive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2297836207"/>
                  </a:ext>
                </a:extLst>
              </a:tr>
              <a:tr h="173249">
                <a:tc>
                  <a:txBody>
                    <a:bodyPr/>
                    <a:lstStyle/>
                    <a:p>
                      <a:pPr algn="ctr" fontAlgn="ctr"/>
                      <a:r>
                        <a:rPr lang="en-US" sz="1200" u="none" strike="noStrike" dirty="0">
                          <a:effectLst/>
                        </a:rPr>
                        <a:t>Verify the messages for invalid login.</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Positive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242042098"/>
                  </a:ext>
                </a:extLst>
              </a:tr>
              <a:tr h="346496">
                <a:tc>
                  <a:txBody>
                    <a:bodyPr/>
                    <a:lstStyle/>
                    <a:p>
                      <a:pPr algn="ctr" fontAlgn="ctr"/>
                      <a:r>
                        <a:rPr lang="en-US" sz="1200" u="none" strike="noStrike" dirty="0">
                          <a:effectLst/>
                        </a:rPr>
                        <a:t>Verify if the data in password field is either visible as asterisk or bullet signs.</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Positive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3096433047"/>
                  </a:ext>
                </a:extLst>
              </a:tr>
              <a:tr h="346496">
                <a:tc>
                  <a:txBody>
                    <a:bodyPr/>
                    <a:lstStyle/>
                    <a:p>
                      <a:pPr algn="ctr" fontAlgn="ctr"/>
                      <a:r>
                        <a:rPr lang="en-US" sz="1200" u="none" strike="noStrike" dirty="0">
                          <a:effectLst/>
                        </a:rPr>
                        <a:t>Verify if a user is able to login with a new password only after he/she has changed the password.</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Positive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1919531394"/>
                  </a:ext>
                </a:extLst>
              </a:tr>
              <a:tr h="346496">
                <a:tc>
                  <a:txBody>
                    <a:bodyPr/>
                    <a:lstStyle/>
                    <a:p>
                      <a:pPr algn="ctr" fontAlgn="ctr"/>
                      <a:r>
                        <a:rPr lang="en-US" sz="1200" u="none" strike="noStrike" dirty="0">
                          <a:effectLst/>
                        </a:rPr>
                        <a:t>Verify if the ‘Enter’ key of the keyboard is working correctly on the login page.</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Positive</a:t>
                      </a:r>
                      <a:endParaRPr lang="en-IN" sz="1200" b="0" i="0" u="none" strike="noStrike" dirty="0">
                        <a:solidFill>
                          <a:srgbClr val="000000"/>
                        </a:solidFill>
                        <a:effectLst/>
                        <a:latin typeface="Calibri" panose="020F0502020204030204" pitchFamily="34" charset="0"/>
                      </a:endParaRPr>
                    </a:p>
                  </a:txBody>
                  <a:tcPr marL="4600" marR="4600" marT="4600" marB="0" anchor="ctr"/>
                </a:tc>
                <a:extLst>
                  <a:ext uri="{0D108BD9-81ED-4DB2-BD59-A6C34878D82A}">
                    <a16:rowId xmlns:a16="http://schemas.microsoft.com/office/drawing/2014/main" val="1432296997"/>
                  </a:ext>
                </a:extLst>
              </a:tr>
              <a:tr h="338867">
                <a:tc>
                  <a:txBody>
                    <a:bodyPr/>
                    <a:lstStyle/>
                    <a:p>
                      <a:pPr algn="ctr" fontAlgn="ctr"/>
                      <a:r>
                        <a:rPr lang="en-US" sz="1200" u="none" strike="noStrike" dirty="0">
                          <a:effectLst/>
                        </a:rPr>
                        <a:t>Verify the time taken to log in with a valid username and password.</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Performance &amp; Positive Testing</a:t>
                      </a:r>
                      <a:endParaRPr lang="en-IN" sz="1200" b="0" i="0" u="none" strike="noStrike" dirty="0">
                        <a:solidFill>
                          <a:srgbClr val="3A3A3A"/>
                        </a:solidFill>
                        <a:effectLst/>
                        <a:latin typeface="Arial" panose="020B0604020202020204" pitchFamily="34" charset="0"/>
                      </a:endParaRPr>
                    </a:p>
                  </a:txBody>
                  <a:tcPr marL="4600" marR="4600" marT="4600" marB="0" anchor="ctr"/>
                </a:tc>
                <a:extLst>
                  <a:ext uri="{0D108BD9-81ED-4DB2-BD59-A6C34878D82A}">
                    <a16:rowId xmlns:a16="http://schemas.microsoft.com/office/drawing/2014/main" val="459275331"/>
                  </a:ext>
                </a:extLst>
              </a:tr>
              <a:tr h="346496">
                <a:tc>
                  <a:txBody>
                    <a:bodyPr/>
                    <a:lstStyle/>
                    <a:p>
                      <a:pPr algn="ctr" fontAlgn="ctr"/>
                      <a:r>
                        <a:rPr lang="en-US" sz="1200" u="none" strike="noStrike" dirty="0">
                          <a:effectLst/>
                        </a:rPr>
                        <a:t>Verify if the font, text color, and color coding of the Login page is as per the standard.</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UI Testing &amp; Positive Testing</a:t>
                      </a:r>
                      <a:endParaRPr lang="en-IN" sz="1200" b="0" i="0" u="none" strike="noStrike" dirty="0">
                        <a:solidFill>
                          <a:srgbClr val="3A3A3A"/>
                        </a:solidFill>
                        <a:effectLst/>
                        <a:latin typeface="Arial" panose="020B0604020202020204" pitchFamily="34" charset="0"/>
                      </a:endParaRPr>
                    </a:p>
                  </a:txBody>
                  <a:tcPr marL="4600" marR="4600" marT="4600" marB="0" anchor="ctr"/>
                </a:tc>
                <a:extLst>
                  <a:ext uri="{0D108BD9-81ED-4DB2-BD59-A6C34878D82A}">
                    <a16:rowId xmlns:a16="http://schemas.microsoft.com/office/drawing/2014/main" val="628730705"/>
                  </a:ext>
                </a:extLst>
              </a:tr>
              <a:tr h="346496">
                <a:tc>
                  <a:txBody>
                    <a:bodyPr/>
                    <a:lstStyle/>
                    <a:p>
                      <a:pPr algn="ctr" fontAlgn="ctr"/>
                      <a:r>
                        <a:rPr lang="en-US" sz="1200" u="none" strike="noStrike" dirty="0">
                          <a:effectLst/>
                        </a:rPr>
                        <a:t>Verify if there is a ‘Cancel’ button available to erase the entered text.</a:t>
                      </a:r>
                      <a:endParaRPr lang="en-US" sz="1200" b="0" i="0" u="none" strike="noStrike" dirty="0">
                        <a:solidFill>
                          <a:srgbClr val="3A3A3A"/>
                        </a:solidFill>
                        <a:effectLst/>
                        <a:latin typeface="Arial" panose="020B0604020202020204" pitchFamily="34" charset="0"/>
                      </a:endParaRPr>
                    </a:p>
                  </a:txBody>
                  <a:tcPr marL="4600" marR="4600" marT="4600" marB="0" anchor="ctr"/>
                </a:tc>
                <a:tc>
                  <a:txBody>
                    <a:bodyPr/>
                    <a:lstStyle/>
                    <a:p>
                      <a:pPr algn="ctr" fontAlgn="ctr"/>
                      <a:r>
                        <a:rPr lang="en-IN" sz="1200" u="none" strike="noStrike" dirty="0">
                          <a:effectLst/>
                        </a:rPr>
                        <a:t>Usability Testing</a:t>
                      </a:r>
                      <a:endParaRPr lang="en-IN" sz="1200" b="0" i="0" u="none" strike="noStrike" dirty="0">
                        <a:solidFill>
                          <a:srgbClr val="3A3A3A"/>
                        </a:solidFill>
                        <a:effectLst/>
                        <a:latin typeface="Arial" panose="020B0604020202020204" pitchFamily="34" charset="0"/>
                      </a:endParaRPr>
                    </a:p>
                  </a:txBody>
                  <a:tcPr marL="4600" marR="4600" marT="4600" marB="0" anchor="ctr"/>
                </a:tc>
                <a:extLst>
                  <a:ext uri="{0D108BD9-81ED-4DB2-BD59-A6C34878D82A}">
                    <a16:rowId xmlns:a16="http://schemas.microsoft.com/office/drawing/2014/main" val="2302700203"/>
                  </a:ext>
                </a:extLst>
              </a:tr>
            </a:tbl>
          </a:graphicData>
        </a:graphic>
      </p:graphicFrame>
    </p:spTree>
    <p:extLst>
      <p:ext uri="{BB962C8B-B14F-4D97-AF65-F5344CB8AC3E}">
        <p14:creationId xmlns:p14="http://schemas.microsoft.com/office/powerpoint/2010/main" val="2047819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A782321-4F9C-4A5A-BF85-79A72E111B36}"/>
              </a:ext>
            </a:extLst>
          </p:cNvPr>
          <p:cNvGraphicFramePr>
            <a:graphicFrameLocks noGrp="1"/>
          </p:cNvGraphicFramePr>
          <p:nvPr>
            <p:extLst>
              <p:ext uri="{D42A27DB-BD31-4B8C-83A1-F6EECF244321}">
                <p14:modId xmlns:p14="http://schemas.microsoft.com/office/powerpoint/2010/main" val="3165571141"/>
              </p:ext>
            </p:extLst>
          </p:nvPr>
        </p:nvGraphicFramePr>
        <p:xfrm>
          <a:off x="314080" y="785784"/>
          <a:ext cx="8665027" cy="4174836"/>
        </p:xfrm>
        <a:graphic>
          <a:graphicData uri="http://schemas.openxmlformats.org/drawingml/2006/table">
            <a:tbl>
              <a:tblPr>
                <a:tableStyleId>{616DA210-FB5B-4158-B5E0-FEB733F419BA}</a:tableStyleId>
              </a:tblPr>
              <a:tblGrid>
                <a:gridCol w="1286216">
                  <a:extLst>
                    <a:ext uri="{9D8B030D-6E8A-4147-A177-3AD203B41FA5}">
                      <a16:colId xmlns:a16="http://schemas.microsoft.com/office/drawing/2014/main" val="1989912560"/>
                    </a:ext>
                  </a:extLst>
                </a:gridCol>
                <a:gridCol w="1042510">
                  <a:extLst>
                    <a:ext uri="{9D8B030D-6E8A-4147-A177-3AD203B41FA5}">
                      <a16:colId xmlns:a16="http://schemas.microsoft.com/office/drawing/2014/main" val="351520376"/>
                    </a:ext>
                  </a:extLst>
                </a:gridCol>
                <a:gridCol w="1326832">
                  <a:extLst>
                    <a:ext uri="{9D8B030D-6E8A-4147-A177-3AD203B41FA5}">
                      <a16:colId xmlns:a16="http://schemas.microsoft.com/office/drawing/2014/main" val="156175128"/>
                    </a:ext>
                  </a:extLst>
                </a:gridCol>
                <a:gridCol w="1881936">
                  <a:extLst>
                    <a:ext uri="{9D8B030D-6E8A-4147-A177-3AD203B41FA5}">
                      <a16:colId xmlns:a16="http://schemas.microsoft.com/office/drawing/2014/main" val="4228453104"/>
                    </a:ext>
                  </a:extLst>
                </a:gridCol>
                <a:gridCol w="1245597">
                  <a:extLst>
                    <a:ext uri="{9D8B030D-6E8A-4147-A177-3AD203B41FA5}">
                      <a16:colId xmlns:a16="http://schemas.microsoft.com/office/drawing/2014/main" val="2378532381"/>
                    </a:ext>
                  </a:extLst>
                </a:gridCol>
                <a:gridCol w="1881936">
                  <a:extLst>
                    <a:ext uri="{9D8B030D-6E8A-4147-A177-3AD203B41FA5}">
                      <a16:colId xmlns:a16="http://schemas.microsoft.com/office/drawing/2014/main" val="627607188"/>
                    </a:ext>
                  </a:extLst>
                </a:gridCol>
              </a:tblGrid>
              <a:tr h="250825">
                <a:tc>
                  <a:txBody>
                    <a:bodyPr/>
                    <a:lstStyle/>
                    <a:p>
                      <a:pPr algn="ctr" fontAlgn="ctr"/>
                      <a:r>
                        <a:rPr lang="en-IN" sz="1200" b="1" u="none" strike="noStrike" dirty="0">
                          <a:effectLst/>
                        </a:rPr>
                        <a:t>Test Cases</a:t>
                      </a:r>
                      <a:endParaRPr lang="en-IN" sz="1200" b="1" i="0" u="none" strike="noStrike" dirty="0">
                        <a:solidFill>
                          <a:srgbClr val="000000"/>
                        </a:solidFill>
                        <a:effectLst/>
                        <a:latin typeface="Arial" panose="020B0604020202020204" pitchFamily="34" charset="0"/>
                      </a:endParaRPr>
                    </a:p>
                  </a:txBody>
                  <a:tcPr marL="3395" marR="3395" marT="3395" marB="0" anchor="ctr">
                    <a:solidFill>
                      <a:schemeClr val="bg1">
                        <a:lumMod val="85000"/>
                      </a:schemeClr>
                    </a:solidFill>
                  </a:tcPr>
                </a:tc>
                <a:tc>
                  <a:txBody>
                    <a:bodyPr/>
                    <a:lstStyle/>
                    <a:p>
                      <a:pPr algn="ctr" fontAlgn="ctr"/>
                      <a:r>
                        <a:rPr lang="en-IN" sz="1200" b="1" u="none" strike="noStrike" dirty="0">
                          <a:effectLst/>
                        </a:rPr>
                        <a:t>Feature</a:t>
                      </a:r>
                      <a:endParaRPr lang="en-IN" sz="1200" b="1" i="0" u="none" strike="noStrike" dirty="0">
                        <a:solidFill>
                          <a:srgbClr val="000000"/>
                        </a:solidFill>
                        <a:effectLst/>
                        <a:latin typeface="Arial" panose="020B0604020202020204" pitchFamily="34" charset="0"/>
                      </a:endParaRPr>
                    </a:p>
                  </a:txBody>
                  <a:tcPr marL="3395" marR="3395" marT="3395" marB="0" anchor="ctr">
                    <a:solidFill>
                      <a:schemeClr val="bg1">
                        <a:lumMod val="85000"/>
                      </a:schemeClr>
                    </a:solidFill>
                  </a:tcPr>
                </a:tc>
                <a:tc>
                  <a:txBody>
                    <a:bodyPr/>
                    <a:lstStyle/>
                    <a:p>
                      <a:pPr algn="ctr" fontAlgn="ctr"/>
                      <a:r>
                        <a:rPr lang="en-IN" sz="1200" b="1" u="none" strike="noStrike" dirty="0">
                          <a:effectLst/>
                        </a:rPr>
                        <a:t>Description</a:t>
                      </a:r>
                      <a:endParaRPr lang="en-IN" sz="1200" b="1" i="0" u="none" strike="noStrike" dirty="0">
                        <a:solidFill>
                          <a:srgbClr val="000000"/>
                        </a:solidFill>
                        <a:effectLst/>
                        <a:latin typeface="Arial" panose="020B0604020202020204" pitchFamily="34" charset="0"/>
                      </a:endParaRPr>
                    </a:p>
                  </a:txBody>
                  <a:tcPr marL="3395" marR="3395" marT="3395" marB="0" anchor="ctr">
                    <a:solidFill>
                      <a:schemeClr val="bg1">
                        <a:lumMod val="85000"/>
                      </a:schemeClr>
                    </a:solidFill>
                  </a:tcPr>
                </a:tc>
                <a:tc>
                  <a:txBody>
                    <a:bodyPr/>
                    <a:lstStyle/>
                    <a:p>
                      <a:pPr algn="ctr" fontAlgn="ctr"/>
                      <a:r>
                        <a:rPr lang="en-IN" sz="1200" b="1" u="none" strike="noStrike" dirty="0">
                          <a:effectLst/>
                        </a:rPr>
                        <a:t>Steps To Execute</a:t>
                      </a:r>
                      <a:endParaRPr lang="en-IN" sz="1200" b="1" i="0" u="none" strike="noStrike" dirty="0">
                        <a:solidFill>
                          <a:srgbClr val="000000"/>
                        </a:solidFill>
                        <a:effectLst/>
                        <a:latin typeface="Arial" panose="020B0604020202020204" pitchFamily="34" charset="0"/>
                      </a:endParaRPr>
                    </a:p>
                  </a:txBody>
                  <a:tcPr marL="3395" marR="3395" marT="3395" marB="0" anchor="ctr">
                    <a:solidFill>
                      <a:schemeClr val="bg1">
                        <a:lumMod val="85000"/>
                      </a:schemeClr>
                    </a:solidFill>
                  </a:tcPr>
                </a:tc>
                <a:tc>
                  <a:txBody>
                    <a:bodyPr/>
                    <a:lstStyle/>
                    <a:p>
                      <a:pPr algn="ctr" fontAlgn="ctr"/>
                      <a:r>
                        <a:rPr lang="en-IN" sz="1200" b="1" u="none" strike="noStrike" dirty="0">
                          <a:effectLst/>
                        </a:rPr>
                        <a:t>Test Data / Input</a:t>
                      </a:r>
                      <a:endParaRPr lang="en-IN" sz="1200" b="1" i="0" u="none" strike="noStrike" dirty="0">
                        <a:solidFill>
                          <a:srgbClr val="000000"/>
                        </a:solidFill>
                        <a:effectLst/>
                        <a:latin typeface="Arial" panose="020B0604020202020204" pitchFamily="34" charset="0"/>
                      </a:endParaRPr>
                    </a:p>
                  </a:txBody>
                  <a:tcPr marL="3395" marR="3395" marT="3395" marB="0" anchor="ctr">
                    <a:solidFill>
                      <a:schemeClr val="bg1">
                        <a:lumMod val="85000"/>
                      </a:schemeClr>
                    </a:solidFill>
                  </a:tcPr>
                </a:tc>
                <a:tc>
                  <a:txBody>
                    <a:bodyPr/>
                    <a:lstStyle/>
                    <a:p>
                      <a:pPr algn="ctr" fontAlgn="ctr"/>
                      <a:r>
                        <a:rPr lang="en-IN" sz="1200" b="1" u="none" strike="noStrike" dirty="0">
                          <a:effectLst/>
                        </a:rPr>
                        <a:t>Expected Results</a:t>
                      </a:r>
                      <a:endParaRPr lang="en-IN" sz="1200" b="1" i="0" u="none" strike="noStrike" dirty="0">
                        <a:solidFill>
                          <a:srgbClr val="000000"/>
                        </a:solidFill>
                        <a:effectLst/>
                        <a:latin typeface="Arial" panose="020B0604020202020204" pitchFamily="34" charset="0"/>
                      </a:endParaRPr>
                    </a:p>
                  </a:txBody>
                  <a:tcPr marL="3395" marR="3395" marT="3395" marB="0" anchor="ctr">
                    <a:solidFill>
                      <a:schemeClr val="bg1">
                        <a:lumMod val="85000"/>
                      </a:schemeClr>
                    </a:solidFill>
                  </a:tcPr>
                </a:tc>
                <a:extLst>
                  <a:ext uri="{0D108BD9-81ED-4DB2-BD59-A6C34878D82A}">
                    <a16:rowId xmlns:a16="http://schemas.microsoft.com/office/drawing/2014/main" val="330234026"/>
                  </a:ext>
                </a:extLst>
              </a:tr>
              <a:tr h="501649">
                <a:tc>
                  <a:txBody>
                    <a:bodyPr/>
                    <a:lstStyle/>
                    <a:p>
                      <a:pPr algn="ctr" fontAlgn="ctr"/>
                      <a:r>
                        <a:rPr lang="en-IN" sz="1200" u="none" strike="noStrike">
                          <a:effectLst/>
                        </a:rPr>
                        <a:t>TC-001</a:t>
                      </a:r>
                      <a:endParaRPr lang="en-IN"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IN" sz="1200" u="none" strike="noStrike" dirty="0">
                          <a:effectLst/>
                        </a:rPr>
                        <a:t>User Interface</a:t>
                      </a:r>
                      <a:endParaRPr lang="en-IN" sz="1200" b="0" i="0" u="none" strike="noStrike" dirty="0">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a:effectLst/>
                        </a:rPr>
                        <a:t>Check all the text boxes, radio buttons, buttons, etc</a:t>
                      </a:r>
                      <a:endParaRPr lang="en-US"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a:effectLst/>
                        </a:rPr>
                        <a:t>1. Click on Radio buttons, buttons and dropdowns</a:t>
                      </a:r>
                      <a:endParaRPr lang="en-US"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IN" sz="1200" u="none" strike="noStrike">
                          <a:effectLst/>
                        </a:rPr>
                        <a:t>N/a</a:t>
                      </a:r>
                      <a:endParaRPr lang="en-IN"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IN" sz="1200" u="none" strike="noStrike" dirty="0">
                          <a:effectLst/>
                        </a:rPr>
                        <a:t>UI should be perfect</a:t>
                      </a:r>
                      <a:endParaRPr lang="en-IN" sz="1200" b="0" i="0" u="none" strike="noStrike" dirty="0">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1305174528"/>
                  </a:ext>
                </a:extLst>
              </a:tr>
              <a:tr h="376238">
                <a:tc rowSpan="2">
                  <a:txBody>
                    <a:bodyPr/>
                    <a:lstStyle/>
                    <a:p>
                      <a:pPr algn="ctr" fontAlgn="ctr"/>
                      <a:r>
                        <a:rPr lang="en-IN" sz="1200" u="none" strike="noStrike">
                          <a:effectLst/>
                        </a:rPr>
                        <a:t>TC-002</a:t>
                      </a:r>
                      <a:endParaRPr lang="en-IN" sz="1200" b="0" i="0" u="none" strike="noStrike">
                        <a:solidFill>
                          <a:srgbClr val="000000"/>
                        </a:solidFill>
                        <a:effectLst/>
                        <a:latin typeface="Arial" panose="020B0604020202020204" pitchFamily="34" charset="0"/>
                      </a:endParaRPr>
                    </a:p>
                  </a:txBody>
                  <a:tcPr marL="3395" marR="3395" marT="3395" marB="0" anchor="ctr"/>
                </a:tc>
                <a:tc rowSpan="2">
                  <a:txBody>
                    <a:bodyPr/>
                    <a:lstStyle/>
                    <a:p>
                      <a:pPr algn="ctr" fontAlgn="ctr"/>
                      <a:r>
                        <a:rPr lang="en-IN" sz="1200" u="none" strike="noStrike" dirty="0">
                          <a:effectLst/>
                        </a:rPr>
                        <a:t>Required fields</a:t>
                      </a:r>
                      <a:endParaRPr lang="en-IN" sz="1200" b="0" i="0" u="none" strike="noStrike" dirty="0">
                        <a:solidFill>
                          <a:srgbClr val="000000"/>
                        </a:solidFill>
                        <a:effectLst/>
                        <a:latin typeface="Arial" panose="020B0604020202020204" pitchFamily="34" charset="0"/>
                      </a:endParaRPr>
                    </a:p>
                  </a:txBody>
                  <a:tcPr marL="3395" marR="3395" marT="3395" marB="0" anchor="ctr"/>
                </a:tc>
                <a:tc rowSpan="2">
                  <a:txBody>
                    <a:bodyPr/>
                    <a:lstStyle/>
                    <a:p>
                      <a:pPr algn="ctr" fontAlgn="ctr"/>
                      <a:r>
                        <a:rPr lang="en-US" sz="1200" u="none" strike="noStrike" dirty="0">
                          <a:effectLst/>
                        </a:rPr>
                        <a:t>Check the required fields by not filling any data</a:t>
                      </a:r>
                      <a:endParaRPr lang="en-US" sz="1200" b="0" i="0" u="none" strike="noStrike" dirty="0">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a:effectLst/>
                        </a:rPr>
                        <a:t>1. Do not enter any value in the field.</a:t>
                      </a:r>
                      <a:endParaRPr lang="en-US" sz="1200" b="0" i="0" u="none" strike="noStrike">
                        <a:solidFill>
                          <a:srgbClr val="000000"/>
                        </a:solidFill>
                        <a:effectLst/>
                        <a:latin typeface="Arial" panose="020B0604020202020204" pitchFamily="34" charset="0"/>
                      </a:endParaRPr>
                    </a:p>
                  </a:txBody>
                  <a:tcPr marL="3395" marR="3395" marT="3395" marB="0" anchor="ctr"/>
                </a:tc>
                <a:tc rowSpan="2">
                  <a:txBody>
                    <a:bodyPr/>
                    <a:lstStyle/>
                    <a:p>
                      <a:pPr algn="ctr" fontAlgn="ctr"/>
                      <a:r>
                        <a:rPr lang="en-IN" sz="1200" u="none" strike="noStrike">
                          <a:effectLst/>
                        </a:rPr>
                        <a:t>N/a</a:t>
                      </a:r>
                      <a:endParaRPr lang="en-IN" sz="1200" b="0" i="0" u="none" strike="noStrike">
                        <a:solidFill>
                          <a:srgbClr val="000000"/>
                        </a:solidFill>
                        <a:effectLst/>
                        <a:latin typeface="Arial" panose="020B0604020202020204" pitchFamily="34" charset="0"/>
                      </a:endParaRPr>
                    </a:p>
                  </a:txBody>
                  <a:tcPr marL="3395" marR="3395" marT="3395" marB="0" anchor="ctr"/>
                </a:tc>
                <a:tc rowSpan="2">
                  <a:txBody>
                    <a:bodyPr/>
                    <a:lstStyle/>
                    <a:p>
                      <a:pPr algn="ctr" fontAlgn="ctr"/>
                      <a:r>
                        <a:rPr lang="en-US" sz="1200" u="none" strike="noStrike">
                          <a:effectLst/>
                        </a:rPr>
                        <a:t>It should show a mandatory symbol (*) on mandatory fields.</a:t>
                      </a:r>
                      <a:endParaRPr lang="en-US" sz="1200" b="0" i="0" u="none" strike="noStrike">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2360849703"/>
                  </a:ext>
                </a:extLst>
              </a:tr>
              <a:tr h="37623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a:effectLst/>
                        </a:rPr>
                        <a:t>2. Click on the Register button.</a:t>
                      </a:r>
                      <a:endParaRPr lang="en-US" sz="1200" b="0" i="0" u="none" strike="noStrike">
                        <a:solidFill>
                          <a:srgbClr val="000000"/>
                        </a:solidFill>
                        <a:effectLst/>
                        <a:latin typeface="Arial" panose="020B0604020202020204" pitchFamily="34" charset="0"/>
                      </a:endParaRPr>
                    </a:p>
                  </a:txBody>
                  <a:tcPr marL="3395" marR="3395" marT="3395"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309897301"/>
                  </a:ext>
                </a:extLst>
              </a:tr>
              <a:tr h="376238">
                <a:tc rowSpan="3">
                  <a:txBody>
                    <a:bodyPr/>
                    <a:lstStyle/>
                    <a:p>
                      <a:pPr algn="ctr" fontAlgn="ctr"/>
                      <a:r>
                        <a:rPr lang="en-IN" sz="1200" u="none" strike="noStrike">
                          <a:effectLst/>
                        </a:rPr>
                        <a:t>TC-003</a:t>
                      </a:r>
                      <a:endParaRPr lang="en-IN" sz="1200" b="0" i="0" u="none" strike="noStrike">
                        <a:solidFill>
                          <a:srgbClr val="000000"/>
                        </a:solidFill>
                        <a:effectLst/>
                        <a:latin typeface="Arial" panose="020B0604020202020204" pitchFamily="34" charset="0"/>
                      </a:endParaRPr>
                    </a:p>
                  </a:txBody>
                  <a:tcPr marL="3395" marR="3395" marT="3395" marB="0" anchor="ctr"/>
                </a:tc>
                <a:tc rowSpan="3">
                  <a:txBody>
                    <a:bodyPr/>
                    <a:lstStyle/>
                    <a:p>
                      <a:pPr algn="ctr" fontAlgn="ctr"/>
                      <a:r>
                        <a:rPr lang="en-IN" sz="1200" u="none" strike="noStrike">
                          <a:effectLst/>
                        </a:rPr>
                        <a:t>Required fields</a:t>
                      </a:r>
                      <a:endParaRPr lang="en-IN" sz="1200" b="0" i="0" u="none" strike="noStrike">
                        <a:solidFill>
                          <a:srgbClr val="000000"/>
                        </a:solidFill>
                        <a:effectLst/>
                        <a:latin typeface="Arial" panose="020B0604020202020204" pitchFamily="34" charset="0"/>
                      </a:endParaRPr>
                    </a:p>
                  </a:txBody>
                  <a:tcPr marL="3395" marR="3395" marT="3395" marB="0" anchor="ctr"/>
                </a:tc>
                <a:tc rowSpan="3">
                  <a:txBody>
                    <a:bodyPr/>
                    <a:lstStyle/>
                    <a:p>
                      <a:pPr algn="ctr" fontAlgn="ctr"/>
                      <a:r>
                        <a:rPr lang="en-US" sz="1200" u="none" strike="noStrike">
                          <a:effectLst/>
                        </a:rPr>
                        <a:t>Check user should Register by filling all the required fields</a:t>
                      </a:r>
                      <a:endParaRPr lang="en-US"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a:effectLst/>
                        </a:rPr>
                        <a:t>1. Enter valid values in the required fields.</a:t>
                      </a:r>
                      <a:endParaRPr lang="en-US" sz="1200" b="0" i="0" u="none" strike="noStrike">
                        <a:solidFill>
                          <a:srgbClr val="000000"/>
                        </a:solidFill>
                        <a:effectLst/>
                        <a:latin typeface="Arial" panose="020B0604020202020204" pitchFamily="34" charset="0"/>
                      </a:endParaRPr>
                    </a:p>
                  </a:txBody>
                  <a:tcPr marL="3395" marR="3395" marT="3395" marB="0" anchor="ctr"/>
                </a:tc>
                <a:tc rowSpan="3">
                  <a:txBody>
                    <a:bodyPr/>
                    <a:lstStyle/>
                    <a:p>
                      <a:pPr algn="ctr" fontAlgn="ctr"/>
                      <a:r>
                        <a:rPr lang="en-IN" sz="1200" u="none" strike="noStrike">
                          <a:effectLst/>
                        </a:rPr>
                        <a:t>N/a</a:t>
                      </a:r>
                      <a:endParaRPr lang="en-IN"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a:effectLst/>
                        </a:rPr>
                        <a:t>1. Users should be registered successfully.</a:t>
                      </a:r>
                      <a:endParaRPr lang="en-US" sz="1200" b="0" i="0" u="none" strike="noStrike">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1116584778"/>
                  </a:ext>
                </a:extLst>
              </a:tr>
              <a:tr h="37623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a:effectLst/>
                        </a:rPr>
                        <a:t>2. Click the Register button.</a:t>
                      </a:r>
                      <a:endParaRPr lang="en-US" sz="1200" b="0" i="0" u="none" strike="noStrike">
                        <a:solidFill>
                          <a:srgbClr val="000000"/>
                        </a:solidFill>
                        <a:effectLst/>
                        <a:latin typeface="Arial" panose="020B0604020202020204" pitchFamily="34" charset="0"/>
                      </a:endParaRPr>
                    </a:p>
                  </a:txBody>
                  <a:tcPr marL="3395" marR="3395" marT="3395" marB="0" anchor="ctr"/>
                </a:tc>
                <a:tc vMerge="1">
                  <a:txBody>
                    <a:bodyPr/>
                    <a:lstStyle/>
                    <a:p>
                      <a:endParaRPr lang="en-IN"/>
                    </a:p>
                  </a:txBody>
                  <a:tcPr/>
                </a:tc>
                <a:tc>
                  <a:txBody>
                    <a:bodyPr/>
                    <a:lstStyle/>
                    <a:p>
                      <a:pPr algn="ctr" fontAlgn="ctr"/>
                      <a:r>
                        <a:rPr lang="en-US" sz="1200" u="none" strike="noStrike">
                          <a:effectLst/>
                        </a:rPr>
                        <a:t>2. A successful registration message should show.</a:t>
                      </a:r>
                      <a:endParaRPr lang="en-US" sz="1200" b="0" i="0" u="none" strike="noStrike">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2823136872"/>
                  </a:ext>
                </a:extLst>
              </a:tr>
              <a:tr h="25082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a:effectLst/>
                        </a:rPr>
                        <a:t> </a:t>
                      </a:r>
                      <a:endParaRPr lang="en-IN" sz="1200" b="0" i="0" u="none" strike="noStrike">
                        <a:solidFill>
                          <a:srgbClr val="000000"/>
                        </a:solidFill>
                        <a:effectLst/>
                        <a:latin typeface="Arial" panose="020B0604020202020204" pitchFamily="34" charset="0"/>
                      </a:endParaRPr>
                    </a:p>
                  </a:txBody>
                  <a:tcPr marL="3395" marR="3395" marT="3395" marB="0" anchor="ctr"/>
                </a:tc>
                <a:tc vMerge="1">
                  <a:txBody>
                    <a:bodyPr/>
                    <a:lstStyle/>
                    <a:p>
                      <a:endParaRPr lang="en-IN"/>
                    </a:p>
                  </a:txBody>
                  <a:tcPr/>
                </a:tc>
                <a:tc>
                  <a:txBody>
                    <a:bodyPr/>
                    <a:lstStyle/>
                    <a:p>
                      <a:pPr algn="ctr" fontAlgn="ctr"/>
                      <a:r>
                        <a:rPr lang="en-US" sz="1200" u="none" strike="noStrike">
                          <a:effectLst/>
                        </a:rPr>
                        <a:t>3. Mail should send to the user</a:t>
                      </a:r>
                      <a:endParaRPr lang="en-US" sz="1200" b="0" i="0" u="none" strike="noStrike">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2334668557"/>
                  </a:ext>
                </a:extLst>
              </a:tr>
              <a:tr h="376238">
                <a:tc rowSpan="4">
                  <a:txBody>
                    <a:bodyPr/>
                    <a:lstStyle/>
                    <a:p>
                      <a:pPr algn="ctr" fontAlgn="ctr"/>
                      <a:r>
                        <a:rPr lang="en-IN" sz="1200" u="none" strike="noStrike">
                          <a:effectLst/>
                        </a:rPr>
                        <a:t>TC-004</a:t>
                      </a:r>
                      <a:endParaRPr lang="en-IN" sz="1200" b="0" i="0" u="none" strike="noStrike">
                        <a:solidFill>
                          <a:srgbClr val="000000"/>
                        </a:solidFill>
                        <a:effectLst/>
                        <a:latin typeface="Arial" panose="020B0604020202020204" pitchFamily="34" charset="0"/>
                      </a:endParaRPr>
                    </a:p>
                  </a:txBody>
                  <a:tcPr marL="3395" marR="3395" marT="3395" marB="0" anchor="ctr"/>
                </a:tc>
                <a:tc rowSpan="4">
                  <a:txBody>
                    <a:bodyPr/>
                    <a:lstStyle/>
                    <a:p>
                      <a:pPr algn="ctr" fontAlgn="ctr"/>
                      <a:r>
                        <a:rPr lang="en-IN" sz="1200" u="none" strike="noStrike">
                          <a:effectLst/>
                        </a:rPr>
                        <a:t>Optional Fields</a:t>
                      </a:r>
                      <a:endParaRPr lang="en-IN" sz="1200" b="0" i="0" u="none" strike="noStrike">
                        <a:solidFill>
                          <a:srgbClr val="000000"/>
                        </a:solidFill>
                        <a:effectLst/>
                        <a:latin typeface="Arial" panose="020B0604020202020204" pitchFamily="34" charset="0"/>
                      </a:endParaRPr>
                    </a:p>
                  </a:txBody>
                  <a:tcPr marL="3395" marR="3395" marT="3395" marB="0" anchor="ctr"/>
                </a:tc>
                <a:tc rowSpan="4">
                  <a:txBody>
                    <a:bodyPr/>
                    <a:lstStyle/>
                    <a:p>
                      <a:pPr algn="ctr" fontAlgn="ctr"/>
                      <a:r>
                        <a:rPr lang="en-US" sz="1200" u="none" strike="noStrike" dirty="0">
                          <a:effectLst/>
                        </a:rPr>
                        <a:t>Check all the optional fields when do not fill data</a:t>
                      </a:r>
                      <a:endParaRPr lang="en-US" sz="1200" b="0" i="0" u="none" strike="noStrike" dirty="0">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dirty="0">
                          <a:effectLst/>
                        </a:rPr>
                        <a:t>1. Do not enter any detail in optional fields</a:t>
                      </a:r>
                      <a:endParaRPr lang="en-US" sz="1200" b="0" i="0" u="none" strike="noStrike" dirty="0">
                        <a:solidFill>
                          <a:srgbClr val="000000"/>
                        </a:solidFill>
                        <a:effectLst/>
                        <a:latin typeface="Arial" panose="020B0604020202020204" pitchFamily="34" charset="0"/>
                      </a:endParaRPr>
                    </a:p>
                  </a:txBody>
                  <a:tcPr marL="3395" marR="3395" marT="3395" marB="0" anchor="ctr"/>
                </a:tc>
                <a:tc rowSpan="4">
                  <a:txBody>
                    <a:bodyPr/>
                    <a:lstStyle/>
                    <a:p>
                      <a:pPr algn="ctr" fontAlgn="ctr"/>
                      <a:r>
                        <a:rPr lang="en-IN" sz="1200" u="none" strike="noStrike">
                          <a:effectLst/>
                        </a:rPr>
                        <a:t>N/a</a:t>
                      </a:r>
                      <a:endParaRPr lang="en-IN" sz="1200" b="0" i="0" u="none" strike="noStrike">
                        <a:solidFill>
                          <a:srgbClr val="000000"/>
                        </a:solidFill>
                        <a:effectLst/>
                        <a:latin typeface="Arial" panose="020B0604020202020204" pitchFamily="34" charset="0"/>
                      </a:endParaRPr>
                    </a:p>
                  </a:txBody>
                  <a:tcPr marL="3395" marR="3395" marT="3395" marB="0" anchor="ctr"/>
                </a:tc>
                <a:tc>
                  <a:txBody>
                    <a:bodyPr/>
                    <a:lstStyle/>
                    <a:p>
                      <a:pPr algn="ctr" fontAlgn="ctr"/>
                      <a:r>
                        <a:rPr lang="en-US" sz="1200" u="none" strike="noStrike" dirty="0">
                          <a:effectLst/>
                        </a:rPr>
                        <a:t>1. It should not ask to fill the optional fields</a:t>
                      </a:r>
                      <a:endParaRPr lang="en-US" sz="1200" b="0" i="0" u="none" strike="noStrike" dirty="0">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3245913935"/>
                  </a:ext>
                </a:extLst>
              </a:tr>
              <a:tr h="37623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 Enter valid data in required fields</a:t>
                      </a:r>
                      <a:endParaRPr lang="en-US" sz="1200" b="0" i="0" u="none" strike="noStrike" dirty="0">
                        <a:solidFill>
                          <a:srgbClr val="000000"/>
                        </a:solidFill>
                        <a:effectLst/>
                        <a:latin typeface="Arial" panose="020B0604020202020204" pitchFamily="34" charset="0"/>
                      </a:endParaRPr>
                    </a:p>
                  </a:txBody>
                  <a:tcPr marL="3395" marR="3395" marT="3395" marB="0" anchor="ctr"/>
                </a:tc>
                <a:tc vMerge="1">
                  <a:txBody>
                    <a:bodyPr/>
                    <a:lstStyle/>
                    <a:p>
                      <a:endParaRPr lang="en-IN"/>
                    </a:p>
                  </a:txBody>
                  <a:tcPr/>
                </a:tc>
                <a:tc>
                  <a:txBody>
                    <a:bodyPr/>
                    <a:lstStyle/>
                    <a:p>
                      <a:pPr algn="ctr" fontAlgn="ctr"/>
                      <a:r>
                        <a:rPr lang="en-US" sz="1200" u="none" strike="noStrike" dirty="0">
                          <a:effectLst/>
                        </a:rPr>
                        <a:t>2. User should be registered successfully</a:t>
                      </a:r>
                      <a:endParaRPr lang="en-US" sz="1200" b="0" i="0" u="none" strike="noStrike" dirty="0">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2939428864"/>
                  </a:ext>
                </a:extLst>
              </a:tr>
              <a:tr h="376238">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3. Click on the Signup button</a:t>
                      </a:r>
                      <a:endParaRPr lang="en-US" sz="1200" b="0" i="0" u="none" strike="noStrike" dirty="0">
                        <a:solidFill>
                          <a:srgbClr val="000000"/>
                        </a:solidFill>
                        <a:effectLst/>
                        <a:latin typeface="Arial" panose="020B0604020202020204" pitchFamily="34" charset="0"/>
                      </a:endParaRPr>
                    </a:p>
                  </a:txBody>
                  <a:tcPr marL="3395" marR="3395" marT="3395" marB="0" anchor="ctr"/>
                </a:tc>
                <a:tc vMerge="1">
                  <a:txBody>
                    <a:bodyPr/>
                    <a:lstStyle/>
                    <a:p>
                      <a:endParaRPr lang="en-IN"/>
                    </a:p>
                  </a:txBody>
                  <a:tcPr/>
                </a:tc>
                <a:tc>
                  <a:txBody>
                    <a:bodyPr/>
                    <a:lstStyle/>
                    <a:p>
                      <a:pPr algn="ctr" fontAlgn="ctr"/>
                      <a:r>
                        <a:rPr lang="en-US" sz="1200" u="none" strike="noStrike" dirty="0">
                          <a:effectLst/>
                        </a:rPr>
                        <a:t>3. A successful registration message should show</a:t>
                      </a:r>
                      <a:endParaRPr lang="en-US" sz="1200" b="0" i="0" u="none" strike="noStrike" dirty="0">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1487917813"/>
                  </a:ext>
                </a:extLst>
              </a:tr>
              <a:tr h="250825">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a:effectLst/>
                        </a:rPr>
                        <a:t> </a:t>
                      </a:r>
                      <a:endParaRPr lang="en-IN" sz="1200" b="0" i="0" u="none" strike="noStrike">
                        <a:solidFill>
                          <a:srgbClr val="000000"/>
                        </a:solidFill>
                        <a:effectLst/>
                        <a:latin typeface="Arial" panose="020B0604020202020204" pitchFamily="34" charset="0"/>
                      </a:endParaRPr>
                    </a:p>
                  </a:txBody>
                  <a:tcPr marL="3395" marR="3395" marT="3395" marB="0" anchor="ctr"/>
                </a:tc>
                <a:tc vMerge="1">
                  <a:txBody>
                    <a:bodyPr/>
                    <a:lstStyle/>
                    <a:p>
                      <a:endParaRPr lang="en-IN"/>
                    </a:p>
                  </a:txBody>
                  <a:tcPr/>
                </a:tc>
                <a:tc>
                  <a:txBody>
                    <a:bodyPr/>
                    <a:lstStyle/>
                    <a:p>
                      <a:pPr algn="ctr" fontAlgn="ctr"/>
                      <a:r>
                        <a:rPr lang="en-US" sz="1200" u="none" strike="noStrike" dirty="0">
                          <a:effectLst/>
                        </a:rPr>
                        <a:t>4. Mail should send to the user</a:t>
                      </a:r>
                      <a:endParaRPr lang="en-US" sz="1200" b="0" i="0" u="none" strike="noStrike" dirty="0">
                        <a:solidFill>
                          <a:srgbClr val="000000"/>
                        </a:solidFill>
                        <a:effectLst/>
                        <a:latin typeface="Arial" panose="020B0604020202020204" pitchFamily="34" charset="0"/>
                      </a:endParaRPr>
                    </a:p>
                  </a:txBody>
                  <a:tcPr marL="3395" marR="3395" marT="3395" marB="0" anchor="ctr"/>
                </a:tc>
                <a:extLst>
                  <a:ext uri="{0D108BD9-81ED-4DB2-BD59-A6C34878D82A}">
                    <a16:rowId xmlns:a16="http://schemas.microsoft.com/office/drawing/2014/main" val="4279493402"/>
                  </a:ext>
                </a:extLst>
              </a:tr>
            </a:tbl>
          </a:graphicData>
        </a:graphic>
      </p:graphicFrame>
      <p:sp>
        <p:nvSpPr>
          <p:cNvPr id="4" name="Title 1">
            <a:extLst>
              <a:ext uri="{FF2B5EF4-FFF2-40B4-BE49-F238E27FC236}">
                <a16:creationId xmlns:a16="http://schemas.microsoft.com/office/drawing/2014/main" id="{CF641209-FDA5-432C-B721-2AFC60157AA2}"/>
              </a:ext>
            </a:extLst>
          </p:cNvPr>
          <p:cNvSpPr>
            <a:spLocks noGrp="1"/>
          </p:cNvSpPr>
          <p:nvPr>
            <p:ph type="title"/>
          </p:nvPr>
        </p:nvSpPr>
        <p:spPr>
          <a:xfrm>
            <a:off x="280500" y="49874"/>
            <a:ext cx="8368200" cy="686100"/>
          </a:xfrm>
        </p:spPr>
        <p:txBody>
          <a:bodyPr/>
          <a:lstStyle/>
          <a:p>
            <a:r>
              <a:rPr lang="en-US" sz="3200" dirty="0">
                <a:solidFill>
                  <a:srgbClr val="C00000"/>
                </a:solidFill>
                <a:latin typeface="+mn-lt"/>
              </a:rPr>
              <a:t>Registration Page</a:t>
            </a:r>
            <a:endParaRPr lang="en-IN" sz="3200" dirty="0">
              <a:solidFill>
                <a:srgbClr val="C00000"/>
              </a:solidFill>
              <a:latin typeface="+mn-lt"/>
            </a:endParaRPr>
          </a:p>
        </p:txBody>
      </p:sp>
    </p:spTree>
    <p:extLst>
      <p:ext uri="{BB962C8B-B14F-4D97-AF65-F5344CB8AC3E}">
        <p14:creationId xmlns:p14="http://schemas.microsoft.com/office/powerpoint/2010/main" val="1277045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4EF481B-AE98-4C1E-BA45-D76A03D7992E}"/>
              </a:ext>
            </a:extLst>
          </p:cNvPr>
          <p:cNvGraphicFramePr>
            <a:graphicFrameLocks noGrp="1"/>
          </p:cNvGraphicFramePr>
          <p:nvPr>
            <p:extLst>
              <p:ext uri="{D42A27DB-BD31-4B8C-83A1-F6EECF244321}">
                <p14:modId xmlns:p14="http://schemas.microsoft.com/office/powerpoint/2010/main" val="5877323"/>
              </p:ext>
            </p:extLst>
          </p:nvPr>
        </p:nvGraphicFramePr>
        <p:xfrm>
          <a:off x="400051" y="28843"/>
          <a:ext cx="8058148" cy="5040459"/>
        </p:xfrm>
        <a:graphic>
          <a:graphicData uri="http://schemas.openxmlformats.org/drawingml/2006/table">
            <a:tbl>
              <a:tblPr>
                <a:tableStyleId>{793D81CF-94F2-401A-BA57-92F5A7B2D0C5}</a:tableStyleId>
              </a:tblPr>
              <a:tblGrid>
                <a:gridCol w="1197182">
                  <a:extLst>
                    <a:ext uri="{9D8B030D-6E8A-4147-A177-3AD203B41FA5}">
                      <a16:colId xmlns:a16="http://schemas.microsoft.com/office/drawing/2014/main" val="1045864474"/>
                    </a:ext>
                  </a:extLst>
                </a:gridCol>
                <a:gridCol w="970346">
                  <a:extLst>
                    <a:ext uri="{9D8B030D-6E8A-4147-A177-3AD203B41FA5}">
                      <a16:colId xmlns:a16="http://schemas.microsoft.com/office/drawing/2014/main" val="31506624"/>
                    </a:ext>
                  </a:extLst>
                </a:gridCol>
                <a:gridCol w="1234986">
                  <a:extLst>
                    <a:ext uri="{9D8B030D-6E8A-4147-A177-3AD203B41FA5}">
                      <a16:colId xmlns:a16="http://schemas.microsoft.com/office/drawing/2014/main" val="2818480353"/>
                    </a:ext>
                  </a:extLst>
                </a:gridCol>
                <a:gridCol w="1751664">
                  <a:extLst>
                    <a:ext uri="{9D8B030D-6E8A-4147-A177-3AD203B41FA5}">
                      <a16:colId xmlns:a16="http://schemas.microsoft.com/office/drawing/2014/main" val="1584380561"/>
                    </a:ext>
                  </a:extLst>
                </a:gridCol>
                <a:gridCol w="1159375">
                  <a:extLst>
                    <a:ext uri="{9D8B030D-6E8A-4147-A177-3AD203B41FA5}">
                      <a16:colId xmlns:a16="http://schemas.microsoft.com/office/drawing/2014/main" val="2236535735"/>
                    </a:ext>
                  </a:extLst>
                </a:gridCol>
                <a:gridCol w="1744595">
                  <a:extLst>
                    <a:ext uri="{9D8B030D-6E8A-4147-A177-3AD203B41FA5}">
                      <a16:colId xmlns:a16="http://schemas.microsoft.com/office/drawing/2014/main" val="101067042"/>
                    </a:ext>
                  </a:extLst>
                </a:gridCol>
              </a:tblGrid>
              <a:tr h="587398">
                <a:tc rowSpan="3">
                  <a:txBody>
                    <a:bodyPr/>
                    <a:lstStyle/>
                    <a:p>
                      <a:pPr algn="ctr" fontAlgn="ctr"/>
                      <a:r>
                        <a:rPr lang="en-IN" sz="1200" u="none" strike="noStrike" dirty="0">
                          <a:effectLst/>
                        </a:rPr>
                        <a:t>TC-005</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IN" sz="1200" u="none" strike="noStrike" dirty="0">
                          <a:effectLst/>
                        </a:rPr>
                        <a:t>Optional Fields</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200" u="none" strike="noStrike" dirty="0">
                          <a:effectLst/>
                        </a:rPr>
                        <a:t>Check all the optional fields when filling data</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 Enter valid data in optional fields</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IN" sz="1200" u="none" strike="noStrike" dirty="0">
                          <a:effectLst/>
                        </a:rPr>
                        <a:t>N/a</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 User should be registered successfully</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318117"/>
                  </a:ext>
                </a:extLst>
              </a:tr>
              <a:tr h="36323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 Enter valid data in required fields</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dirty="0">
                          <a:effectLst/>
                        </a:rPr>
                        <a:t>2. A successful registration message should show</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273770"/>
                  </a:ext>
                </a:extLst>
              </a:tr>
              <a:tr h="36323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3. Click on the Register button</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fontAlgn="ctr"/>
                      <a:r>
                        <a:rPr lang="en-US" sz="1200" u="none" strike="noStrike" dirty="0">
                          <a:effectLst/>
                        </a:rPr>
                        <a:t>3. Mail should send to the user</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847726"/>
                  </a:ext>
                </a:extLst>
              </a:tr>
              <a:tr h="2245253">
                <a:tc rowSpan="4">
                  <a:txBody>
                    <a:bodyPr/>
                    <a:lstStyle/>
                    <a:p>
                      <a:pPr algn="ctr" fontAlgn="ctr"/>
                      <a:r>
                        <a:rPr lang="en-IN" sz="1200" u="none" strike="noStrike">
                          <a:effectLst/>
                        </a:rPr>
                        <a:t>TC-006</a:t>
                      </a:r>
                      <a:endParaRPr lang="en-IN" sz="1200" b="0" i="0" u="none" strike="noStrike">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IN" sz="1200" u="none" strike="noStrike">
                          <a:effectLst/>
                        </a:rPr>
                        <a:t>Email validation</a:t>
                      </a:r>
                      <a:endParaRPr lang="en-IN" sz="1200" b="0" i="0" u="none" strike="noStrike">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200" u="none" strike="noStrike">
                          <a:effectLst/>
                        </a:rPr>
                        <a:t>• Check the Email text field that has an Email address without @ symbol. • Check the Email text field that has a random string instead of a real email. • Check the Email text field that has @ symbol written in words. • Check the Email text field that has a missing dot in the email address.</a:t>
                      </a:r>
                      <a:endParaRPr lang="en-US" sz="1200" b="0" i="0" u="none" strike="noStrike">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1. Enter Invalid Emails</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1.testAtgmail.com</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200" u="none" strike="noStrike" dirty="0">
                          <a:effectLst/>
                        </a:rPr>
                        <a:t>It should show the validation message for valid email</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662203"/>
                  </a:ext>
                </a:extLst>
              </a:tr>
              <a:tr h="363234">
                <a:tc vMerge="1">
                  <a:txBody>
                    <a:bodyPr/>
                    <a:lstStyle/>
                    <a:p>
                      <a:endParaRPr lang="en-IN"/>
                    </a:p>
                  </a:txBody>
                  <a:tcPr/>
                </a:tc>
                <a:tc vMerge="1">
                  <a:txBody>
                    <a:bodyPr/>
                    <a:lstStyle/>
                    <a:p>
                      <a:endParaRPr lang="en-IN"/>
                    </a:p>
                  </a:txBody>
                  <a:tcPr/>
                </a:tc>
                <a:tc vMerge="1">
                  <a:txBody>
                    <a:bodyPr/>
                    <a:lstStyle/>
                    <a:p>
                      <a:endParaRPr lang="en-IN"/>
                    </a:p>
                  </a:txBody>
                  <a:tcPr/>
                </a:tc>
                <a:tc rowSpan="3">
                  <a:txBody>
                    <a:bodyPr/>
                    <a:lstStyle/>
                    <a:p>
                      <a:pPr algn="ctr" fontAlgn="ctr"/>
                      <a:r>
                        <a:rPr lang="en-US" sz="1200" u="none" strike="noStrike" dirty="0">
                          <a:effectLst/>
                        </a:rPr>
                        <a:t>2. Click on the Register Button.</a:t>
                      </a:r>
                      <a:endParaRPr lang="en-IN" sz="1200" u="none" strike="noStrike" dirty="0">
                        <a:effectLst/>
                      </a:endParaRPr>
                    </a:p>
                    <a:p>
                      <a:pPr algn="ctr" fontAlgn="ctr"/>
                      <a:r>
                        <a:rPr lang="en-IN" sz="1200" u="none" strike="noStrike" dirty="0">
                          <a:effectLst/>
                        </a:rPr>
                        <a:t> </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2.test@gmailcom</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552536505"/>
                  </a:ext>
                </a:extLst>
              </a:tr>
              <a:tr h="18291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pPr algn="ctr" fontAlgn="ctr"/>
                      <a:r>
                        <a:rPr lang="en-IN" sz="1200" u="none" strike="noStrike" dirty="0">
                          <a:effectLst/>
                        </a:rPr>
                        <a:t> </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3.test@gmail</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547418342"/>
                  </a:ext>
                </a:extLst>
              </a:tr>
              <a:tr h="18291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pPr algn="ctr" fontAlgn="ctr"/>
                      <a:r>
                        <a:rPr lang="en-IN" sz="1200" u="none" strike="noStrike" dirty="0">
                          <a:effectLst/>
                        </a:rPr>
                        <a:t> </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4.@gmail</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436087831"/>
                  </a:ext>
                </a:extLst>
              </a:tr>
              <a:tr h="363234">
                <a:tc rowSpan="2">
                  <a:txBody>
                    <a:bodyPr/>
                    <a:lstStyle/>
                    <a:p>
                      <a:pPr algn="ctr" fontAlgn="ctr"/>
                      <a:r>
                        <a:rPr lang="en-IN" sz="1200" u="none" strike="noStrike" dirty="0">
                          <a:effectLst/>
                        </a:rPr>
                        <a:t>TC-007</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IN" sz="1200" u="none" strike="noStrike">
                          <a:effectLst/>
                        </a:rPr>
                        <a:t>Email validation</a:t>
                      </a:r>
                      <a:endParaRPr lang="en-IN" sz="1200" b="0" i="0" u="none" strike="noStrike">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200" u="none" strike="noStrike">
                          <a:effectLst/>
                        </a:rPr>
                        <a:t>Check all the valid emails</a:t>
                      </a:r>
                      <a:endParaRPr lang="en-US" sz="1200" b="0" i="0" u="none" strike="noStrike">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1. Enter valid Emails</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1.test.22@gmail.com</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200" u="none" strike="noStrike" dirty="0">
                          <a:effectLst/>
                        </a:rPr>
                        <a:t>It should not show any validation message</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533316"/>
                  </a:ext>
                </a:extLst>
              </a:tr>
              <a:tr h="36323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 Click on the Register Button.</a:t>
                      </a:r>
                      <a:endParaRPr lang="en-US"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200" u="none" strike="noStrike" dirty="0">
                          <a:effectLst/>
                        </a:rPr>
                        <a:t>2.test@gmail.com</a:t>
                      </a:r>
                      <a:endParaRPr lang="en-IN" sz="1200" b="0" i="0" u="none" strike="noStrike" dirty="0">
                        <a:solidFill>
                          <a:srgbClr val="000000"/>
                        </a:solidFill>
                        <a:effectLst/>
                        <a:latin typeface="Arial" panose="020B0604020202020204" pitchFamily="34" charset="0"/>
                      </a:endParaRPr>
                    </a:p>
                  </a:txBody>
                  <a:tcPr marL="2629" marR="2629" marT="2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024389351"/>
                  </a:ext>
                </a:extLst>
              </a:tr>
            </a:tbl>
          </a:graphicData>
        </a:graphic>
      </p:graphicFrame>
    </p:spTree>
    <p:extLst>
      <p:ext uri="{BB962C8B-B14F-4D97-AF65-F5344CB8AC3E}">
        <p14:creationId xmlns:p14="http://schemas.microsoft.com/office/powerpoint/2010/main" val="640172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73DE85-7E4F-4FA5-B16F-C4A164684810}"/>
              </a:ext>
            </a:extLst>
          </p:cNvPr>
          <p:cNvGraphicFramePr>
            <a:graphicFrameLocks noGrp="1"/>
          </p:cNvGraphicFramePr>
          <p:nvPr>
            <p:extLst>
              <p:ext uri="{D42A27DB-BD31-4B8C-83A1-F6EECF244321}">
                <p14:modId xmlns:p14="http://schemas.microsoft.com/office/powerpoint/2010/main" val="1132984207"/>
              </p:ext>
            </p:extLst>
          </p:nvPr>
        </p:nvGraphicFramePr>
        <p:xfrm>
          <a:off x="387901" y="196452"/>
          <a:ext cx="8368198" cy="4750596"/>
        </p:xfrm>
        <a:graphic>
          <a:graphicData uri="http://schemas.openxmlformats.org/drawingml/2006/table">
            <a:tbl>
              <a:tblPr>
                <a:tableStyleId>{616DA210-FB5B-4158-B5E0-FEB733F419BA}</a:tableStyleId>
              </a:tblPr>
              <a:tblGrid>
                <a:gridCol w="1342869">
                  <a:extLst>
                    <a:ext uri="{9D8B030D-6E8A-4147-A177-3AD203B41FA5}">
                      <a16:colId xmlns:a16="http://schemas.microsoft.com/office/drawing/2014/main" val="4285150301"/>
                    </a:ext>
                  </a:extLst>
                </a:gridCol>
                <a:gridCol w="1088431">
                  <a:extLst>
                    <a:ext uri="{9D8B030D-6E8A-4147-A177-3AD203B41FA5}">
                      <a16:colId xmlns:a16="http://schemas.microsoft.com/office/drawing/2014/main" val="2305134306"/>
                    </a:ext>
                  </a:extLst>
                </a:gridCol>
                <a:gridCol w="1385276">
                  <a:extLst>
                    <a:ext uri="{9D8B030D-6E8A-4147-A177-3AD203B41FA5}">
                      <a16:colId xmlns:a16="http://schemas.microsoft.com/office/drawing/2014/main" val="192801049"/>
                    </a:ext>
                  </a:extLst>
                </a:gridCol>
                <a:gridCol w="1286329">
                  <a:extLst>
                    <a:ext uri="{9D8B030D-6E8A-4147-A177-3AD203B41FA5}">
                      <a16:colId xmlns:a16="http://schemas.microsoft.com/office/drawing/2014/main" val="88849784"/>
                    </a:ext>
                  </a:extLst>
                </a:gridCol>
                <a:gridCol w="1300463">
                  <a:extLst>
                    <a:ext uri="{9D8B030D-6E8A-4147-A177-3AD203B41FA5}">
                      <a16:colId xmlns:a16="http://schemas.microsoft.com/office/drawing/2014/main" val="2275964680"/>
                    </a:ext>
                  </a:extLst>
                </a:gridCol>
                <a:gridCol w="1964830">
                  <a:extLst>
                    <a:ext uri="{9D8B030D-6E8A-4147-A177-3AD203B41FA5}">
                      <a16:colId xmlns:a16="http://schemas.microsoft.com/office/drawing/2014/main" val="2157749360"/>
                    </a:ext>
                  </a:extLst>
                </a:gridCol>
              </a:tblGrid>
              <a:tr h="791766">
                <a:tc rowSpan="2">
                  <a:txBody>
                    <a:bodyPr/>
                    <a:lstStyle/>
                    <a:p>
                      <a:pPr algn="ctr" fontAlgn="ctr"/>
                      <a:r>
                        <a:rPr lang="en-IN" sz="1200" u="none" strike="noStrike" dirty="0">
                          <a:effectLst/>
                        </a:rPr>
                        <a:t>TC-008</a:t>
                      </a:r>
                      <a:endParaRPr lang="en-IN"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a:effectLst/>
                        </a:rPr>
                        <a:t>Phone Number validation</a:t>
                      </a:r>
                      <a:endParaRPr lang="en-IN" sz="1200" b="0" i="0" u="none" strike="noStrike">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Check the phone number when passing alphanumeric data</a:t>
                      </a:r>
                      <a:endParaRPr lang="en-US" sz="1200" b="0" i="0" u="none" strike="noStrike" dirty="0">
                        <a:solidFill>
                          <a:srgbClr val="000000"/>
                        </a:solidFill>
                        <a:effectLst/>
                        <a:latin typeface="Arial" panose="020B0604020202020204" pitchFamily="34" charset="0"/>
                      </a:endParaRPr>
                    </a:p>
                  </a:txBody>
                  <a:tcPr marL="4385" marR="4385" marT="4385" marB="0" anchor="ctr"/>
                </a:tc>
                <a:tc>
                  <a:txBody>
                    <a:bodyPr/>
                    <a:lstStyle/>
                    <a:p>
                      <a:pPr algn="ctr" fontAlgn="ctr"/>
                      <a:r>
                        <a:rPr lang="en-US" sz="1200" u="none" strike="noStrike" dirty="0">
                          <a:effectLst/>
                        </a:rPr>
                        <a:t>1. Enter alphanumeric data in phone field</a:t>
                      </a:r>
                      <a:endParaRPr lang="en-US"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dirty="0">
                          <a:effectLst/>
                        </a:rPr>
                        <a:t>1. dada5$7567#7</a:t>
                      </a:r>
                      <a:endParaRPr lang="en-IN"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It should show the validation message 8 for Phone Number</a:t>
                      </a:r>
                      <a:endParaRPr lang="en-US" sz="1200" b="0" i="0" u="none" strike="noStrike" dirty="0">
                        <a:solidFill>
                          <a:srgbClr val="000000"/>
                        </a:solidFill>
                        <a:effectLst/>
                        <a:latin typeface="Arial" panose="020B0604020202020204" pitchFamily="34" charset="0"/>
                      </a:endParaRPr>
                    </a:p>
                  </a:txBody>
                  <a:tcPr marL="4385" marR="4385" marT="4385" marB="0" anchor="ctr"/>
                </a:tc>
                <a:extLst>
                  <a:ext uri="{0D108BD9-81ED-4DB2-BD59-A6C34878D82A}">
                    <a16:rowId xmlns:a16="http://schemas.microsoft.com/office/drawing/2014/main" val="923834156"/>
                  </a:ext>
                </a:extLst>
              </a:tr>
              <a:tr h="39588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 Click on Register button</a:t>
                      </a:r>
                      <a:endParaRPr lang="en-IN" sz="1200" b="0" i="0" u="none" strike="noStrike" dirty="0">
                        <a:solidFill>
                          <a:srgbClr val="000000"/>
                        </a:solidFill>
                        <a:effectLst/>
                        <a:latin typeface="Arial" panose="020B0604020202020204" pitchFamily="34" charset="0"/>
                      </a:endParaRPr>
                    </a:p>
                  </a:txBody>
                  <a:tcPr marL="4385" marR="4385" marT="4385"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16364568"/>
                  </a:ext>
                </a:extLst>
              </a:tr>
              <a:tr h="791766">
                <a:tc rowSpan="2">
                  <a:txBody>
                    <a:bodyPr/>
                    <a:lstStyle/>
                    <a:p>
                      <a:pPr algn="ctr" fontAlgn="ctr"/>
                      <a:r>
                        <a:rPr lang="en-IN" sz="1200" u="none" strike="noStrike">
                          <a:effectLst/>
                        </a:rPr>
                        <a:t>TC-009</a:t>
                      </a:r>
                      <a:endParaRPr lang="en-IN" sz="1200" b="0" i="0" u="none" strike="noStrike">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dirty="0">
                          <a:effectLst/>
                        </a:rPr>
                        <a:t>Phone Number validation</a:t>
                      </a:r>
                      <a:endParaRPr lang="en-IN"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Check the phone number when not pass country code</a:t>
                      </a:r>
                      <a:endParaRPr lang="en-US" sz="1200" b="0" i="0" u="none" strike="noStrike" dirty="0">
                        <a:solidFill>
                          <a:srgbClr val="000000"/>
                        </a:solidFill>
                        <a:effectLst/>
                        <a:latin typeface="Arial" panose="020B0604020202020204" pitchFamily="34" charset="0"/>
                      </a:endParaRPr>
                    </a:p>
                  </a:txBody>
                  <a:tcPr marL="4385" marR="4385" marT="4385" marB="0" anchor="ctr"/>
                </a:tc>
                <a:tc>
                  <a:txBody>
                    <a:bodyPr/>
                    <a:lstStyle/>
                    <a:p>
                      <a:pPr algn="ctr" fontAlgn="ctr"/>
                      <a:r>
                        <a:rPr lang="en-US" sz="1200" u="none" strike="noStrike" dirty="0">
                          <a:effectLst/>
                        </a:rPr>
                        <a:t>1. Enter valid phone number without country code</a:t>
                      </a:r>
                      <a:endParaRPr lang="en-US"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dirty="0">
                          <a:effectLst/>
                        </a:rPr>
                        <a:t>1. 9012078654</a:t>
                      </a:r>
                      <a:endParaRPr lang="en-IN"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It should show the validation message for country code is required</a:t>
                      </a:r>
                      <a:endParaRPr lang="en-US" sz="1200" b="0" i="0" u="none" strike="noStrike" dirty="0">
                        <a:solidFill>
                          <a:srgbClr val="000000"/>
                        </a:solidFill>
                        <a:effectLst/>
                        <a:latin typeface="Arial" panose="020B0604020202020204" pitchFamily="34" charset="0"/>
                      </a:endParaRPr>
                    </a:p>
                  </a:txBody>
                  <a:tcPr marL="4385" marR="4385" marT="4385" marB="0" anchor="ctr"/>
                </a:tc>
                <a:extLst>
                  <a:ext uri="{0D108BD9-81ED-4DB2-BD59-A6C34878D82A}">
                    <a16:rowId xmlns:a16="http://schemas.microsoft.com/office/drawing/2014/main" val="1904614152"/>
                  </a:ext>
                </a:extLst>
              </a:tr>
              <a:tr h="39588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4385" marR="4385" marT="4385"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42107764"/>
                  </a:ext>
                </a:extLst>
              </a:tr>
              <a:tr h="791766">
                <a:tc rowSpan="2">
                  <a:txBody>
                    <a:bodyPr/>
                    <a:lstStyle/>
                    <a:p>
                      <a:pPr algn="ctr" fontAlgn="ctr"/>
                      <a:r>
                        <a:rPr lang="en-IN" sz="1200" u="none" strike="noStrike">
                          <a:effectLst/>
                        </a:rPr>
                        <a:t>TC-010</a:t>
                      </a:r>
                      <a:endParaRPr lang="en-IN" sz="1200" b="0" i="0" u="none" strike="noStrike">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a:effectLst/>
                        </a:rPr>
                        <a:t>Phone Number validation</a:t>
                      </a:r>
                      <a:endParaRPr lang="en-IN" sz="1200" b="0" i="0" u="none" strike="noStrike">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Check the phone number when passing country code</a:t>
                      </a:r>
                      <a:endParaRPr lang="en-US" sz="1200" b="0" i="0" u="none" strike="noStrike" dirty="0">
                        <a:solidFill>
                          <a:srgbClr val="000000"/>
                        </a:solidFill>
                        <a:effectLst/>
                        <a:latin typeface="Arial" panose="020B0604020202020204" pitchFamily="34" charset="0"/>
                      </a:endParaRPr>
                    </a:p>
                  </a:txBody>
                  <a:tcPr marL="4385" marR="4385" marT="4385" marB="0" anchor="ctr"/>
                </a:tc>
                <a:tc>
                  <a:txBody>
                    <a:bodyPr/>
                    <a:lstStyle/>
                    <a:p>
                      <a:pPr algn="ctr" fontAlgn="ctr"/>
                      <a:r>
                        <a:rPr lang="en-US" sz="1200" u="none" strike="noStrike" dirty="0">
                          <a:effectLst/>
                        </a:rPr>
                        <a:t>1. Enter valid phone number with country code</a:t>
                      </a:r>
                      <a:endParaRPr lang="en-US"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dirty="0">
                          <a:effectLst/>
                        </a:rPr>
                        <a:t>1. +9190112244</a:t>
                      </a:r>
                      <a:endParaRPr lang="en-IN"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It should not show any validation message</a:t>
                      </a:r>
                      <a:endParaRPr lang="en-US" sz="1200" b="0" i="0" u="none" strike="noStrike" dirty="0">
                        <a:solidFill>
                          <a:srgbClr val="000000"/>
                        </a:solidFill>
                        <a:effectLst/>
                        <a:latin typeface="Arial" panose="020B0604020202020204" pitchFamily="34" charset="0"/>
                      </a:endParaRPr>
                    </a:p>
                  </a:txBody>
                  <a:tcPr marL="4385" marR="4385" marT="4385" marB="0" anchor="ctr"/>
                </a:tc>
                <a:extLst>
                  <a:ext uri="{0D108BD9-81ED-4DB2-BD59-A6C34878D82A}">
                    <a16:rowId xmlns:a16="http://schemas.microsoft.com/office/drawing/2014/main" val="3932531847"/>
                  </a:ext>
                </a:extLst>
              </a:tr>
              <a:tr h="39588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4385" marR="4385" marT="4385"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001279516"/>
                  </a:ext>
                </a:extLst>
              </a:tr>
              <a:tr h="791766">
                <a:tc rowSpan="2">
                  <a:txBody>
                    <a:bodyPr/>
                    <a:lstStyle/>
                    <a:p>
                      <a:pPr algn="ctr" fontAlgn="ctr"/>
                      <a:r>
                        <a:rPr lang="en-IN" sz="1200" u="none" strike="noStrike">
                          <a:effectLst/>
                        </a:rPr>
                        <a:t>TC-011</a:t>
                      </a:r>
                      <a:endParaRPr lang="en-IN" sz="1200" b="0" i="0" u="none" strike="noStrike">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a:effectLst/>
                        </a:rPr>
                        <a:t>Password Validation</a:t>
                      </a:r>
                      <a:endParaRPr lang="en-IN" sz="1200" b="0" i="0" u="none" strike="noStrike">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Check the password limit when enter value less than min</a:t>
                      </a:r>
                      <a:endParaRPr lang="en-US" sz="1200" b="0" i="0" u="none" strike="noStrike" dirty="0">
                        <a:solidFill>
                          <a:srgbClr val="000000"/>
                        </a:solidFill>
                        <a:effectLst/>
                        <a:latin typeface="Arial" panose="020B0604020202020204" pitchFamily="34" charset="0"/>
                      </a:endParaRPr>
                    </a:p>
                  </a:txBody>
                  <a:tcPr marL="4385" marR="4385" marT="4385" marB="0" anchor="ctr"/>
                </a:tc>
                <a:tc>
                  <a:txBody>
                    <a:bodyPr/>
                    <a:lstStyle/>
                    <a:p>
                      <a:pPr algn="ctr" fontAlgn="ctr"/>
                      <a:r>
                        <a:rPr lang="en-US" sz="1200" u="none" strike="noStrike" dirty="0">
                          <a:effectLst/>
                        </a:rPr>
                        <a:t>1. Enter value which is alphanumeric but less than 8.</a:t>
                      </a:r>
                      <a:endParaRPr lang="en-US"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IN" sz="1200" u="none" strike="noStrike" dirty="0">
                          <a:effectLst/>
                        </a:rPr>
                        <a:t>1. Password</a:t>
                      </a:r>
                      <a:endParaRPr lang="en-IN" sz="1200" b="0" i="0" u="none" strike="noStrike" dirty="0">
                        <a:solidFill>
                          <a:srgbClr val="000000"/>
                        </a:solidFill>
                        <a:effectLst/>
                        <a:latin typeface="Arial" panose="020B0604020202020204" pitchFamily="34" charset="0"/>
                      </a:endParaRPr>
                    </a:p>
                  </a:txBody>
                  <a:tcPr marL="4385" marR="4385" marT="4385" marB="0" anchor="ctr"/>
                </a:tc>
                <a:tc rowSpan="2">
                  <a:txBody>
                    <a:bodyPr/>
                    <a:lstStyle/>
                    <a:p>
                      <a:pPr algn="ctr" fontAlgn="ctr"/>
                      <a:r>
                        <a:rPr lang="en-US" sz="1200" u="none" strike="noStrike" dirty="0">
                          <a:effectLst/>
                        </a:rPr>
                        <a:t>It should show validation message</a:t>
                      </a:r>
                      <a:endParaRPr lang="en-US" sz="1200" b="0" i="0" u="none" strike="noStrike" dirty="0">
                        <a:solidFill>
                          <a:srgbClr val="000000"/>
                        </a:solidFill>
                        <a:effectLst/>
                        <a:latin typeface="Arial" panose="020B0604020202020204" pitchFamily="34" charset="0"/>
                      </a:endParaRPr>
                    </a:p>
                  </a:txBody>
                  <a:tcPr marL="4385" marR="4385" marT="4385" marB="0" anchor="ctr"/>
                </a:tc>
                <a:extLst>
                  <a:ext uri="{0D108BD9-81ED-4DB2-BD59-A6C34878D82A}">
                    <a16:rowId xmlns:a16="http://schemas.microsoft.com/office/drawing/2014/main" val="2505202679"/>
                  </a:ext>
                </a:extLst>
              </a:tr>
              <a:tr h="39588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4385" marR="4385" marT="4385"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57306757"/>
                  </a:ext>
                </a:extLst>
              </a:tr>
            </a:tbl>
          </a:graphicData>
        </a:graphic>
      </p:graphicFrame>
    </p:spTree>
    <p:extLst>
      <p:ext uri="{BB962C8B-B14F-4D97-AF65-F5344CB8AC3E}">
        <p14:creationId xmlns:p14="http://schemas.microsoft.com/office/powerpoint/2010/main" val="2363918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9BE6501-99C4-4D14-A160-9709499F8386}"/>
              </a:ext>
            </a:extLst>
          </p:cNvPr>
          <p:cNvGraphicFramePr>
            <a:graphicFrameLocks noGrp="1"/>
          </p:cNvGraphicFramePr>
          <p:nvPr>
            <p:extLst>
              <p:ext uri="{D42A27DB-BD31-4B8C-83A1-F6EECF244321}">
                <p14:modId xmlns:p14="http://schemas.microsoft.com/office/powerpoint/2010/main" val="3051004394"/>
              </p:ext>
            </p:extLst>
          </p:nvPr>
        </p:nvGraphicFramePr>
        <p:xfrm>
          <a:off x="260484" y="545252"/>
          <a:ext cx="8368202" cy="4052996"/>
        </p:xfrm>
        <a:graphic>
          <a:graphicData uri="http://schemas.openxmlformats.org/drawingml/2006/table">
            <a:tbl>
              <a:tblPr>
                <a:tableStyleId>{616DA210-FB5B-4158-B5E0-FEB733F419BA}</a:tableStyleId>
              </a:tblPr>
              <a:tblGrid>
                <a:gridCol w="1342869">
                  <a:extLst>
                    <a:ext uri="{9D8B030D-6E8A-4147-A177-3AD203B41FA5}">
                      <a16:colId xmlns:a16="http://schemas.microsoft.com/office/drawing/2014/main" val="614505236"/>
                    </a:ext>
                  </a:extLst>
                </a:gridCol>
                <a:gridCol w="1088432">
                  <a:extLst>
                    <a:ext uri="{9D8B030D-6E8A-4147-A177-3AD203B41FA5}">
                      <a16:colId xmlns:a16="http://schemas.microsoft.com/office/drawing/2014/main" val="2851608012"/>
                    </a:ext>
                  </a:extLst>
                </a:gridCol>
                <a:gridCol w="1385276">
                  <a:extLst>
                    <a:ext uri="{9D8B030D-6E8A-4147-A177-3AD203B41FA5}">
                      <a16:colId xmlns:a16="http://schemas.microsoft.com/office/drawing/2014/main" val="3712565627"/>
                    </a:ext>
                  </a:extLst>
                </a:gridCol>
                <a:gridCol w="1286328">
                  <a:extLst>
                    <a:ext uri="{9D8B030D-6E8A-4147-A177-3AD203B41FA5}">
                      <a16:colId xmlns:a16="http://schemas.microsoft.com/office/drawing/2014/main" val="742497526"/>
                    </a:ext>
                  </a:extLst>
                </a:gridCol>
                <a:gridCol w="1300465">
                  <a:extLst>
                    <a:ext uri="{9D8B030D-6E8A-4147-A177-3AD203B41FA5}">
                      <a16:colId xmlns:a16="http://schemas.microsoft.com/office/drawing/2014/main" val="1484926972"/>
                    </a:ext>
                  </a:extLst>
                </a:gridCol>
                <a:gridCol w="1964832">
                  <a:extLst>
                    <a:ext uri="{9D8B030D-6E8A-4147-A177-3AD203B41FA5}">
                      <a16:colId xmlns:a16="http://schemas.microsoft.com/office/drawing/2014/main" val="3364849919"/>
                    </a:ext>
                  </a:extLst>
                </a:gridCol>
              </a:tblGrid>
              <a:tr h="493928">
                <a:tc rowSpan="2">
                  <a:txBody>
                    <a:bodyPr/>
                    <a:lstStyle/>
                    <a:p>
                      <a:pPr algn="ctr" fontAlgn="ctr"/>
                      <a:r>
                        <a:rPr lang="en-IN" sz="1200" u="none" strike="noStrike">
                          <a:effectLst/>
                        </a:rPr>
                        <a:t>TC-012</a:t>
                      </a:r>
                      <a:endParaRPr lang="en-IN" sz="1200" b="0" i="0" u="none" strike="noStrike">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IN" sz="1200" u="none" strike="noStrike">
                          <a:effectLst/>
                        </a:rPr>
                        <a:t>Password Validation</a:t>
                      </a:r>
                      <a:endParaRPr lang="en-IN" sz="1200" b="0" i="0" u="none" strike="noStrike">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Check the password limit when enter value greater than max</a:t>
                      </a:r>
                      <a:endParaRPr lang="en-US" sz="1200" b="0" i="0" u="none" strike="noStrike" dirty="0">
                        <a:solidFill>
                          <a:srgbClr val="000000"/>
                        </a:solidFill>
                        <a:effectLst/>
                        <a:latin typeface="Arial" panose="020B0604020202020204" pitchFamily="34" charset="0"/>
                      </a:endParaRPr>
                    </a:p>
                  </a:txBody>
                  <a:tcPr marL="3983" marR="3983" marT="3983" marB="0" anchor="ctr"/>
                </a:tc>
                <a:tc>
                  <a:txBody>
                    <a:bodyPr/>
                    <a:lstStyle/>
                    <a:p>
                      <a:pPr algn="ctr" fontAlgn="ctr"/>
                      <a:r>
                        <a:rPr lang="en-US" sz="1200" u="none" strike="noStrike" dirty="0">
                          <a:effectLst/>
                        </a:rPr>
                        <a:t>1. Enter alphanumeric value but more than 32.</a:t>
                      </a:r>
                      <a:endParaRPr lang="en-US"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Any Random string with numbers</a:t>
                      </a:r>
                      <a:endParaRPr lang="en-US"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It should show validation message</a:t>
                      </a:r>
                      <a:endParaRPr lang="en-US" sz="1200" b="0" i="0" u="none" strike="noStrike" dirty="0">
                        <a:solidFill>
                          <a:srgbClr val="000000"/>
                        </a:solidFill>
                        <a:effectLst/>
                        <a:latin typeface="Arial" panose="020B0604020202020204" pitchFamily="34" charset="0"/>
                      </a:endParaRPr>
                    </a:p>
                  </a:txBody>
                  <a:tcPr marL="3983" marR="3983" marT="3983" marB="0" anchor="ctr"/>
                </a:tc>
                <a:extLst>
                  <a:ext uri="{0D108BD9-81ED-4DB2-BD59-A6C34878D82A}">
                    <a16:rowId xmlns:a16="http://schemas.microsoft.com/office/drawing/2014/main" val="1638955145"/>
                  </a:ext>
                </a:extLst>
              </a:tr>
              <a:tr h="24696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3983" marR="3983" marT="398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10392558"/>
                  </a:ext>
                </a:extLst>
              </a:tr>
              <a:tr h="493928">
                <a:tc rowSpan="2">
                  <a:txBody>
                    <a:bodyPr/>
                    <a:lstStyle/>
                    <a:p>
                      <a:pPr algn="ctr" fontAlgn="ctr"/>
                      <a:r>
                        <a:rPr lang="en-IN" sz="1200" u="none" strike="noStrike" dirty="0">
                          <a:effectLst/>
                        </a:rPr>
                        <a:t>TC-013</a:t>
                      </a:r>
                      <a:endParaRPr lang="en-IN"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IN" sz="1200" u="none" strike="noStrike">
                          <a:effectLst/>
                        </a:rPr>
                        <a:t>Password Validation</a:t>
                      </a:r>
                      <a:endParaRPr lang="en-IN" sz="1200" b="0" i="0" u="none" strike="noStrike">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Check the password when passing only numbers</a:t>
                      </a:r>
                      <a:endParaRPr lang="en-US" sz="1200" b="0" i="0" u="none" strike="noStrike" dirty="0">
                        <a:solidFill>
                          <a:srgbClr val="000000"/>
                        </a:solidFill>
                        <a:effectLst/>
                        <a:latin typeface="Arial" panose="020B0604020202020204" pitchFamily="34" charset="0"/>
                      </a:endParaRPr>
                    </a:p>
                  </a:txBody>
                  <a:tcPr marL="3983" marR="3983" marT="3983" marB="0" anchor="ctr"/>
                </a:tc>
                <a:tc>
                  <a:txBody>
                    <a:bodyPr/>
                    <a:lstStyle/>
                    <a:p>
                      <a:pPr algn="ctr" fontAlgn="ctr"/>
                      <a:r>
                        <a:rPr lang="en-US" sz="1200" u="none" strike="noStrike" dirty="0">
                          <a:effectLst/>
                        </a:rPr>
                        <a:t>1. Enter a value in numbers which is in between 8-32</a:t>
                      </a:r>
                      <a:endParaRPr lang="en-US"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IN" sz="1200" u="none" strike="noStrike" dirty="0">
                          <a:effectLst/>
                        </a:rPr>
                        <a:t>1. 12345678</a:t>
                      </a:r>
                      <a:endParaRPr lang="en-IN"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It should show validation message</a:t>
                      </a:r>
                      <a:endParaRPr lang="en-US" sz="1200" b="0" i="0" u="none" strike="noStrike" dirty="0">
                        <a:solidFill>
                          <a:srgbClr val="000000"/>
                        </a:solidFill>
                        <a:effectLst/>
                        <a:latin typeface="Arial" panose="020B0604020202020204" pitchFamily="34" charset="0"/>
                      </a:endParaRPr>
                    </a:p>
                  </a:txBody>
                  <a:tcPr marL="3983" marR="3983" marT="3983" marB="0" anchor="ctr"/>
                </a:tc>
                <a:extLst>
                  <a:ext uri="{0D108BD9-81ED-4DB2-BD59-A6C34878D82A}">
                    <a16:rowId xmlns:a16="http://schemas.microsoft.com/office/drawing/2014/main" val="3822768455"/>
                  </a:ext>
                </a:extLst>
              </a:tr>
              <a:tr h="24696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3983" marR="3983" marT="398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20138332"/>
                  </a:ext>
                </a:extLst>
              </a:tr>
              <a:tr h="617409">
                <a:tc rowSpan="2">
                  <a:txBody>
                    <a:bodyPr/>
                    <a:lstStyle/>
                    <a:p>
                      <a:pPr algn="ctr" fontAlgn="ctr"/>
                      <a:r>
                        <a:rPr lang="en-IN" sz="1200" u="none" strike="noStrike" dirty="0">
                          <a:effectLst/>
                        </a:rPr>
                        <a:t>TC-014</a:t>
                      </a:r>
                      <a:endParaRPr lang="en-IN"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IN" sz="1200" u="none" strike="noStrike">
                          <a:effectLst/>
                        </a:rPr>
                        <a:t>Password Validation</a:t>
                      </a:r>
                      <a:endParaRPr lang="en-IN" sz="1200" b="0" i="0" u="none" strike="noStrike">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Check the password when passing valid data</a:t>
                      </a:r>
                      <a:endParaRPr lang="en-US" sz="1200" b="0" i="0" u="none" strike="noStrike" dirty="0">
                        <a:solidFill>
                          <a:srgbClr val="000000"/>
                        </a:solidFill>
                        <a:effectLst/>
                        <a:latin typeface="Arial" panose="020B0604020202020204" pitchFamily="34" charset="0"/>
                      </a:endParaRPr>
                    </a:p>
                  </a:txBody>
                  <a:tcPr marL="3983" marR="3983" marT="3983" marB="0" anchor="ctr"/>
                </a:tc>
                <a:tc>
                  <a:txBody>
                    <a:bodyPr/>
                    <a:lstStyle/>
                    <a:p>
                      <a:pPr algn="ctr" fontAlgn="ctr"/>
                      <a:r>
                        <a:rPr lang="en-US" sz="1200" u="none" strike="noStrike" dirty="0">
                          <a:effectLst/>
                        </a:rPr>
                        <a:t>1. Enter value in alphanumeric which is in between 8-32</a:t>
                      </a:r>
                      <a:endParaRPr lang="en-US"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IN" sz="1200" u="none" strike="noStrike" dirty="0">
                          <a:effectLst/>
                        </a:rPr>
                        <a:t>1. Pass123456</a:t>
                      </a:r>
                      <a:endParaRPr lang="en-IN" sz="1200" b="0" i="0" u="none" strike="noStrike" dirty="0">
                        <a:solidFill>
                          <a:srgbClr val="000000"/>
                        </a:solidFill>
                        <a:effectLst/>
                        <a:latin typeface="Arial" panose="020B0604020202020204" pitchFamily="34" charset="0"/>
                      </a:endParaRPr>
                    </a:p>
                  </a:txBody>
                  <a:tcPr marL="3983" marR="3983" marT="3983" marB="0" anchor="ctr"/>
                </a:tc>
                <a:tc rowSpan="2">
                  <a:txBody>
                    <a:bodyPr/>
                    <a:lstStyle/>
                    <a:p>
                      <a:pPr algn="ctr" fontAlgn="ctr"/>
                      <a:r>
                        <a:rPr lang="en-US" sz="1200" u="none" strike="noStrike" dirty="0">
                          <a:effectLst/>
                        </a:rPr>
                        <a:t>It should not show any validation message</a:t>
                      </a:r>
                      <a:endParaRPr lang="en-US" sz="1200" b="0" i="0" u="none" strike="noStrike" dirty="0">
                        <a:solidFill>
                          <a:srgbClr val="000000"/>
                        </a:solidFill>
                        <a:effectLst/>
                        <a:latin typeface="Arial" panose="020B0604020202020204" pitchFamily="34" charset="0"/>
                      </a:endParaRPr>
                    </a:p>
                  </a:txBody>
                  <a:tcPr marL="3983" marR="3983" marT="3983" marB="0" anchor="ctr"/>
                </a:tc>
                <a:extLst>
                  <a:ext uri="{0D108BD9-81ED-4DB2-BD59-A6C34878D82A}">
                    <a16:rowId xmlns:a16="http://schemas.microsoft.com/office/drawing/2014/main" val="1889874784"/>
                  </a:ext>
                </a:extLst>
              </a:tr>
              <a:tr h="24696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3983" marR="3983" marT="398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9410409"/>
                  </a:ext>
                </a:extLst>
              </a:tr>
              <a:tr h="298746">
                <a:tc rowSpan="3">
                  <a:txBody>
                    <a:bodyPr/>
                    <a:lstStyle/>
                    <a:p>
                      <a:pPr algn="ctr" fontAlgn="ctr"/>
                      <a:r>
                        <a:rPr lang="en-IN" sz="1200" u="none" strike="noStrike" dirty="0">
                          <a:effectLst/>
                        </a:rPr>
                        <a:t>TC-015</a:t>
                      </a:r>
                      <a:endParaRPr lang="en-IN" sz="1200" b="0" i="0" u="none" strike="noStrike" dirty="0">
                        <a:solidFill>
                          <a:srgbClr val="000000"/>
                        </a:solidFill>
                        <a:effectLst/>
                        <a:latin typeface="Arial" panose="020B0604020202020204" pitchFamily="34" charset="0"/>
                      </a:endParaRPr>
                    </a:p>
                  </a:txBody>
                  <a:tcPr marL="3983" marR="3983" marT="3983" marB="0" anchor="ctr"/>
                </a:tc>
                <a:tc rowSpan="3">
                  <a:txBody>
                    <a:bodyPr/>
                    <a:lstStyle/>
                    <a:p>
                      <a:pPr algn="ctr" fontAlgn="ctr"/>
                      <a:r>
                        <a:rPr lang="en-IN" sz="1200" u="none" strike="noStrike">
                          <a:effectLst/>
                        </a:rPr>
                        <a:t>Required Fields</a:t>
                      </a:r>
                      <a:endParaRPr lang="en-IN" sz="1200" b="0" i="0" u="none" strike="noStrike">
                        <a:solidFill>
                          <a:srgbClr val="000000"/>
                        </a:solidFill>
                        <a:effectLst/>
                        <a:latin typeface="Arial" panose="020B0604020202020204" pitchFamily="34" charset="0"/>
                      </a:endParaRPr>
                    </a:p>
                  </a:txBody>
                  <a:tcPr marL="3983" marR="3983" marT="3983" marB="0" anchor="ctr"/>
                </a:tc>
                <a:tc rowSpan="3">
                  <a:txBody>
                    <a:bodyPr/>
                    <a:lstStyle/>
                    <a:p>
                      <a:pPr algn="ctr" fontAlgn="ctr"/>
                      <a:r>
                        <a:rPr lang="en-US" sz="1200" u="none" strike="noStrike" dirty="0">
                          <a:effectLst/>
                        </a:rPr>
                        <a:t>Verify if blank spaces are passed in required fields.</a:t>
                      </a:r>
                      <a:endParaRPr lang="en-US" sz="1200" b="0" i="0" u="none" strike="noStrike" dirty="0">
                        <a:solidFill>
                          <a:srgbClr val="000000"/>
                        </a:solidFill>
                        <a:effectLst/>
                        <a:latin typeface="Arial" panose="020B0604020202020204" pitchFamily="34" charset="0"/>
                      </a:endParaRPr>
                    </a:p>
                  </a:txBody>
                  <a:tcPr marL="3983" marR="3983" marT="3983" marB="0" anchor="ctr"/>
                </a:tc>
                <a:tc>
                  <a:txBody>
                    <a:bodyPr/>
                    <a:lstStyle/>
                    <a:p>
                      <a:pPr algn="ctr" fontAlgn="ctr"/>
                      <a:r>
                        <a:rPr lang="en-US" sz="1200" u="none" strike="noStrike" dirty="0">
                          <a:effectLst/>
                        </a:rPr>
                        <a:t>1. Go to the Site.</a:t>
                      </a:r>
                      <a:endParaRPr lang="en-US" sz="1200" b="0" i="0" u="none" strike="noStrike" dirty="0">
                        <a:solidFill>
                          <a:srgbClr val="000000"/>
                        </a:solidFill>
                        <a:effectLst/>
                        <a:latin typeface="Arial" panose="020B0604020202020204" pitchFamily="34" charset="0"/>
                      </a:endParaRPr>
                    </a:p>
                  </a:txBody>
                  <a:tcPr marL="3983" marR="3983" marT="3983" marB="0" anchor="ctr"/>
                </a:tc>
                <a:tc rowSpan="3">
                  <a:txBody>
                    <a:bodyPr/>
                    <a:lstStyle/>
                    <a:p>
                      <a:pPr algn="ctr" fontAlgn="ctr"/>
                      <a:r>
                        <a:rPr lang="en-IN" sz="1200" u="none" strike="noStrike">
                          <a:effectLst/>
                        </a:rPr>
                        <a:t>N/a</a:t>
                      </a:r>
                      <a:endParaRPr lang="en-IN" sz="1200" b="0" i="0" u="none" strike="noStrike">
                        <a:solidFill>
                          <a:srgbClr val="000000"/>
                        </a:solidFill>
                        <a:effectLst/>
                        <a:latin typeface="Arial" panose="020B0604020202020204" pitchFamily="34" charset="0"/>
                      </a:endParaRPr>
                    </a:p>
                  </a:txBody>
                  <a:tcPr marL="3983" marR="3983" marT="3983" marB="0" anchor="ctr"/>
                </a:tc>
                <a:tc rowSpan="3">
                  <a:txBody>
                    <a:bodyPr/>
                    <a:lstStyle/>
                    <a:p>
                      <a:pPr algn="ctr" fontAlgn="ctr"/>
                      <a:r>
                        <a:rPr lang="en-US" sz="1200" u="none" strike="noStrike" dirty="0">
                          <a:effectLst/>
                        </a:rPr>
                        <a:t>Those Blank spaces should trim and Validation error message for required fields should visible.</a:t>
                      </a:r>
                      <a:endParaRPr lang="en-US" sz="1200" b="0" i="0" u="none" strike="noStrike" dirty="0">
                        <a:solidFill>
                          <a:srgbClr val="000000"/>
                        </a:solidFill>
                        <a:effectLst/>
                        <a:latin typeface="Arial" panose="020B0604020202020204" pitchFamily="34" charset="0"/>
                      </a:endParaRPr>
                    </a:p>
                  </a:txBody>
                  <a:tcPr marL="3983" marR="3983" marT="3983" marB="0" anchor="ctr"/>
                </a:tc>
                <a:extLst>
                  <a:ext uri="{0D108BD9-81ED-4DB2-BD59-A6C34878D82A}">
                    <a16:rowId xmlns:a16="http://schemas.microsoft.com/office/drawing/2014/main" val="546587940"/>
                  </a:ext>
                </a:extLst>
              </a:tr>
              <a:tr h="37044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 Passed blank spaces in required fields.</a:t>
                      </a:r>
                      <a:endParaRPr lang="en-US" sz="1200" b="0" i="0" u="none" strike="noStrike" dirty="0">
                        <a:solidFill>
                          <a:srgbClr val="000000"/>
                        </a:solidFill>
                        <a:effectLst/>
                        <a:latin typeface="Arial" panose="020B0604020202020204" pitchFamily="34" charset="0"/>
                      </a:endParaRPr>
                    </a:p>
                  </a:txBody>
                  <a:tcPr marL="3983" marR="3983" marT="398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52116043"/>
                  </a:ext>
                </a:extLst>
              </a:tr>
              <a:tr h="24696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3. Click on the Register button</a:t>
                      </a:r>
                      <a:endParaRPr lang="en-US" sz="1200" b="0" i="0" u="none" strike="noStrike" dirty="0">
                        <a:solidFill>
                          <a:srgbClr val="000000"/>
                        </a:solidFill>
                        <a:effectLst/>
                        <a:latin typeface="Arial" panose="020B0604020202020204" pitchFamily="34" charset="0"/>
                      </a:endParaRPr>
                    </a:p>
                  </a:txBody>
                  <a:tcPr marL="3983" marR="3983" marT="398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86451953"/>
                  </a:ext>
                </a:extLst>
              </a:tr>
            </a:tbl>
          </a:graphicData>
        </a:graphic>
      </p:graphicFrame>
    </p:spTree>
    <p:extLst>
      <p:ext uri="{BB962C8B-B14F-4D97-AF65-F5344CB8AC3E}">
        <p14:creationId xmlns:p14="http://schemas.microsoft.com/office/powerpoint/2010/main" val="3694974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C53BEE-A387-4C35-9C34-ADB81AC5DAB4}"/>
              </a:ext>
            </a:extLst>
          </p:cNvPr>
          <p:cNvGraphicFramePr>
            <a:graphicFrameLocks noGrp="1"/>
          </p:cNvGraphicFramePr>
          <p:nvPr>
            <p:extLst>
              <p:ext uri="{D42A27DB-BD31-4B8C-83A1-F6EECF244321}">
                <p14:modId xmlns:p14="http://schemas.microsoft.com/office/powerpoint/2010/main" val="4052543521"/>
              </p:ext>
            </p:extLst>
          </p:nvPr>
        </p:nvGraphicFramePr>
        <p:xfrm>
          <a:off x="387900" y="104931"/>
          <a:ext cx="8368200" cy="4784817"/>
        </p:xfrm>
        <a:graphic>
          <a:graphicData uri="http://schemas.openxmlformats.org/drawingml/2006/table">
            <a:tbl>
              <a:tblPr>
                <a:tableStyleId>{616DA210-FB5B-4158-B5E0-FEB733F419BA}</a:tableStyleId>
              </a:tblPr>
              <a:tblGrid>
                <a:gridCol w="1342870">
                  <a:extLst>
                    <a:ext uri="{9D8B030D-6E8A-4147-A177-3AD203B41FA5}">
                      <a16:colId xmlns:a16="http://schemas.microsoft.com/office/drawing/2014/main" val="640932576"/>
                    </a:ext>
                  </a:extLst>
                </a:gridCol>
                <a:gridCol w="1088431">
                  <a:extLst>
                    <a:ext uri="{9D8B030D-6E8A-4147-A177-3AD203B41FA5}">
                      <a16:colId xmlns:a16="http://schemas.microsoft.com/office/drawing/2014/main" val="3406244244"/>
                    </a:ext>
                  </a:extLst>
                </a:gridCol>
                <a:gridCol w="1385277">
                  <a:extLst>
                    <a:ext uri="{9D8B030D-6E8A-4147-A177-3AD203B41FA5}">
                      <a16:colId xmlns:a16="http://schemas.microsoft.com/office/drawing/2014/main" val="2993897653"/>
                    </a:ext>
                  </a:extLst>
                </a:gridCol>
                <a:gridCol w="1286327">
                  <a:extLst>
                    <a:ext uri="{9D8B030D-6E8A-4147-A177-3AD203B41FA5}">
                      <a16:colId xmlns:a16="http://schemas.microsoft.com/office/drawing/2014/main" val="2684942512"/>
                    </a:ext>
                  </a:extLst>
                </a:gridCol>
                <a:gridCol w="1300464">
                  <a:extLst>
                    <a:ext uri="{9D8B030D-6E8A-4147-A177-3AD203B41FA5}">
                      <a16:colId xmlns:a16="http://schemas.microsoft.com/office/drawing/2014/main" val="1344648409"/>
                    </a:ext>
                  </a:extLst>
                </a:gridCol>
                <a:gridCol w="1964831">
                  <a:extLst>
                    <a:ext uri="{9D8B030D-6E8A-4147-A177-3AD203B41FA5}">
                      <a16:colId xmlns:a16="http://schemas.microsoft.com/office/drawing/2014/main" val="2679924812"/>
                    </a:ext>
                  </a:extLst>
                </a:gridCol>
              </a:tblGrid>
              <a:tr h="652005">
                <a:tc rowSpan="2">
                  <a:txBody>
                    <a:bodyPr/>
                    <a:lstStyle/>
                    <a:p>
                      <a:pPr algn="ctr" fontAlgn="ctr"/>
                      <a:r>
                        <a:rPr lang="en-IN" sz="1200" u="none" strike="noStrike" dirty="0">
                          <a:effectLst/>
                        </a:rPr>
                        <a:t>TC-016</a:t>
                      </a:r>
                      <a:endParaRPr lang="en-IN" sz="1200" b="0" i="0" u="none" strike="noStrike" dirty="0">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IN" sz="1200" u="none" strike="noStrike">
                          <a:effectLst/>
                        </a:rPr>
                        <a:t>Required Fields</a:t>
                      </a:r>
                      <a:endParaRPr lang="en-IN" sz="1200" b="0" i="0" u="none" strike="noStrike">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US" sz="1200" u="none" strike="noStrike" dirty="0">
                          <a:effectLst/>
                        </a:rPr>
                        <a:t>Verify user can verify its Email ID</a:t>
                      </a:r>
                      <a:endParaRPr lang="en-US" sz="1200" b="0" i="0" u="none" strike="noStrike" dirty="0">
                        <a:solidFill>
                          <a:srgbClr val="000000"/>
                        </a:solidFill>
                        <a:effectLst/>
                        <a:latin typeface="Arial" panose="020B0604020202020204" pitchFamily="34" charset="0"/>
                      </a:endParaRPr>
                    </a:p>
                  </a:txBody>
                  <a:tcPr marL="3893" marR="3893" marT="3893" marB="0" anchor="ctr"/>
                </a:tc>
                <a:tc>
                  <a:txBody>
                    <a:bodyPr/>
                    <a:lstStyle/>
                    <a:p>
                      <a:pPr algn="ctr" fontAlgn="ctr"/>
                      <a:r>
                        <a:rPr lang="en-US" sz="1200" u="none" strike="noStrike" dirty="0">
                          <a:effectLst/>
                        </a:rPr>
                        <a:t>1. Go to the Email.</a:t>
                      </a:r>
                      <a:endParaRPr lang="en-US" sz="1200" b="0" i="0" u="none" strike="noStrike" dirty="0">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IN" sz="1200" u="none" strike="noStrike" dirty="0">
                          <a:effectLst/>
                        </a:rPr>
                        <a:t>test22@gmail.com</a:t>
                      </a:r>
                      <a:endParaRPr lang="en-IN" sz="1200" b="0" i="0" u="none" strike="noStrike" dirty="0">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US" sz="1200" u="none" strike="noStrike" dirty="0">
                          <a:effectLst/>
                        </a:rPr>
                        <a:t>User should get a verification link and able to verify his/her Email ID.</a:t>
                      </a:r>
                      <a:endParaRPr lang="en-US" sz="1200" b="0" i="0" u="none" strike="noStrike" dirty="0">
                        <a:solidFill>
                          <a:srgbClr val="000000"/>
                        </a:solidFill>
                        <a:effectLst/>
                        <a:latin typeface="Arial" panose="020B0604020202020204" pitchFamily="34" charset="0"/>
                      </a:endParaRPr>
                    </a:p>
                  </a:txBody>
                  <a:tcPr marL="3893" marR="3893" marT="3893" marB="0" anchor="ctr"/>
                </a:tc>
                <a:extLst>
                  <a:ext uri="{0D108BD9-81ED-4DB2-BD59-A6C34878D82A}">
                    <a16:rowId xmlns:a16="http://schemas.microsoft.com/office/drawing/2014/main" val="2105206608"/>
                  </a:ext>
                </a:extLst>
              </a:tr>
              <a:tr h="32393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 Click on the verification link.</a:t>
                      </a:r>
                      <a:endParaRPr lang="en-US" sz="1200" b="0" i="0" u="none" strike="noStrike" dirty="0">
                        <a:solidFill>
                          <a:srgbClr val="000000"/>
                        </a:solidFill>
                        <a:effectLst/>
                        <a:latin typeface="Arial" panose="020B0604020202020204" pitchFamily="34" charset="0"/>
                      </a:endParaRPr>
                    </a:p>
                  </a:txBody>
                  <a:tcPr marL="3893" marR="3893" marT="389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17171969"/>
                  </a:ext>
                </a:extLst>
              </a:tr>
              <a:tr h="485897">
                <a:tc rowSpan="3">
                  <a:txBody>
                    <a:bodyPr/>
                    <a:lstStyle/>
                    <a:p>
                      <a:pPr algn="ctr" fontAlgn="ctr"/>
                      <a:r>
                        <a:rPr lang="en-IN" sz="1200" u="none" strike="noStrike" dirty="0">
                          <a:effectLst/>
                        </a:rPr>
                        <a:t>TC-017</a:t>
                      </a:r>
                      <a:endParaRPr lang="en-IN" sz="1200" b="0" i="0" u="none" strike="noStrike" dirty="0">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IN" sz="1200" u="none" strike="noStrike" dirty="0">
                          <a:effectLst/>
                        </a:rPr>
                        <a:t>Phone Number Validation</a:t>
                      </a:r>
                      <a:endParaRPr lang="en-IN" sz="1200" b="0" i="0" u="none" strike="noStrike" dirty="0">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US" sz="1200" u="none" strike="noStrike" dirty="0">
                          <a:effectLst/>
                        </a:rPr>
                        <a:t>Verify if the length of the phone number is incorrect i.e. less than 10.</a:t>
                      </a:r>
                      <a:endParaRPr lang="en-US" sz="1200" b="0" i="0" u="none" strike="noStrike" dirty="0">
                        <a:solidFill>
                          <a:srgbClr val="000000"/>
                        </a:solidFill>
                        <a:effectLst/>
                        <a:latin typeface="Arial" panose="020B0604020202020204" pitchFamily="34" charset="0"/>
                      </a:endParaRPr>
                    </a:p>
                  </a:txBody>
                  <a:tcPr marL="3893" marR="3893" marT="3893" marB="0" anchor="ctr"/>
                </a:tc>
                <a:tc>
                  <a:txBody>
                    <a:bodyPr/>
                    <a:lstStyle/>
                    <a:p>
                      <a:pPr algn="ctr" fontAlgn="ctr"/>
                      <a:r>
                        <a:rPr lang="en-US" sz="1200" u="none" strike="noStrike" dirty="0">
                          <a:effectLst/>
                        </a:rPr>
                        <a:t>1. Enter phone number less than 10 digits.</a:t>
                      </a:r>
                      <a:endParaRPr lang="en-US" sz="1200" b="0" i="0" u="none" strike="noStrike" dirty="0">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IN" sz="1200" u="none" strike="noStrike" dirty="0">
                          <a:effectLst/>
                        </a:rPr>
                        <a:t>91901122</a:t>
                      </a:r>
                      <a:endParaRPr lang="en-IN" sz="1200" b="0" i="0" u="none" strike="noStrike" dirty="0">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US" sz="1200" u="none" strike="noStrike" dirty="0">
                          <a:effectLst/>
                        </a:rPr>
                        <a:t>It should show the validation error message for phone number length.</a:t>
                      </a:r>
                      <a:endParaRPr lang="en-US" sz="1200" b="0" i="0" u="none" strike="noStrike" dirty="0">
                        <a:solidFill>
                          <a:srgbClr val="000000"/>
                        </a:solidFill>
                        <a:effectLst/>
                        <a:latin typeface="Arial" panose="020B0604020202020204" pitchFamily="34" charset="0"/>
                      </a:endParaRPr>
                    </a:p>
                  </a:txBody>
                  <a:tcPr marL="3893" marR="3893" marT="3893" marB="0" anchor="ctr"/>
                </a:tc>
                <a:extLst>
                  <a:ext uri="{0D108BD9-81ED-4DB2-BD59-A6C34878D82A}">
                    <a16:rowId xmlns:a16="http://schemas.microsoft.com/office/drawing/2014/main" val="255623138"/>
                  </a:ext>
                </a:extLst>
              </a:tr>
              <a:tr h="32393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2.Enter all required fields.</a:t>
                      </a:r>
                      <a:endParaRPr lang="en-US" sz="1200" b="0" i="0" u="none" strike="noStrike" dirty="0">
                        <a:solidFill>
                          <a:srgbClr val="000000"/>
                        </a:solidFill>
                        <a:effectLst/>
                        <a:latin typeface="Arial" panose="020B0604020202020204" pitchFamily="34" charset="0"/>
                      </a:endParaRPr>
                    </a:p>
                  </a:txBody>
                  <a:tcPr marL="3893" marR="3893" marT="389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855071073"/>
                  </a:ext>
                </a:extLst>
              </a:tr>
              <a:tr h="32393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3.Click on Register Button</a:t>
                      </a:r>
                      <a:endParaRPr lang="en-IN" sz="1200" b="0" i="0" u="none" strike="noStrike" dirty="0">
                        <a:solidFill>
                          <a:srgbClr val="000000"/>
                        </a:solidFill>
                        <a:effectLst/>
                        <a:latin typeface="Arial" panose="020B0604020202020204" pitchFamily="34" charset="0"/>
                      </a:endParaRPr>
                    </a:p>
                  </a:txBody>
                  <a:tcPr marL="3893" marR="3893" marT="389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13132561"/>
                  </a:ext>
                </a:extLst>
              </a:tr>
              <a:tr h="485897">
                <a:tc rowSpan="3">
                  <a:txBody>
                    <a:bodyPr/>
                    <a:lstStyle/>
                    <a:p>
                      <a:pPr algn="ctr" fontAlgn="ctr"/>
                      <a:r>
                        <a:rPr lang="en-IN" sz="1200" u="none" strike="noStrike">
                          <a:effectLst/>
                        </a:rPr>
                        <a:t>TC-018</a:t>
                      </a:r>
                      <a:endParaRPr lang="en-IN" sz="1200" b="0" i="0" u="none" strike="noStrike">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IN" sz="1200" u="none" strike="noStrike">
                          <a:effectLst/>
                        </a:rPr>
                        <a:t>Phone Number Validation</a:t>
                      </a:r>
                      <a:endParaRPr lang="en-IN" sz="1200" b="0" i="0" u="none" strike="noStrike">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US" sz="1200" u="none" strike="noStrike" dirty="0">
                          <a:effectLst/>
                        </a:rPr>
                        <a:t>Verify if the length of the phone number is incorrect i.e. more than 10</a:t>
                      </a:r>
                      <a:endParaRPr lang="en-US" sz="1200" b="0" i="0" u="none" strike="noStrike" dirty="0">
                        <a:solidFill>
                          <a:srgbClr val="000000"/>
                        </a:solidFill>
                        <a:effectLst/>
                        <a:latin typeface="Arial" panose="020B0604020202020204" pitchFamily="34" charset="0"/>
                      </a:endParaRPr>
                    </a:p>
                  </a:txBody>
                  <a:tcPr marL="3893" marR="3893" marT="3893" marB="0" anchor="ctr"/>
                </a:tc>
                <a:tc>
                  <a:txBody>
                    <a:bodyPr/>
                    <a:lstStyle/>
                    <a:p>
                      <a:pPr algn="ctr" fontAlgn="ctr"/>
                      <a:r>
                        <a:rPr lang="en-US" sz="1200" u="none" strike="noStrike" dirty="0">
                          <a:effectLst/>
                        </a:rPr>
                        <a:t>1. Enter phone number less than 10 digits.</a:t>
                      </a:r>
                      <a:endParaRPr lang="en-US" sz="1200" b="0" i="0" u="none" strike="noStrike" dirty="0">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IN" sz="1200" u="none" strike="noStrike" dirty="0">
                          <a:effectLst/>
                        </a:rPr>
                        <a:t>9.19011E+13</a:t>
                      </a:r>
                      <a:endParaRPr lang="en-IN" sz="1200" b="0" i="0" u="none" strike="noStrike" dirty="0">
                        <a:solidFill>
                          <a:srgbClr val="000000"/>
                        </a:solidFill>
                        <a:effectLst/>
                        <a:latin typeface="Arial" panose="020B0604020202020204" pitchFamily="34" charset="0"/>
                      </a:endParaRPr>
                    </a:p>
                  </a:txBody>
                  <a:tcPr marL="3893" marR="3893" marT="3893" marB="0" anchor="ctr"/>
                </a:tc>
                <a:tc rowSpan="3">
                  <a:txBody>
                    <a:bodyPr/>
                    <a:lstStyle/>
                    <a:p>
                      <a:pPr algn="ctr" fontAlgn="ctr"/>
                      <a:r>
                        <a:rPr lang="en-US" sz="1200" u="none" strike="noStrike" dirty="0">
                          <a:effectLst/>
                        </a:rPr>
                        <a:t>It should show the validation error message for phone number length.</a:t>
                      </a:r>
                      <a:endParaRPr lang="en-US" sz="1200" b="0" i="0" u="none" strike="noStrike" dirty="0">
                        <a:solidFill>
                          <a:srgbClr val="000000"/>
                        </a:solidFill>
                        <a:effectLst/>
                        <a:latin typeface="Arial" panose="020B0604020202020204" pitchFamily="34" charset="0"/>
                      </a:endParaRPr>
                    </a:p>
                  </a:txBody>
                  <a:tcPr marL="3893" marR="3893" marT="3893" marB="0" anchor="ctr"/>
                </a:tc>
                <a:extLst>
                  <a:ext uri="{0D108BD9-81ED-4DB2-BD59-A6C34878D82A}">
                    <a16:rowId xmlns:a16="http://schemas.microsoft.com/office/drawing/2014/main" val="612014725"/>
                  </a:ext>
                </a:extLst>
              </a:tr>
              <a:tr h="32393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US" sz="1200" u="none" strike="noStrike" dirty="0">
                          <a:effectLst/>
                        </a:rPr>
                        <a:t>2.Enter all required fields.</a:t>
                      </a:r>
                      <a:endParaRPr lang="en-US" sz="1200" b="0" i="0" u="none" strike="noStrike" dirty="0">
                        <a:solidFill>
                          <a:srgbClr val="000000"/>
                        </a:solidFill>
                        <a:effectLst/>
                        <a:latin typeface="Arial" panose="020B0604020202020204" pitchFamily="34" charset="0"/>
                      </a:endParaRPr>
                    </a:p>
                  </a:txBody>
                  <a:tcPr marL="3893" marR="3893" marT="389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7158612"/>
                  </a:ext>
                </a:extLst>
              </a:tr>
              <a:tr h="32393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3.Click on Register Button</a:t>
                      </a:r>
                      <a:endParaRPr lang="en-IN" sz="1200" b="0" i="0" u="none" strike="noStrike" dirty="0">
                        <a:solidFill>
                          <a:srgbClr val="000000"/>
                        </a:solidFill>
                        <a:effectLst/>
                        <a:latin typeface="Arial" panose="020B0604020202020204" pitchFamily="34" charset="0"/>
                      </a:endParaRPr>
                    </a:p>
                  </a:txBody>
                  <a:tcPr marL="3893" marR="3893" marT="389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346640350"/>
                  </a:ext>
                </a:extLst>
              </a:tr>
              <a:tr h="809828">
                <a:tc rowSpan="2">
                  <a:txBody>
                    <a:bodyPr/>
                    <a:lstStyle/>
                    <a:p>
                      <a:pPr algn="ctr" fontAlgn="ctr"/>
                      <a:r>
                        <a:rPr lang="en-IN" sz="1200" u="none" strike="noStrike">
                          <a:effectLst/>
                        </a:rPr>
                        <a:t>TC-019</a:t>
                      </a:r>
                      <a:endParaRPr lang="en-IN" sz="1200" b="0" i="0" u="none" strike="noStrike">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IN" sz="1200" u="none" strike="noStrike">
                          <a:effectLst/>
                        </a:rPr>
                        <a:t>Password Validation</a:t>
                      </a:r>
                      <a:endParaRPr lang="en-IN" sz="1200" b="0" i="0" u="none" strike="noStrike">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US" sz="1200" u="none" strike="noStrike" dirty="0">
                          <a:effectLst/>
                        </a:rPr>
                        <a:t>Verify if the password required rules are not satisfied in the password</a:t>
                      </a:r>
                      <a:endParaRPr lang="en-US" sz="1200" b="0" i="0" u="none" strike="noStrike" dirty="0">
                        <a:solidFill>
                          <a:srgbClr val="000000"/>
                        </a:solidFill>
                        <a:effectLst/>
                        <a:latin typeface="Arial" panose="020B0604020202020204" pitchFamily="34" charset="0"/>
                      </a:endParaRPr>
                    </a:p>
                  </a:txBody>
                  <a:tcPr marL="3893" marR="3893" marT="3893" marB="0" anchor="ctr"/>
                </a:tc>
                <a:tc>
                  <a:txBody>
                    <a:bodyPr/>
                    <a:lstStyle/>
                    <a:p>
                      <a:pPr algn="ctr" fontAlgn="ctr"/>
                      <a:r>
                        <a:rPr lang="en-US" sz="1200" u="none" strike="noStrike" dirty="0">
                          <a:effectLst/>
                        </a:rPr>
                        <a:t>1. Enter the password which not satisfies the required rule.</a:t>
                      </a:r>
                      <a:endParaRPr lang="en-US" sz="1200" b="0" i="0" u="none" strike="noStrike" dirty="0">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IN" sz="1200" u="none" strike="noStrike" dirty="0" err="1">
                          <a:effectLst/>
                        </a:rPr>
                        <a:t>passw</a:t>
                      </a:r>
                      <a:endParaRPr lang="en-IN" sz="1200" b="0" i="0" u="none" strike="noStrike" dirty="0">
                        <a:solidFill>
                          <a:srgbClr val="000000"/>
                        </a:solidFill>
                        <a:effectLst/>
                        <a:latin typeface="Arial" panose="020B0604020202020204" pitchFamily="34" charset="0"/>
                      </a:endParaRPr>
                    </a:p>
                  </a:txBody>
                  <a:tcPr marL="3893" marR="3893" marT="3893" marB="0" anchor="ctr"/>
                </a:tc>
                <a:tc rowSpan="2">
                  <a:txBody>
                    <a:bodyPr/>
                    <a:lstStyle/>
                    <a:p>
                      <a:pPr algn="ctr" fontAlgn="ctr"/>
                      <a:r>
                        <a:rPr lang="en-US" sz="1200" u="none" strike="noStrike" dirty="0">
                          <a:effectLst/>
                        </a:rPr>
                        <a:t>It should display error with required rules for password value (like it </a:t>
                      </a:r>
                      <a:endParaRPr lang="en-US" sz="1200" b="0" i="0" u="none" strike="noStrike" dirty="0">
                        <a:solidFill>
                          <a:srgbClr val="000000"/>
                        </a:solidFill>
                        <a:effectLst/>
                        <a:latin typeface="Arial" panose="020B0604020202020204" pitchFamily="34" charset="0"/>
                      </a:endParaRPr>
                    </a:p>
                  </a:txBody>
                  <a:tcPr marL="3893" marR="3893" marT="3893" marB="0" anchor="ctr"/>
                </a:tc>
                <a:extLst>
                  <a:ext uri="{0D108BD9-81ED-4DB2-BD59-A6C34878D82A}">
                    <a16:rowId xmlns:a16="http://schemas.microsoft.com/office/drawing/2014/main" val="2872198835"/>
                  </a:ext>
                </a:extLst>
              </a:tr>
              <a:tr h="32393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200" u="none" strike="noStrike" dirty="0">
                          <a:effectLst/>
                        </a:rPr>
                        <a:t>2.Click on Register button</a:t>
                      </a:r>
                      <a:endParaRPr lang="en-IN" sz="1200" b="0" i="0" u="none" strike="noStrike" dirty="0">
                        <a:solidFill>
                          <a:srgbClr val="000000"/>
                        </a:solidFill>
                        <a:effectLst/>
                        <a:latin typeface="Arial" panose="020B0604020202020204" pitchFamily="34" charset="0"/>
                      </a:endParaRPr>
                    </a:p>
                  </a:txBody>
                  <a:tcPr marL="3893" marR="3893" marT="3893"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732424601"/>
                  </a:ext>
                </a:extLst>
              </a:tr>
            </a:tbl>
          </a:graphicData>
        </a:graphic>
      </p:graphicFrame>
    </p:spTree>
    <p:extLst>
      <p:ext uri="{BB962C8B-B14F-4D97-AF65-F5344CB8AC3E}">
        <p14:creationId xmlns:p14="http://schemas.microsoft.com/office/powerpoint/2010/main" val="2286703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9826-82EE-40B4-A61E-37402E6EDCC3}"/>
              </a:ext>
            </a:extLst>
          </p:cNvPr>
          <p:cNvSpPr>
            <a:spLocks noGrp="1"/>
          </p:cNvSpPr>
          <p:nvPr>
            <p:ph type="title"/>
          </p:nvPr>
        </p:nvSpPr>
        <p:spPr>
          <a:xfrm>
            <a:off x="387900" y="379040"/>
            <a:ext cx="8368200" cy="686100"/>
          </a:xfrm>
        </p:spPr>
        <p:txBody>
          <a:bodyPr/>
          <a:lstStyle/>
          <a:p>
            <a:r>
              <a:rPr lang="en-IN" sz="3200" dirty="0">
                <a:solidFill>
                  <a:srgbClr val="C00000"/>
                </a:solidFill>
                <a:latin typeface="Calibri (Body)"/>
              </a:rPr>
              <a:t>Conclusion and Future Scope </a:t>
            </a:r>
          </a:p>
        </p:txBody>
      </p:sp>
      <p:sp>
        <p:nvSpPr>
          <p:cNvPr id="3" name="Text Placeholder 2">
            <a:extLst>
              <a:ext uri="{FF2B5EF4-FFF2-40B4-BE49-F238E27FC236}">
                <a16:creationId xmlns:a16="http://schemas.microsoft.com/office/drawing/2014/main" id="{DF774AAA-F1B0-402A-851B-30FACDD097A5}"/>
              </a:ext>
            </a:extLst>
          </p:cNvPr>
          <p:cNvSpPr>
            <a:spLocks noGrp="1"/>
          </p:cNvSpPr>
          <p:nvPr>
            <p:ph type="body" idx="1"/>
          </p:nvPr>
        </p:nvSpPr>
        <p:spPr>
          <a:xfrm>
            <a:off x="223594" y="1065140"/>
            <a:ext cx="8684662" cy="4330995"/>
          </a:xfrm>
        </p:spPr>
        <p:txBody>
          <a:bodyPr/>
          <a:lstStyle/>
          <a:p>
            <a:pPr marL="114300" indent="0" algn="just">
              <a:buNone/>
            </a:pPr>
            <a:endParaRPr lang="en-IN" sz="1400" b="0" i="0" dirty="0">
              <a:solidFill>
                <a:srgbClr val="000000"/>
              </a:solidFill>
              <a:effectLst/>
              <a:latin typeface="Calibri (Body)"/>
            </a:endParaRPr>
          </a:p>
          <a:p>
            <a:pPr algn="just">
              <a:buFont typeface="Arial" panose="020B0604020202020204" pitchFamily="34" charset="0"/>
              <a:buChar char="•"/>
            </a:pPr>
            <a:r>
              <a:rPr lang="en-IN" sz="1400" b="0" i="0" dirty="0">
                <a:solidFill>
                  <a:srgbClr val="000000"/>
                </a:solidFill>
                <a:effectLst/>
                <a:latin typeface="Calibri (Body)"/>
              </a:rPr>
              <a:t>Since we work in collaboration with a dementia care centre, we plan to test our system with the data of the real patients wherein the actors mentioned could access , accept and display the data.</a:t>
            </a:r>
          </a:p>
          <a:p>
            <a:pPr marL="114300" indent="0" algn="just">
              <a:buNone/>
            </a:pPr>
            <a:endParaRPr lang="en-IN" sz="1400" b="0" i="0" dirty="0">
              <a:solidFill>
                <a:srgbClr val="000000"/>
              </a:solidFill>
              <a:effectLst/>
              <a:latin typeface="Calibri (Body)"/>
            </a:endParaRPr>
          </a:p>
          <a:p>
            <a:pPr marL="114300" indent="0" algn="just">
              <a:buNone/>
            </a:pPr>
            <a:endParaRPr lang="en-IN" sz="1400" b="0" i="0" dirty="0">
              <a:solidFill>
                <a:srgbClr val="000000"/>
              </a:solidFill>
              <a:effectLst/>
              <a:latin typeface="Calibri (Body)"/>
            </a:endParaRPr>
          </a:p>
          <a:p>
            <a:pPr algn="just">
              <a:buFont typeface="Arial" panose="020B0604020202020204" pitchFamily="34" charset="0"/>
              <a:buChar char="•"/>
            </a:pPr>
            <a:r>
              <a:rPr lang="en-IN" sz="1400" dirty="0">
                <a:solidFill>
                  <a:srgbClr val="000000"/>
                </a:solidFill>
                <a:latin typeface="Calibri (Body)"/>
              </a:rPr>
              <a:t>R</a:t>
            </a:r>
            <a:r>
              <a:rPr lang="en-IN" sz="1400" b="0" i="0" dirty="0">
                <a:solidFill>
                  <a:srgbClr val="000000"/>
                </a:solidFill>
                <a:effectLst/>
                <a:latin typeface="Calibri (Body)"/>
              </a:rPr>
              <a:t>ecords are electronically kept safeguarding from loss and unauthorized access.</a:t>
            </a:r>
          </a:p>
          <a:p>
            <a:pPr marL="114300" indent="0" algn="just">
              <a:buNone/>
            </a:pPr>
            <a:endParaRPr lang="en-IN" sz="1400" b="0" i="0" dirty="0">
              <a:solidFill>
                <a:srgbClr val="000000"/>
              </a:solidFill>
              <a:effectLst/>
              <a:latin typeface="Calibri (Body)"/>
            </a:endParaRPr>
          </a:p>
          <a:p>
            <a:pPr marL="114300" indent="0" algn="just">
              <a:buNone/>
            </a:pPr>
            <a:endParaRPr lang="en-IN" sz="1400" b="0" i="0" dirty="0">
              <a:solidFill>
                <a:srgbClr val="000000"/>
              </a:solidFill>
              <a:effectLst/>
              <a:latin typeface="Calibri (Body)"/>
            </a:endParaRPr>
          </a:p>
          <a:p>
            <a:pPr algn="just">
              <a:buFont typeface="Arial" panose="020B0604020202020204" pitchFamily="34" charset="0"/>
              <a:buChar char="•"/>
            </a:pPr>
            <a:r>
              <a:rPr lang="en-IN" sz="1400" b="0" i="0" dirty="0">
                <a:solidFill>
                  <a:srgbClr val="000000"/>
                </a:solidFill>
                <a:effectLst/>
                <a:latin typeface="Calibri (Body)"/>
              </a:rPr>
              <a:t>The administrator could assess the tables within the database directly, create new users and generally manage the application. The menu screen enables to browse through the application by clicking on each of the menu buttons.</a:t>
            </a:r>
          </a:p>
          <a:p>
            <a:pPr marL="114300" indent="0" algn="just">
              <a:buNone/>
            </a:pPr>
            <a:endParaRPr lang="en-IN" sz="1400" dirty="0">
              <a:solidFill>
                <a:srgbClr val="000000"/>
              </a:solidFill>
              <a:latin typeface="Calibri (Body)"/>
            </a:endParaRPr>
          </a:p>
          <a:p>
            <a:pPr marL="114300" indent="0" algn="just">
              <a:buNone/>
            </a:pPr>
            <a:endParaRPr lang="en-IN" sz="1400" b="0" i="0" dirty="0">
              <a:solidFill>
                <a:srgbClr val="000000"/>
              </a:solidFill>
              <a:effectLst/>
              <a:latin typeface="Calibri (Body)"/>
            </a:endParaRPr>
          </a:p>
          <a:p>
            <a:pPr algn="just">
              <a:buFont typeface="Arial" panose="020B0604020202020204" pitchFamily="34" charset="0"/>
              <a:buChar char="•"/>
            </a:pPr>
            <a:r>
              <a:rPr lang="en-IN" sz="1400" b="0" i="0" dirty="0">
                <a:solidFill>
                  <a:srgbClr val="000000"/>
                </a:solidFill>
                <a:effectLst/>
                <a:latin typeface="Calibri (Body)"/>
              </a:rPr>
              <a:t>The application is also designed in such a way that it could be accessed directly using the internet. Simple html files are created which are linked to java Servlets at the backend. The Servlets are connected to a database if a record is required or an update is made.</a:t>
            </a:r>
          </a:p>
          <a:p>
            <a:pPr marL="114300" indent="0" algn="just">
              <a:buNone/>
            </a:pPr>
            <a:endParaRPr lang="en-IN" sz="1400" b="0" i="0" dirty="0">
              <a:solidFill>
                <a:srgbClr val="000000"/>
              </a:solidFill>
              <a:effectLst/>
              <a:latin typeface="Calibri (Body)"/>
            </a:endParaRPr>
          </a:p>
          <a:p>
            <a:pPr marL="114300" indent="0">
              <a:buNone/>
            </a:pPr>
            <a:endParaRPr lang="en-IN" sz="1400" dirty="0">
              <a:solidFill>
                <a:srgbClr val="000000"/>
              </a:solidFill>
              <a:latin typeface="Calibri (Body)"/>
            </a:endParaRPr>
          </a:p>
          <a:p>
            <a:pPr marL="114300" indent="0">
              <a:buNone/>
            </a:pPr>
            <a:endParaRPr lang="en-IN" sz="1400" b="0" i="0" dirty="0">
              <a:solidFill>
                <a:srgbClr val="000000"/>
              </a:solidFill>
              <a:effectLst/>
              <a:latin typeface="Calibri (Body)"/>
            </a:endParaRPr>
          </a:p>
          <a:p>
            <a:pPr marL="114300" indent="0">
              <a:buNone/>
            </a:pPr>
            <a:endParaRPr lang="en-IN" sz="1400" b="0" i="0" dirty="0">
              <a:solidFill>
                <a:srgbClr val="000000"/>
              </a:solidFill>
              <a:effectLst/>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b="0" i="0" dirty="0">
              <a:solidFill>
                <a:srgbClr val="000000"/>
              </a:solidFill>
              <a:effectLst/>
              <a:latin typeface="Calibri (Body)"/>
            </a:endParaRPr>
          </a:p>
          <a:p>
            <a:pPr>
              <a:buFont typeface="+mj-lt"/>
              <a:buAutoNum type="arabicPeriod"/>
            </a:pPr>
            <a:endParaRPr lang="en-IN" sz="1400" b="0" i="0" dirty="0">
              <a:solidFill>
                <a:srgbClr val="000000"/>
              </a:solidFill>
              <a:effectLst/>
              <a:latin typeface="Calibri (Body)"/>
            </a:endParaRPr>
          </a:p>
          <a:p>
            <a:pPr>
              <a:buFont typeface="+mj-lt"/>
              <a:buAutoNum type="arabicPeriod"/>
            </a:pPr>
            <a:endParaRPr lang="en-IN" sz="1400" b="0" i="0" dirty="0">
              <a:solidFill>
                <a:srgbClr val="000000"/>
              </a:solidFill>
              <a:effectLst/>
              <a:latin typeface="Calibri (Body)"/>
            </a:endParaRPr>
          </a:p>
        </p:txBody>
      </p:sp>
    </p:spTree>
    <p:extLst>
      <p:ext uri="{BB962C8B-B14F-4D97-AF65-F5344CB8AC3E}">
        <p14:creationId xmlns:p14="http://schemas.microsoft.com/office/powerpoint/2010/main" val="2682632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9826-82EE-40B4-A61E-37402E6EDCC3}"/>
              </a:ext>
            </a:extLst>
          </p:cNvPr>
          <p:cNvSpPr>
            <a:spLocks noGrp="1"/>
          </p:cNvSpPr>
          <p:nvPr>
            <p:ph type="title"/>
          </p:nvPr>
        </p:nvSpPr>
        <p:spPr>
          <a:xfrm>
            <a:off x="387900" y="409957"/>
            <a:ext cx="8368200" cy="686100"/>
          </a:xfrm>
        </p:spPr>
        <p:txBody>
          <a:bodyPr/>
          <a:lstStyle/>
          <a:p>
            <a:r>
              <a:rPr lang="en-IN" sz="3200" dirty="0">
                <a:solidFill>
                  <a:srgbClr val="C00000"/>
                </a:solidFill>
                <a:latin typeface="Calibri (Body)"/>
              </a:rPr>
              <a:t>Conclusion and Future Scope </a:t>
            </a:r>
          </a:p>
        </p:txBody>
      </p:sp>
      <p:sp>
        <p:nvSpPr>
          <p:cNvPr id="3" name="Text Placeholder 2">
            <a:extLst>
              <a:ext uri="{FF2B5EF4-FFF2-40B4-BE49-F238E27FC236}">
                <a16:creationId xmlns:a16="http://schemas.microsoft.com/office/drawing/2014/main" id="{DF774AAA-F1B0-402A-851B-30FACDD097A5}"/>
              </a:ext>
            </a:extLst>
          </p:cNvPr>
          <p:cNvSpPr>
            <a:spLocks noGrp="1"/>
          </p:cNvSpPr>
          <p:nvPr>
            <p:ph type="body" idx="1"/>
          </p:nvPr>
        </p:nvSpPr>
        <p:spPr>
          <a:xfrm>
            <a:off x="231402" y="1260750"/>
            <a:ext cx="8368200" cy="3725587"/>
          </a:xfrm>
        </p:spPr>
        <p:txBody>
          <a:bodyPr/>
          <a:lstStyle/>
          <a:p>
            <a:pPr marL="114300" indent="0" algn="just">
              <a:buNone/>
            </a:pPr>
            <a:r>
              <a:rPr lang="en-IN" sz="1400" b="0" i="0" dirty="0">
                <a:solidFill>
                  <a:srgbClr val="000000"/>
                </a:solidFill>
                <a:effectLst/>
                <a:latin typeface="Calibri (Body)"/>
              </a:rPr>
              <a:t>As a part of future scope is to explore other scenarios and apply them in practice to enhance the current healthcare data management  :</a:t>
            </a:r>
          </a:p>
          <a:p>
            <a:pPr marL="114300" indent="0" algn="just">
              <a:buNone/>
            </a:pPr>
            <a:endParaRPr lang="en-IN" sz="1400" b="0" i="0" dirty="0">
              <a:solidFill>
                <a:srgbClr val="000000"/>
              </a:solidFill>
              <a:effectLst/>
              <a:latin typeface="Calibri (Body)"/>
            </a:endParaRPr>
          </a:p>
          <a:p>
            <a:pPr algn="just">
              <a:buFont typeface="Arial" panose="020B0604020202020204" pitchFamily="34" charset="0"/>
              <a:buChar char="•"/>
            </a:pPr>
            <a:r>
              <a:rPr lang="en-IN" sz="1400" b="0" i="0" dirty="0">
                <a:solidFill>
                  <a:srgbClr val="000000"/>
                </a:solidFill>
                <a:effectLst/>
                <a:latin typeface="Calibri (Body)"/>
              </a:rPr>
              <a:t> Add voice interface that can be used as a medium of </a:t>
            </a:r>
            <a:r>
              <a:rPr lang="en-IN" sz="1400" dirty="0">
                <a:solidFill>
                  <a:srgbClr val="000000"/>
                </a:solidFill>
                <a:latin typeface="Calibri (Body)"/>
              </a:rPr>
              <a:t>communication </a:t>
            </a:r>
            <a:r>
              <a:rPr lang="en-IN" sz="1400" b="0" i="0" dirty="0">
                <a:solidFill>
                  <a:srgbClr val="000000"/>
                </a:solidFill>
                <a:effectLst/>
                <a:latin typeface="Calibri (Body)"/>
              </a:rPr>
              <a:t>with the patient.</a:t>
            </a:r>
          </a:p>
          <a:p>
            <a:pPr algn="just">
              <a:buFont typeface="+mj-lt"/>
              <a:buAutoNum type="arabicPeriod"/>
            </a:pPr>
            <a:endParaRPr lang="en-IN" sz="1400" b="0" i="0" dirty="0">
              <a:solidFill>
                <a:srgbClr val="000000"/>
              </a:solidFill>
              <a:effectLst/>
              <a:latin typeface="Calibri (Body)"/>
            </a:endParaRPr>
          </a:p>
          <a:p>
            <a:pPr algn="just">
              <a:buFont typeface="Arial" panose="020B0604020202020204" pitchFamily="34" charset="0"/>
              <a:buChar char="•"/>
            </a:pPr>
            <a:r>
              <a:rPr lang="en-IN" sz="1400" b="0" i="0" dirty="0">
                <a:solidFill>
                  <a:srgbClr val="000000"/>
                </a:solidFill>
                <a:effectLst/>
                <a:latin typeface="Calibri (Body)"/>
              </a:rPr>
              <a:t>Establish sensor s</a:t>
            </a:r>
            <a:r>
              <a:rPr lang="en-IN" sz="1400" dirty="0">
                <a:solidFill>
                  <a:srgbClr val="000000"/>
                </a:solidFill>
                <a:latin typeface="Calibri (Body)"/>
              </a:rPr>
              <a:t>ystem to monitor the activities of the patient.</a:t>
            </a:r>
          </a:p>
          <a:p>
            <a:pPr algn="just">
              <a:buFont typeface="+mj-lt"/>
              <a:buAutoNum type="arabicPeriod"/>
            </a:pPr>
            <a:endParaRPr lang="en-IN" sz="1400" dirty="0">
              <a:solidFill>
                <a:srgbClr val="000000"/>
              </a:solidFill>
              <a:latin typeface="Calibri (Body)"/>
            </a:endParaRPr>
          </a:p>
          <a:p>
            <a:pPr algn="just">
              <a:buFont typeface="Arial" panose="020B0604020202020204" pitchFamily="34" charset="0"/>
              <a:buChar char="•"/>
            </a:pPr>
            <a:r>
              <a:rPr lang="en-IN" sz="1400" dirty="0">
                <a:solidFill>
                  <a:srgbClr val="000000"/>
                </a:solidFill>
                <a:latin typeface="Calibri (Body)"/>
              </a:rPr>
              <a:t>Collaborate with other organizations and services as required.</a:t>
            </a:r>
          </a:p>
          <a:p>
            <a:pPr algn="just">
              <a:buFont typeface="+mj-lt"/>
              <a:buAutoNum type="arabicPeriod"/>
            </a:pPr>
            <a:endParaRPr lang="en-IN" sz="1400" dirty="0">
              <a:solidFill>
                <a:srgbClr val="000000"/>
              </a:solidFill>
              <a:latin typeface="Calibri (Body)"/>
            </a:endParaRPr>
          </a:p>
          <a:p>
            <a:pPr algn="just">
              <a:buFont typeface="Arial" panose="020B0604020202020204" pitchFamily="34" charset="0"/>
              <a:buChar char="•"/>
            </a:pPr>
            <a:r>
              <a:rPr lang="en-IN" sz="1400" dirty="0">
                <a:solidFill>
                  <a:srgbClr val="000000"/>
                </a:solidFill>
                <a:latin typeface="Calibri (Body)"/>
              </a:rPr>
              <a:t>Add Payment gateways.</a:t>
            </a:r>
          </a:p>
          <a:p>
            <a:pPr algn="just">
              <a:buFont typeface="+mj-lt"/>
              <a:buAutoNum type="arabicPeriod"/>
            </a:pPr>
            <a:endParaRPr lang="en-IN" sz="1400" dirty="0">
              <a:solidFill>
                <a:srgbClr val="000000"/>
              </a:solidFill>
              <a:latin typeface="Calibri (Body)"/>
            </a:endParaRPr>
          </a:p>
          <a:p>
            <a:pPr algn="just">
              <a:buFont typeface="Arial" panose="020B0604020202020204" pitchFamily="34" charset="0"/>
              <a:buChar char="•"/>
            </a:pPr>
            <a:r>
              <a:rPr lang="en-IN" sz="1400" dirty="0">
                <a:solidFill>
                  <a:srgbClr val="000000"/>
                </a:solidFill>
                <a:latin typeface="Calibri (Body)"/>
              </a:rPr>
              <a:t>We  </a:t>
            </a:r>
            <a:r>
              <a:rPr lang="en-IN" sz="1400" b="0" i="0" dirty="0">
                <a:solidFill>
                  <a:srgbClr val="000000"/>
                </a:solidFill>
                <a:effectLst/>
                <a:latin typeface="Calibri (Body)"/>
              </a:rPr>
              <a:t>would like to extend the structure of a patient record and its metadata, using the semantics of healthcare data, including the possibility of sharing radiology images, which is much more challenging</a:t>
            </a:r>
            <a:endParaRPr lang="en-IN" sz="1400" dirty="0">
              <a:solidFill>
                <a:srgbClr val="000000"/>
              </a:solidFill>
              <a:latin typeface="Calibri (Body)"/>
            </a:endParaRPr>
          </a:p>
          <a:p>
            <a:pPr marL="114300" indent="0">
              <a:buNone/>
            </a:pPr>
            <a:endParaRPr lang="en-IN" sz="1400" b="0" i="0" dirty="0">
              <a:solidFill>
                <a:srgbClr val="000000"/>
              </a:solidFill>
              <a:effectLst/>
              <a:latin typeface="Calibri (Body)"/>
            </a:endParaRPr>
          </a:p>
          <a:p>
            <a:pPr>
              <a:buFont typeface="+mj-lt"/>
              <a:buAutoNum type="arabicPeriod"/>
            </a:pPr>
            <a:endParaRPr lang="en-IN" sz="1400" dirty="0">
              <a:solidFill>
                <a:srgbClr val="000000"/>
              </a:solidFill>
              <a:latin typeface="Calibri (Body)"/>
            </a:endParaRPr>
          </a:p>
          <a:p>
            <a:pPr marL="114300" indent="0">
              <a:buNone/>
            </a:pPr>
            <a:endParaRPr lang="en-IN" sz="1400" dirty="0">
              <a:solidFill>
                <a:srgbClr val="000000"/>
              </a:solidFill>
              <a:latin typeface="Calibri (Body)"/>
            </a:endParaRPr>
          </a:p>
          <a:p>
            <a:pPr marL="114300" indent="0">
              <a:buNone/>
            </a:pPr>
            <a:endParaRPr lang="en-IN" sz="1400" b="0" i="0" dirty="0">
              <a:solidFill>
                <a:srgbClr val="000000"/>
              </a:solidFill>
              <a:effectLst/>
              <a:latin typeface="Calibri (Body)"/>
            </a:endParaRPr>
          </a:p>
          <a:p>
            <a:pPr marL="114300" indent="0">
              <a:buNone/>
            </a:pPr>
            <a:endParaRPr lang="en-IN" sz="1400" b="0" i="0" dirty="0">
              <a:solidFill>
                <a:srgbClr val="000000"/>
              </a:solidFill>
              <a:effectLst/>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dirty="0">
              <a:solidFill>
                <a:srgbClr val="000000"/>
              </a:solidFill>
              <a:latin typeface="Calibri (Body)"/>
            </a:endParaRPr>
          </a:p>
          <a:p>
            <a:pPr>
              <a:buFont typeface="+mj-lt"/>
              <a:buAutoNum type="arabicPeriod"/>
            </a:pPr>
            <a:endParaRPr lang="en-IN" sz="1400" b="0" i="0" dirty="0">
              <a:solidFill>
                <a:srgbClr val="000000"/>
              </a:solidFill>
              <a:effectLst/>
              <a:latin typeface="Calibri (Body)"/>
            </a:endParaRPr>
          </a:p>
          <a:p>
            <a:pPr>
              <a:buFont typeface="+mj-lt"/>
              <a:buAutoNum type="arabicPeriod"/>
            </a:pPr>
            <a:endParaRPr lang="en-IN" sz="1400" b="0" i="0" dirty="0">
              <a:solidFill>
                <a:srgbClr val="000000"/>
              </a:solidFill>
              <a:effectLst/>
              <a:latin typeface="Calibri (Body)"/>
            </a:endParaRPr>
          </a:p>
          <a:p>
            <a:pPr>
              <a:buFont typeface="+mj-lt"/>
              <a:buAutoNum type="arabicPeriod"/>
            </a:pPr>
            <a:endParaRPr lang="en-IN" sz="1400" b="0" i="0" dirty="0">
              <a:solidFill>
                <a:srgbClr val="000000"/>
              </a:solidFill>
              <a:effectLst/>
              <a:latin typeface="Calibri (Body)"/>
            </a:endParaRPr>
          </a:p>
        </p:txBody>
      </p:sp>
    </p:spTree>
    <p:extLst>
      <p:ext uri="{BB962C8B-B14F-4D97-AF65-F5344CB8AC3E}">
        <p14:creationId xmlns:p14="http://schemas.microsoft.com/office/powerpoint/2010/main" val="3121074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C00000"/>
                </a:solidFill>
                <a:latin typeface="Calibri (Body)"/>
              </a:rPr>
              <a:t>References</a:t>
            </a:r>
            <a:endParaRPr sz="3200" dirty="0">
              <a:solidFill>
                <a:srgbClr val="C00000"/>
              </a:solidFill>
              <a:latin typeface="Calibri (Body)"/>
            </a:endParaRPr>
          </a:p>
        </p:txBody>
      </p:sp>
      <p:sp>
        <p:nvSpPr>
          <p:cNvPr id="174" name="Google Shape;174;p33"/>
          <p:cNvSpPr txBox="1">
            <a:spLocks noGrp="1"/>
          </p:cNvSpPr>
          <p:nvPr>
            <p:ph type="body" idx="1"/>
          </p:nvPr>
        </p:nvSpPr>
        <p:spPr>
          <a:xfrm>
            <a:off x="387900" y="1401724"/>
            <a:ext cx="8368200" cy="3283751"/>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SzPts val="1200"/>
              <a:buFont typeface="Arial"/>
              <a:buAutoNum type="arabicPeriod"/>
            </a:pPr>
            <a:r>
              <a:rPr lang="en" sz="1200" u="sng" dirty="0">
                <a:latin typeface="Calibri (Body)"/>
                <a:ea typeface="Arial"/>
                <a:cs typeface="Arial"/>
                <a:sym typeface="Arial"/>
                <a:hlinkClick r:id="rId3">
                  <a:extLst>
                    <a:ext uri="{A12FA001-AC4F-418D-AE19-62706E023703}">
                      <ahyp:hlinkClr xmlns:ahyp="http://schemas.microsoft.com/office/drawing/2018/hyperlinkcolor" val="tx"/>
                    </a:ext>
                  </a:extLst>
                </a:hlinkClick>
              </a:rPr>
              <a:t>https://www.academia.edu/5202538/HOSPITAL_MANAGEMENT_SYSTEM_A_Project_work_submitted_to_the_DEPARTMENT_OF_COMPUTER_APPLICATIONS_Guided_by</a:t>
            </a:r>
            <a:endParaRPr lang="en" sz="1200" u="sng" dirty="0">
              <a:latin typeface="Calibri (Body)"/>
              <a:ea typeface="Arial"/>
              <a:cs typeface="Arial"/>
              <a:sym typeface="Arial"/>
            </a:endParaRPr>
          </a:p>
          <a:p>
            <a:pPr marL="457200" lvl="0" indent="-304800" algn="l" rtl="0">
              <a:spcBef>
                <a:spcPts val="1200"/>
              </a:spcBef>
              <a:spcAft>
                <a:spcPts val="0"/>
              </a:spcAft>
              <a:buSzPts val="1200"/>
              <a:buFont typeface="Arial"/>
              <a:buAutoNum type="arabicPeriod"/>
            </a:pPr>
            <a:endParaRPr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r>
              <a:rPr lang="en" sz="1200" u="sng" dirty="0">
                <a:latin typeface="Calibri (Body)"/>
                <a:ea typeface="Arial"/>
                <a:cs typeface="Arial"/>
                <a:sym typeface="Arial"/>
                <a:hlinkClick r:id="rId4">
                  <a:extLst>
                    <a:ext uri="{A12FA001-AC4F-418D-AE19-62706E023703}">
                      <ahyp:hlinkClr xmlns:ahyp="http://schemas.microsoft.com/office/drawing/2018/hyperlinkcolor" val="tx"/>
                    </a:ext>
                  </a:extLst>
                </a:hlinkClick>
              </a:rPr>
              <a:t>https://www.lovelycoding.org/hospital-management-system-project-for-final-year/</a:t>
            </a:r>
            <a:endParaRPr lang="en"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endParaRPr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r>
              <a:rPr lang="en" sz="1200" u="sng" dirty="0">
                <a:latin typeface="Calibri (Body)"/>
                <a:ea typeface="Arial"/>
                <a:cs typeface="Arial"/>
                <a:sym typeface="Arial"/>
                <a:hlinkClick r:id="rId5">
                  <a:extLst>
                    <a:ext uri="{A12FA001-AC4F-418D-AE19-62706E023703}">
                      <ahyp:hlinkClr xmlns:ahyp="http://schemas.microsoft.com/office/drawing/2018/hyperlinkcolor" val="tx"/>
                    </a:ext>
                  </a:extLst>
                </a:hlinkClick>
              </a:rPr>
              <a:t>https://www.researchgate.net/profile/Patrick_Ngulube/publication/324871047_ENTERPRISE_CONTENT_MANAGEMENT_SYSTEM_IMPLEMENTATION_READINESS_TO_IMPROVE_MEDICAL_RECORDS_MANAGEMENT_IN_LIMPOPO_PROVINCE_SOUTH_AFRICA/links/5af93eb00f7e9b026bf6dd12/ENTERPRISE-CONTENT-MANAGEMENT-SYSTEM-IMPLEMENTATION-READINESS-TO-IMPROVE-MEDICAL-RECORDS-MANAGEMENT-IN-LIMPOPO-PROVINCE-SOUTH-AFRICA.pdf</a:t>
            </a:r>
            <a:endParaRPr lang="en"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endParaRPr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r>
              <a:rPr lang="en" sz="1200" u="sng" dirty="0">
                <a:latin typeface="Calibri (Body)"/>
                <a:ea typeface="Arial"/>
                <a:cs typeface="Arial"/>
                <a:sym typeface="Arial"/>
                <a:hlinkClick r:id="rId6">
                  <a:extLst>
                    <a:ext uri="{A12FA001-AC4F-418D-AE19-62706E023703}">
                      <ahyp:hlinkClr xmlns:ahyp="http://schemas.microsoft.com/office/drawing/2018/hyperlinkcolor" val="tx"/>
                    </a:ext>
                  </a:extLst>
                </a:hlinkClick>
              </a:rPr>
              <a:t>http://article.sapub.org/10.5923.j.se.20170601.01.html</a:t>
            </a:r>
            <a:endParaRPr lang="en"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endParaRPr sz="1200" u="sng" dirty="0">
              <a:latin typeface="Calibri (Body)"/>
              <a:ea typeface="Arial"/>
              <a:cs typeface="Arial"/>
              <a:sym typeface="Arial"/>
            </a:endParaRPr>
          </a:p>
          <a:p>
            <a:pPr marL="457200" lvl="0" indent="-304800" algn="l" rtl="0">
              <a:spcBef>
                <a:spcPts val="0"/>
              </a:spcBef>
              <a:spcAft>
                <a:spcPts val="0"/>
              </a:spcAft>
              <a:buSzPts val="1200"/>
              <a:buFont typeface="Arial"/>
              <a:buAutoNum type="arabicPeriod"/>
            </a:pPr>
            <a:r>
              <a:rPr lang="en" sz="1200" u="sng" dirty="0">
                <a:latin typeface="Calibri (Body)"/>
                <a:ea typeface="Arial"/>
                <a:cs typeface="Arial"/>
                <a:sym typeface="Arial"/>
                <a:hlinkClick r:id="rId7">
                  <a:extLst>
                    <a:ext uri="{A12FA001-AC4F-418D-AE19-62706E023703}">
                      <ahyp:hlinkClr xmlns:ahyp="http://schemas.microsoft.com/office/drawing/2018/hyperlinkcolor" val="tx"/>
                    </a:ext>
                  </a:extLst>
                </a:hlinkClick>
              </a:rPr>
              <a:t>https://sourceforge.net/software/electronic-medical-records/android/</a:t>
            </a:r>
            <a:endParaRPr sz="1200" u="sng" dirty="0">
              <a:latin typeface="Calibri (Body)"/>
              <a:ea typeface="Arial"/>
              <a:cs typeface="Arial"/>
              <a:sym typeface="Arial"/>
            </a:endParaRPr>
          </a:p>
          <a:p>
            <a:pPr marL="0" lvl="0" indent="0" algn="l" rtl="0">
              <a:spcBef>
                <a:spcPts val="1200"/>
              </a:spcBef>
              <a:spcAft>
                <a:spcPts val="1600"/>
              </a:spcAft>
              <a:buNone/>
            </a:pPr>
            <a:endParaRPr dirty="0">
              <a:latin typeface="Calibri (Body)"/>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59960" y="848771"/>
            <a:ext cx="9144000" cy="13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C00000"/>
                </a:solidFill>
                <a:latin typeface="Calibri (Body)"/>
              </a:rPr>
              <a:t>Thank you !!</a:t>
            </a:r>
            <a:endParaRPr sz="3600" dirty="0">
              <a:solidFill>
                <a:srgbClr val="C00000"/>
              </a:solidFill>
              <a:latin typeface="Calibri (Body)"/>
            </a:endParaRPr>
          </a:p>
        </p:txBody>
      </p:sp>
      <p:sp>
        <p:nvSpPr>
          <p:cNvPr id="3" name="Google Shape;65;p13">
            <a:extLst>
              <a:ext uri="{FF2B5EF4-FFF2-40B4-BE49-F238E27FC236}">
                <a16:creationId xmlns:a16="http://schemas.microsoft.com/office/drawing/2014/main" id="{1593D0A8-84D6-4426-B910-1A1BCD951A29}"/>
              </a:ext>
            </a:extLst>
          </p:cNvPr>
          <p:cNvSpPr txBox="1"/>
          <p:nvPr/>
        </p:nvSpPr>
        <p:spPr>
          <a:xfrm>
            <a:off x="193650" y="2218871"/>
            <a:ext cx="8756700" cy="21341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solidFill>
                  <a:srgbClr val="C00000"/>
                </a:solidFill>
                <a:latin typeface="Calibri (Body)"/>
                <a:ea typeface="Lora"/>
                <a:cs typeface="Lora"/>
                <a:sym typeface="Lora"/>
              </a:rPr>
              <a:t>Team Members </a:t>
            </a:r>
            <a:endParaRPr lang="en" sz="1600" dirty="0">
              <a:solidFill>
                <a:srgbClr val="C00000"/>
              </a:solidFill>
              <a:latin typeface="Calibri (Body)"/>
              <a:ea typeface="Lora"/>
              <a:cs typeface="Lora"/>
              <a:sym typeface="Lora"/>
            </a:endParaRPr>
          </a:p>
          <a:p>
            <a:pPr marL="0" lvl="0" indent="0" algn="ctr" rtl="0">
              <a:spcBef>
                <a:spcPts val="0"/>
              </a:spcBef>
              <a:spcAft>
                <a:spcPts val="0"/>
              </a:spcAft>
              <a:buNone/>
            </a:pPr>
            <a:r>
              <a:rPr lang="en" sz="1600" dirty="0">
                <a:solidFill>
                  <a:schemeClr val="tx1">
                    <a:lumMod val="50000"/>
                    <a:lumOff val="50000"/>
                  </a:schemeClr>
                </a:solidFill>
                <a:latin typeface="Calibri (Body)"/>
                <a:ea typeface="Lora"/>
                <a:cs typeface="Lora"/>
                <a:sym typeface="Lora"/>
              </a:rPr>
              <a:t>Rutuja Kajave | 4437   </a:t>
            </a:r>
          </a:p>
          <a:p>
            <a:pPr marL="0" lvl="0" indent="0" algn="ctr" rtl="0">
              <a:spcBef>
                <a:spcPts val="0"/>
              </a:spcBef>
              <a:spcAft>
                <a:spcPts val="0"/>
              </a:spcAft>
              <a:buNone/>
            </a:pPr>
            <a:r>
              <a:rPr lang="en" sz="1600" dirty="0">
                <a:solidFill>
                  <a:schemeClr val="tx1">
                    <a:lumMod val="50000"/>
                    <a:lumOff val="50000"/>
                  </a:schemeClr>
                </a:solidFill>
                <a:latin typeface="Calibri (Body)"/>
                <a:ea typeface="Lora"/>
                <a:cs typeface="Lora"/>
                <a:sym typeface="Lora"/>
              </a:rPr>
              <a:t>Shravni Sangamnerkar | </a:t>
            </a:r>
            <a:r>
              <a:rPr lang="en" sz="1600">
                <a:solidFill>
                  <a:schemeClr val="tx1">
                    <a:lumMod val="50000"/>
                    <a:lumOff val="50000"/>
                  </a:schemeClr>
                </a:solidFill>
                <a:latin typeface="Calibri (Body)"/>
                <a:ea typeface="Lora"/>
                <a:cs typeface="Lora"/>
                <a:sym typeface="Lora"/>
              </a:rPr>
              <a:t>4463   </a:t>
            </a:r>
            <a:endParaRPr lang="en" sz="1600" dirty="0">
              <a:solidFill>
                <a:schemeClr val="tx1">
                  <a:lumMod val="50000"/>
                  <a:lumOff val="50000"/>
                </a:schemeClr>
              </a:solidFill>
              <a:latin typeface="Calibri (Body)"/>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64118" y="505525"/>
            <a:ext cx="7694400" cy="47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C00000"/>
                </a:solidFill>
                <a:latin typeface="Calibri (Body)"/>
              </a:rPr>
              <a:t>   Domain</a:t>
            </a:r>
            <a:endParaRPr sz="3200" dirty="0">
              <a:solidFill>
                <a:srgbClr val="C00000"/>
              </a:solidFill>
              <a:latin typeface="Calibri (Body)"/>
            </a:endParaRPr>
          </a:p>
        </p:txBody>
      </p:sp>
      <p:sp>
        <p:nvSpPr>
          <p:cNvPr id="4" name="Google Shape;76;p15">
            <a:extLst>
              <a:ext uri="{FF2B5EF4-FFF2-40B4-BE49-F238E27FC236}">
                <a16:creationId xmlns:a16="http://schemas.microsoft.com/office/drawing/2014/main" id="{F3DDD55E-B982-48BF-BDCE-CCA0798788FE}"/>
              </a:ext>
            </a:extLst>
          </p:cNvPr>
          <p:cNvSpPr txBox="1">
            <a:spLocks/>
          </p:cNvSpPr>
          <p:nvPr/>
        </p:nvSpPr>
        <p:spPr>
          <a:xfrm>
            <a:off x="698084" y="1196788"/>
            <a:ext cx="8504635" cy="4416467"/>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444500" algn="just">
              <a:lnSpc>
                <a:spcPct val="150000"/>
              </a:lnSpc>
              <a:buClr>
                <a:schemeClr val="tx1"/>
              </a:buClr>
              <a:buSzPts val="2000"/>
              <a:buFont typeface="Arial" panose="020B0604020202020204" pitchFamily="34" charset="0"/>
              <a:buChar char="•"/>
            </a:pPr>
            <a:r>
              <a:rPr lang="en-IN" sz="1400" dirty="0"/>
              <a:t>Android</a:t>
            </a:r>
          </a:p>
          <a:p>
            <a:pPr marL="444500" algn="just">
              <a:lnSpc>
                <a:spcPct val="150000"/>
              </a:lnSpc>
              <a:buClr>
                <a:schemeClr val="tx1"/>
              </a:buClr>
              <a:buSzPts val="2000"/>
              <a:buFont typeface="Arial" panose="020B0604020202020204" pitchFamily="34" charset="0"/>
              <a:buChar char="•"/>
            </a:pPr>
            <a:endParaRPr lang="en-IN" sz="1400" dirty="0"/>
          </a:p>
          <a:p>
            <a:pPr marL="444500" algn="just">
              <a:lnSpc>
                <a:spcPct val="150000"/>
              </a:lnSpc>
              <a:buClr>
                <a:schemeClr val="tx1"/>
              </a:buClr>
              <a:buSzPts val="2000"/>
              <a:buFont typeface="Arial" panose="020B0604020202020204" pitchFamily="34" charset="0"/>
              <a:buChar char="•"/>
            </a:pPr>
            <a:r>
              <a:rPr lang="en-IN" sz="1400" dirty="0"/>
              <a:t>Firebase</a:t>
            </a:r>
          </a:p>
          <a:p>
            <a:pPr marL="444500" algn="just">
              <a:lnSpc>
                <a:spcPct val="150000"/>
              </a:lnSpc>
              <a:buClr>
                <a:schemeClr val="tx1"/>
              </a:buClr>
              <a:buSzPts val="2000"/>
              <a:buFont typeface="Arial" panose="020B0604020202020204" pitchFamily="34" charset="0"/>
              <a:buChar char="•"/>
            </a:pPr>
            <a:endParaRPr lang="en-IN" sz="1400" dirty="0"/>
          </a:p>
          <a:p>
            <a:pPr marL="444500" algn="just">
              <a:lnSpc>
                <a:spcPct val="150000"/>
              </a:lnSpc>
              <a:buClr>
                <a:schemeClr val="tx1"/>
              </a:buClr>
              <a:buSzPts val="2000"/>
              <a:buFont typeface="Arial" panose="020B0604020202020204" pitchFamily="34" charset="0"/>
              <a:buChar char="•"/>
            </a:pPr>
            <a:r>
              <a:rPr lang="en-US" sz="1400" dirty="0"/>
              <a:t>Cloud Technologies</a:t>
            </a:r>
          </a:p>
          <a:p>
            <a:pPr marL="444500" algn="just">
              <a:lnSpc>
                <a:spcPct val="150000"/>
              </a:lnSpc>
              <a:buClr>
                <a:schemeClr val="tx1"/>
              </a:buClr>
              <a:buSzPts val="2000"/>
              <a:buFont typeface="Arial" panose="020B0604020202020204" pitchFamily="34" charset="0"/>
              <a:buChar char="•"/>
            </a:pPr>
            <a:endParaRPr lang="en-IN" sz="1400" dirty="0"/>
          </a:p>
          <a:p>
            <a:pPr marL="444500" algn="just">
              <a:lnSpc>
                <a:spcPct val="150000"/>
              </a:lnSpc>
              <a:buClr>
                <a:schemeClr val="tx1"/>
              </a:buClr>
              <a:buSzPts val="2000"/>
              <a:buFont typeface="Arial" panose="020B0604020202020204" pitchFamily="34" charset="0"/>
              <a:buChar char="•"/>
            </a:pPr>
            <a:r>
              <a:rPr lang="en-US" sz="1400" dirty="0"/>
              <a:t>Flutter &amp; Dart</a:t>
            </a:r>
          </a:p>
          <a:p>
            <a:pPr marL="444500" algn="just">
              <a:lnSpc>
                <a:spcPct val="150000"/>
              </a:lnSpc>
              <a:buClr>
                <a:schemeClr val="tx1"/>
              </a:buClr>
              <a:buSzPts val="2000"/>
              <a:buFont typeface="Arial" panose="020B0604020202020204" pitchFamily="34" charset="0"/>
              <a:buChar char="•"/>
            </a:pPr>
            <a:endParaRPr lang="en-US" sz="1400" dirty="0"/>
          </a:p>
          <a:p>
            <a:pPr marL="101600" indent="0" algn="just">
              <a:lnSpc>
                <a:spcPct val="150000"/>
              </a:lnSpc>
              <a:buClr>
                <a:schemeClr val="tx1"/>
              </a:buClr>
              <a:buSzPts val="2000"/>
              <a:buNone/>
            </a:pPr>
            <a:endParaRPr lang="en-US" sz="1400" dirty="0"/>
          </a:p>
          <a:p>
            <a:pPr marL="444500" algn="just">
              <a:lnSpc>
                <a:spcPct val="150000"/>
              </a:lnSpc>
              <a:buClr>
                <a:schemeClr val="tx1"/>
              </a:buClr>
              <a:buSzPts val="2000"/>
              <a:buFont typeface="Arial" panose="020B0604020202020204" pitchFamily="34" charset="0"/>
              <a:buChar char="•"/>
            </a:pPr>
            <a:endParaRPr lang="en-US" sz="1400" i="1" dirty="0"/>
          </a:p>
          <a:p>
            <a:pPr marL="101600" indent="0" algn="just">
              <a:buClr>
                <a:srgbClr val="D9D9D9"/>
              </a:buClr>
              <a:buSzPts val="2000"/>
              <a:buFont typeface="Arial" panose="020B0604020202020204" pitchFamily="34" charset="0"/>
              <a:buNone/>
            </a:pPr>
            <a:endParaRPr lang="en-US" sz="1400" dirty="0"/>
          </a:p>
          <a:p>
            <a:pPr marL="0" indent="0">
              <a:spcBef>
                <a:spcPts val="1600"/>
              </a:spcBef>
              <a:spcAft>
                <a:spcPts val="1600"/>
              </a:spcAft>
              <a:buFont typeface="Arial" panose="020B0604020202020204" pitchFamily="34" charset="0"/>
              <a:buNone/>
            </a:pPr>
            <a:endParaRPr lang="en-US" sz="1400" dirty="0">
              <a:solidFill>
                <a:schemeClr val="dk2"/>
              </a:solidFill>
            </a:endParaRPr>
          </a:p>
        </p:txBody>
      </p:sp>
    </p:spTree>
    <p:extLst>
      <p:ext uri="{BB962C8B-B14F-4D97-AF65-F5344CB8AC3E}">
        <p14:creationId xmlns:p14="http://schemas.microsoft.com/office/powerpoint/2010/main" val="264824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8C48-DD00-4E73-B37B-C8B88CA8756B}"/>
              </a:ext>
            </a:extLst>
          </p:cNvPr>
          <p:cNvSpPr>
            <a:spLocks noGrp="1"/>
          </p:cNvSpPr>
          <p:nvPr>
            <p:ph type="title"/>
          </p:nvPr>
        </p:nvSpPr>
        <p:spPr>
          <a:xfrm>
            <a:off x="697097" y="192734"/>
            <a:ext cx="7749806" cy="824854"/>
          </a:xfrm>
        </p:spPr>
        <p:txBody>
          <a:bodyPr>
            <a:normAutofit/>
          </a:bodyPr>
          <a:lstStyle/>
          <a:p>
            <a:r>
              <a:rPr lang="en-IN" sz="3200" dirty="0">
                <a:solidFill>
                  <a:srgbClr val="C00000"/>
                </a:solidFill>
                <a:latin typeface="Calibri (Body)"/>
              </a:rPr>
              <a:t>Motivation</a:t>
            </a:r>
          </a:p>
        </p:txBody>
      </p:sp>
      <p:sp>
        <p:nvSpPr>
          <p:cNvPr id="3" name="Content Placeholder 2">
            <a:extLst>
              <a:ext uri="{FF2B5EF4-FFF2-40B4-BE49-F238E27FC236}">
                <a16:creationId xmlns:a16="http://schemas.microsoft.com/office/drawing/2014/main" id="{D382A611-F1DF-4505-99AA-FA6A440FFE6B}"/>
              </a:ext>
            </a:extLst>
          </p:cNvPr>
          <p:cNvSpPr>
            <a:spLocks noGrp="1"/>
          </p:cNvSpPr>
          <p:nvPr>
            <p:ph idx="1"/>
          </p:nvPr>
        </p:nvSpPr>
        <p:spPr>
          <a:xfrm>
            <a:off x="493055" y="1017587"/>
            <a:ext cx="8157890" cy="3852285"/>
          </a:xfrm>
        </p:spPr>
        <p:txBody>
          <a:bodyPr>
            <a:noAutofit/>
          </a:bodyPr>
          <a:lstStyle/>
          <a:p>
            <a:pPr algn="just">
              <a:lnSpc>
                <a:spcPct val="150000"/>
              </a:lnSpc>
            </a:pPr>
            <a:r>
              <a:rPr lang="en-US" sz="1400" dirty="0"/>
              <a:t>The </a:t>
            </a:r>
            <a:r>
              <a:rPr lang="en-US" sz="1400" i="1" dirty="0"/>
              <a:t>use of manual mode of managing medical records </a:t>
            </a:r>
            <a:r>
              <a:rPr lang="en-US" sz="1400" dirty="0"/>
              <a:t>in the healthcare institutions has been a dominant challenge that dismally affects easy management of records and timeous access during healthcare service delivery.</a:t>
            </a:r>
          </a:p>
          <a:p>
            <a:pPr algn="just">
              <a:lnSpc>
                <a:spcPct val="150000"/>
              </a:lnSpc>
            </a:pPr>
            <a:r>
              <a:rPr lang="en-US" sz="1400" dirty="0"/>
              <a:t>In some instances the existing systems appears to be</a:t>
            </a:r>
            <a:r>
              <a:rPr lang="en-US" sz="1400" i="1" dirty="0"/>
              <a:t> less functional in terms of file tracking and provision of the required information for business continuity.</a:t>
            </a:r>
            <a:endParaRPr lang="en-US" sz="1400" dirty="0"/>
          </a:p>
          <a:p>
            <a:pPr algn="just">
              <a:lnSpc>
                <a:spcPct val="150000"/>
              </a:lnSpc>
            </a:pPr>
            <a:r>
              <a:rPr lang="en-US" sz="1400" i="1" dirty="0"/>
              <a:t>Availing the facility at home </a:t>
            </a:r>
            <a:r>
              <a:rPr lang="en-US" sz="1400" dirty="0"/>
              <a:t>for the ones who cant afford to enroll for care centers.</a:t>
            </a:r>
          </a:p>
          <a:p>
            <a:pPr algn="just">
              <a:lnSpc>
                <a:spcPct val="150000"/>
              </a:lnSpc>
            </a:pPr>
            <a:r>
              <a:rPr lang="en-IN" sz="1400" dirty="0"/>
              <a:t>It is observed that many health care </a:t>
            </a:r>
            <a:r>
              <a:rPr lang="en-IN" sz="1400" i="1" dirty="0"/>
              <a:t>organizations still maintain paper records</a:t>
            </a:r>
            <a:r>
              <a:rPr lang="en-IN" sz="1400" dirty="0"/>
              <a:t> of patients’ files. </a:t>
            </a:r>
          </a:p>
          <a:p>
            <a:pPr algn="just">
              <a:lnSpc>
                <a:spcPct val="150000"/>
              </a:lnSpc>
            </a:pPr>
            <a:r>
              <a:rPr lang="en-IN" sz="1400" dirty="0"/>
              <a:t>At Satyak: Assisted living centre for dementia, since all the records were managed manually, it affected the accuracy, relevance, timeliness, confidentiality of the data. </a:t>
            </a:r>
            <a:endParaRPr lang="en-US" sz="1400" dirty="0"/>
          </a:p>
          <a:p>
            <a:pPr algn="just">
              <a:lnSpc>
                <a:spcPct val="150000"/>
              </a:lnSpc>
            </a:pPr>
            <a:r>
              <a:rPr lang="en-US" sz="1400" dirty="0"/>
              <a:t>The specific problem that led to this project was the </a:t>
            </a:r>
            <a:r>
              <a:rPr lang="en-US" sz="1400" i="1" dirty="0"/>
              <a:t>lack of an integrated records management system.</a:t>
            </a:r>
            <a:endParaRPr lang="en-IN" sz="1400" i="1" dirty="0"/>
          </a:p>
          <a:p>
            <a:pPr marL="0" indent="0" algn="just">
              <a:lnSpc>
                <a:spcPct val="150000"/>
              </a:lnSpc>
              <a:buNone/>
            </a:pPr>
            <a:endParaRPr lang="en-US" sz="1400" dirty="0"/>
          </a:p>
          <a:p>
            <a:pPr algn="just">
              <a:lnSpc>
                <a:spcPct val="150000"/>
              </a:lnSpc>
            </a:pPr>
            <a:endParaRPr lang="en-US" sz="1400" dirty="0"/>
          </a:p>
          <a:p>
            <a:pPr marL="0" indent="0" algn="just">
              <a:lnSpc>
                <a:spcPct val="150000"/>
              </a:lnSpc>
              <a:buNone/>
            </a:pPr>
            <a:endParaRPr lang="en-US" sz="1400" dirty="0"/>
          </a:p>
        </p:txBody>
      </p:sp>
    </p:spTree>
    <p:extLst>
      <p:ext uri="{BB962C8B-B14F-4D97-AF65-F5344CB8AC3E}">
        <p14:creationId xmlns:p14="http://schemas.microsoft.com/office/powerpoint/2010/main" val="3023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B5FB-402E-4D84-9537-57BAC249A5C1}"/>
              </a:ext>
            </a:extLst>
          </p:cNvPr>
          <p:cNvSpPr>
            <a:spLocks noGrp="1"/>
          </p:cNvSpPr>
          <p:nvPr>
            <p:ph type="ctrTitle"/>
          </p:nvPr>
        </p:nvSpPr>
        <p:spPr>
          <a:xfrm>
            <a:off x="1262378" y="1156733"/>
            <a:ext cx="6619244" cy="2497186"/>
          </a:xfrm>
        </p:spPr>
        <p:txBody>
          <a:bodyPr>
            <a:normAutofit fontScale="90000"/>
          </a:bodyPr>
          <a:lstStyle/>
          <a:p>
            <a:br>
              <a:rPr lang="en-IN" dirty="0">
                <a:solidFill>
                  <a:srgbClr val="C00000"/>
                </a:solidFill>
                <a:latin typeface="Calibri (Body)"/>
              </a:rPr>
            </a:br>
            <a:br>
              <a:rPr lang="en-IN" dirty="0">
                <a:solidFill>
                  <a:srgbClr val="C00000"/>
                </a:solidFill>
                <a:latin typeface="Calibri (Body)"/>
              </a:rPr>
            </a:br>
            <a:r>
              <a:rPr lang="en-IN" dirty="0">
                <a:solidFill>
                  <a:srgbClr val="C00000"/>
                </a:solidFill>
                <a:latin typeface="Calibri (Body)"/>
              </a:rPr>
              <a:t>Literature Survey</a:t>
            </a:r>
            <a:br>
              <a:rPr lang="en-IN" dirty="0">
                <a:solidFill>
                  <a:srgbClr val="C00000"/>
                </a:solidFill>
                <a:latin typeface="Calibri (Body)"/>
              </a:rPr>
            </a:br>
            <a:r>
              <a:rPr lang="en-IN" sz="3600" dirty="0">
                <a:latin typeface="Calibri (Body)"/>
              </a:rPr>
              <a:t>Research Paper</a:t>
            </a:r>
            <a:br>
              <a:rPr lang="en-IN" dirty="0">
                <a:solidFill>
                  <a:srgbClr val="C00000"/>
                </a:solidFill>
                <a:latin typeface="Calibri (Body)"/>
              </a:rPr>
            </a:br>
            <a:endParaRPr lang="en-IN" dirty="0">
              <a:solidFill>
                <a:srgbClr val="C00000"/>
              </a:solidFill>
              <a:latin typeface="Calibri (Body)"/>
            </a:endParaRPr>
          </a:p>
        </p:txBody>
      </p:sp>
    </p:spTree>
    <p:extLst>
      <p:ext uri="{BB962C8B-B14F-4D97-AF65-F5344CB8AC3E}">
        <p14:creationId xmlns:p14="http://schemas.microsoft.com/office/powerpoint/2010/main" val="377885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4ED72B-A3DB-4A09-A126-A3A1CD4BFF61}"/>
              </a:ext>
            </a:extLst>
          </p:cNvPr>
          <p:cNvGraphicFramePr>
            <a:graphicFrameLocks noGrp="1"/>
          </p:cNvGraphicFramePr>
          <p:nvPr>
            <p:extLst>
              <p:ext uri="{D42A27DB-BD31-4B8C-83A1-F6EECF244321}">
                <p14:modId xmlns:p14="http://schemas.microsoft.com/office/powerpoint/2010/main" val="2564154505"/>
              </p:ext>
            </p:extLst>
          </p:nvPr>
        </p:nvGraphicFramePr>
        <p:xfrm>
          <a:off x="238990" y="130320"/>
          <a:ext cx="8614065" cy="3035444"/>
        </p:xfrm>
        <a:graphic>
          <a:graphicData uri="http://schemas.openxmlformats.org/drawingml/2006/table">
            <a:tbl>
              <a:tblPr>
                <a:tableStyleId>{2D5ABB26-0587-4C30-8999-92F81FD0307C}</a:tableStyleId>
              </a:tblPr>
              <a:tblGrid>
                <a:gridCol w="1534392">
                  <a:extLst>
                    <a:ext uri="{9D8B030D-6E8A-4147-A177-3AD203B41FA5}">
                      <a16:colId xmlns:a16="http://schemas.microsoft.com/office/drawing/2014/main" val="4103833033"/>
                    </a:ext>
                  </a:extLst>
                </a:gridCol>
                <a:gridCol w="1448449">
                  <a:extLst>
                    <a:ext uri="{9D8B030D-6E8A-4147-A177-3AD203B41FA5}">
                      <a16:colId xmlns:a16="http://schemas.microsoft.com/office/drawing/2014/main" val="2146515038"/>
                    </a:ext>
                  </a:extLst>
                </a:gridCol>
                <a:gridCol w="913751">
                  <a:extLst>
                    <a:ext uri="{9D8B030D-6E8A-4147-A177-3AD203B41FA5}">
                      <a16:colId xmlns:a16="http://schemas.microsoft.com/office/drawing/2014/main" val="95817850"/>
                    </a:ext>
                  </a:extLst>
                </a:gridCol>
                <a:gridCol w="2209800">
                  <a:extLst>
                    <a:ext uri="{9D8B030D-6E8A-4147-A177-3AD203B41FA5}">
                      <a16:colId xmlns:a16="http://schemas.microsoft.com/office/drawing/2014/main" val="862830952"/>
                    </a:ext>
                  </a:extLst>
                </a:gridCol>
                <a:gridCol w="2507673">
                  <a:extLst>
                    <a:ext uri="{9D8B030D-6E8A-4147-A177-3AD203B41FA5}">
                      <a16:colId xmlns:a16="http://schemas.microsoft.com/office/drawing/2014/main" val="1151335439"/>
                    </a:ext>
                  </a:extLst>
                </a:gridCol>
              </a:tblGrid>
              <a:tr h="458060">
                <a:tc>
                  <a:txBody>
                    <a:bodyPr/>
                    <a:lstStyle/>
                    <a:p>
                      <a:pPr algn="ctr" fontAlgn="ctr"/>
                      <a:r>
                        <a:rPr lang="en-IN" sz="1100" b="1" u="none" strike="noStrike" dirty="0">
                          <a:solidFill>
                            <a:srgbClr val="000000"/>
                          </a:solidFill>
                          <a:effectLst/>
                          <a:latin typeface="Calibri (Body)"/>
                        </a:rPr>
                        <a:t>Research</a:t>
                      </a:r>
                    </a:p>
                    <a:p>
                      <a:pPr algn="ctr" fontAlgn="ctr"/>
                      <a:r>
                        <a:rPr lang="en-IN" sz="1100" b="1" u="none" strike="noStrike" dirty="0">
                          <a:solidFill>
                            <a:srgbClr val="000000"/>
                          </a:solidFill>
                          <a:effectLst/>
                          <a:latin typeface="Calibri (Body)"/>
                        </a:rPr>
                        <a:t>Paper</a:t>
                      </a:r>
                      <a:endParaRPr lang="en-IN" sz="1100" b="1"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solidFill>
                            <a:srgbClr val="000000"/>
                          </a:solidFill>
                          <a:effectLst/>
                          <a:latin typeface="Calibri (Body)"/>
                        </a:rPr>
                        <a:t>Key words </a:t>
                      </a:r>
                      <a:endParaRPr lang="en-IN" sz="1100" b="1"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IN" sz="1100" b="1" u="none" strike="noStrike" dirty="0">
                          <a:effectLst/>
                          <a:latin typeface="Calibri (Body)"/>
                        </a:rPr>
                        <a:t>Supported Platforms</a:t>
                      </a:r>
                      <a:endParaRPr lang="en-IN" sz="1100" b="1"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r>
                        <a:rPr lang="en-IN" sz="1100" b="1" u="none" strike="noStrike" kern="1200" dirty="0">
                          <a:solidFill>
                            <a:srgbClr val="000000"/>
                          </a:solidFill>
                          <a:effectLst/>
                          <a:latin typeface="Calibri (Body)"/>
                        </a:rPr>
                        <a:t>Limitations of Health</a:t>
                      </a:r>
                    </a:p>
                    <a:p>
                      <a:pPr marL="0" marR="0" lvl="0" indent="0" algn="ctr" defTabSz="342900" rtl="0" eaLnBrk="1" fontAlgn="ctr" latinLnBrk="0" hangingPunct="1">
                        <a:lnSpc>
                          <a:spcPct val="100000"/>
                        </a:lnSpc>
                        <a:spcBef>
                          <a:spcPts val="0"/>
                        </a:spcBef>
                        <a:spcAft>
                          <a:spcPts val="0"/>
                        </a:spcAft>
                        <a:buClrTx/>
                        <a:buSzTx/>
                        <a:buFontTx/>
                        <a:buNone/>
                        <a:tabLst/>
                        <a:defRPr/>
                      </a:pPr>
                      <a:r>
                        <a:rPr lang="en-IN" sz="1100" b="1" u="none" strike="noStrike" kern="1200" dirty="0">
                          <a:solidFill>
                            <a:srgbClr val="000000"/>
                          </a:solidFill>
                          <a:effectLst/>
                          <a:latin typeface="Calibri (Body)"/>
                        </a:rPr>
                        <a:t> Information System</a:t>
                      </a:r>
                      <a:endParaRPr lang="en-IN" sz="1100" b="1"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r>
                        <a:rPr lang="en-IN" sz="1100" b="1" u="none" strike="noStrike" kern="1200" dirty="0">
                          <a:solidFill>
                            <a:srgbClr val="000000"/>
                          </a:solidFill>
                          <a:effectLst/>
                          <a:latin typeface="Calibri (Body)"/>
                        </a:rPr>
                        <a:t>Advantages over Current </a:t>
                      </a:r>
                    </a:p>
                    <a:p>
                      <a:pPr marL="0" marR="0" lvl="0" indent="0" algn="ctr" defTabSz="342900" rtl="0" eaLnBrk="1" fontAlgn="ctr" latinLnBrk="0" hangingPunct="1">
                        <a:lnSpc>
                          <a:spcPct val="100000"/>
                        </a:lnSpc>
                        <a:spcBef>
                          <a:spcPts val="0"/>
                        </a:spcBef>
                        <a:spcAft>
                          <a:spcPts val="0"/>
                        </a:spcAft>
                        <a:buClrTx/>
                        <a:buSzTx/>
                        <a:buFontTx/>
                        <a:buNone/>
                        <a:tabLst/>
                        <a:defRPr/>
                      </a:pPr>
                      <a:r>
                        <a:rPr lang="en-IN" sz="1100" b="1" u="none" strike="noStrike" kern="1200" dirty="0">
                          <a:solidFill>
                            <a:srgbClr val="000000"/>
                          </a:solidFill>
                          <a:effectLst/>
                          <a:latin typeface="Calibri (Body)"/>
                        </a:rPr>
                        <a:t>Health Information System</a:t>
                      </a:r>
                      <a:endParaRPr lang="en-IN" sz="1100" b="1"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9101227"/>
                  </a:ext>
                </a:extLst>
              </a:tr>
              <a:tr h="1330475">
                <a:tc>
                  <a:txBody>
                    <a:bodyPr/>
                    <a:lstStyle/>
                    <a:p>
                      <a:pPr algn="ctr" fontAlgn="ctr"/>
                      <a:r>
                        <a:rPr lang="en-IN" sz="1050" b="0" u="none" strike="noStrike" dirty="0">
                          <a:solidFill>
                            <a:srgbClr val="000000"/>
                          </a:solidFill>
                          <a:effectLst/>
                          <a:latin typeface="Calibri (Body)"/>
                        </a:rPr>
                        <a:t>ECM System implementation readiness to improve medical record management in Limpopo</a:t>
                      </a:r>
                    </a:p>
                    <a:p>
                      <a:pPr algn="ctr" fontAlgn="ctr"/>
                      <a:r>
                        <a:rPr lang="en-IN" sz="1050" b="0" u="none" strike="noStrike" dirty="0">
                          <a:solidFill>
                            <a:srgbClr val="000000"/>
                          </a:solidFill>
                          <a:effectLst/>
                          <a:latin typeface="Calibri (Body)"/>
                        </a:rPr>
                        <a:t>Province, South Africa</a:t>
                      </a:r>
                      <a:endParaRPr lang="en-IN" sz="1050" b="0"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ECM, ERM, Healthcare Service</a:t>
                      </a:r>
                    </a:p>
                    <a:p>
                      <a:pPr algn="ctr" fontAlgn="ctr"/>
                      <a:endParaRPr lang="en-IN" sz="1050" b="0"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b="0" u="none" strike="noStrike" dirty="0">
                          <a:solidFill>
                            <a:srgbClr val="000000"/>
                          </a:solidFill>
                          <a:effectLst/>
                          <a:latin typeface="Calibri (Body)"/>
                        </a:rPr>
                        <a:t>Windows, </a:t>
                      </a:r>
                    </a:p>
                    <a:p>
                      <a:pPr algn="ctr" fontAlgn="ctr"/>
                      <a:r>
                        <a:rPr lang="en-IN" sz="1050" b="0" u="none" strike="noStrike" dirty="0">
                          <a:solidFill>
                            <a:srgbClr val="000000"/>
                          </a:solidFill>
                          <a:effectLst/>
                          <a:latin typeface="Calibri (Body)"/>
                        </a:rPr>
                        <a:t>MAC iOS</a:t>
                      </a:r>
                      <a:endParaRPr lang="en-IN" sz="1050" b="0"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53975" algn="l" defTabSz="6858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IN" sz="1050" kern="1200" dirty="0">
                          <a:solidFill>
                            <a:schemeClr val="tx1"/>
                          </a:solidFill>
                          <a:effectLst/>
                          <a:latin typeface="+mn-lt"/>
                          <a:ea typeface="+mn-ea"/>
                          <a:cs typeface="+mn-cs"/>
                        </a:rPr>
                        <a:t>Don’t have a collaborative system to integrate the records management responsibility.</a:t>
                      </a:r>
                    </a:p>
                    <a:p>
                      <a:pPr marL="171450" marR="0" lvl="0" indent="-53975" algn="l" defTabSz="6858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IN" sz="1050" kern="1200" dirty="0">
                          <a:solidFill>
                            <a:schemeClr val="tx1"/>
                          </a:solidFill>
                          <a:effectLst/>
                          <a:latin typeface="+mn-lt"/>
                          <a:ea typeface="+mn-ea"/>
                          <a:cs typeface="+mn-cs"/>
                        </a:rPr>
                        <a:t>Incapable of capturing medical history of the patients, tracking paper-based records movement or creation but capture only personal details and billing data.</a:t>
                      </a:r>
                      <a:endParaRPr lang="en-US" sz="1050" kern="1200" dirty="0">
                        <a:solidFill>
                          <a:schemeClr val="tx1"/>
                        </a:solidFill>
                        <a:effectLst/>
                        <a:latin typeface="+mn-lt"/>
                        <a:ea typeface="+mn-ea"/>
                        <a:cs typeface="+mn-cs"/>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53975" algn="l" fontAlgn="ctr">
                        <a:buFont typeface="Arial" panose="020B0604020202020204" pitchFamily="34" charset="0"/>
                        <a:buChar char="•"/>
                      </a:pPr>
                      <a:r>
                        <a:rPr lang="en-IN" sz="1050" dirty="0">
                          <a:latin typeface="Calibri (Body)"/>
                        </a:rPr>
                        <a:t>One record accessed by many people at the same time</a:t>
                      </a:r>
                    </a:p>
                    <a:p>
                      <a:pPr marL="171450" indent="-53975" algn="l" fontAlgn="ctr">
                        <a:buFont typeface="Arial" panose="020B0604020202020204" pitchFamily="34" charset="0"/>
                        <a:buChar char="•"/>
                      </a:pPr>
                      <a:r>
                        <a:rPr lang="en-IN" sz="1050" dirty="0">
                          <a:latin typeface="Calibri (Body)"/>
                        </a:rPr>
                        <a:t>Provision of timely, accurate, trustworthy, complete and effective records security throughout the life span.</a:t>
                      </a:r>
                    </a:p>
                    <a:p>
                      <a:pPr marL="171450" indent="-53975" algn="l" fontAlgn="ctr">
                        <a:buFont typeface="Arial" panose="020B0604020202020204" pitchFamily="34" charset="0"/>
                        <a:buChar char="•"/>
                      </a:pPr>
                      <a:r>
                        <a:rPr lang="en-IN" sz="1050" dirty="0">
                          <a:latin typeface="Calibri (Body)"/>
                        </a:rPr>
                        <a:t>Compliance with legislative framework.</a:t>
                      </a:r>
                    </a:p>
                    <a:p>
                      <a:pPr marL="171450" indent="-53975" algn="l" fontAlgn="ctr">
                        <a:buFont typeface="Arial" panose="020B0604020202020204" pitchFamily="34" charset="0"/>
                        <a:buChar char="•"/>
                      </a:pPr>
                      <a:r>
                        <a:rPr lang="en-IN" sz="1050" dirty="0">
                          <a:latin typeface="Calibri (Body)"/>
                        </a:rPr>
                        <a:t>Creation of reliable knowledge at all stages of the life span.</a:t>
                      </a:r>
                      <a:endParaRPr lang="en-IN" sz="1050" b="0"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263342"/>
                  </a:ext>
                </a:extLst>
              </a:tr>
              <a:tr h="1246909">
                <a:tc>
                  <a:txBody>
                    <a:bodyPr/>
                    <a:lstStyle/>
                    <a:p>
                      <a:pPr algn="ctr" fontAlgn="ctr"/>
                      <a:r>
                        <a:rPr lang="en-IN" sz="1050" b="0" u="none" strike="noStrike" dirty="0">
                          <a:solidFill>
                            <a:srgbClr val="000000"/>
                          </a:solidFill>
                          <a:effectLst/>
                          <a:latin typeface="Calibri (Body)"/>
                        </a:rPr>
                        <a:t>Utilizing Open ERP for creating medical record management system in Smart Hospital </a:t>
                      </a:r>
                      <a:endParaRPr lang="en-IN" sz="1050" b="0"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b="0" i="0" u="none" strike="noStrike" dirty="0">
                          <a:solidFill>
                            <a:srgbClr val="000000"/>
                          </a:solidFill>
                          <a:effectLst/>
                          <a:latin typeface="Calibri (Body)"/>
                        </a:rPr>
                        <a:t>ERP, EHR , Healthcare Service</a:t>
                      </a: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b="0" u="none" strike="noStrike" dirty="0">
                          <a:solidFill>
                            <a:srgbClr val="000000"/>
                          </a:solidFill>
                          <a:effectLst/>
                          <a:latin typeface="Calibri (Body)"/>
                        </a:rPr>
                        <a:t>Desktop</a:t>
                      </a:r>
                    </a:p>
                    <a:p>
                      <a:pPr algn="ctr" fontAlgn="ctr"/>
                      <a:r>
                        <a:rPr lang="en-IN" sz="1050" b="0" u="none" strike="noStrike" dirty="0">
                          <a:solidFill>
                            <a:srgbClr val="000000"/>
                          </a:solidFill>
                          <a:effectLst/>
                          <a:latin typeface="Calibri (Body)"/>
                        </a:rPr>
                        <a:t>Application</a:t>
                      </a:r>
                      <a:endParaRPr lang="en-IN" sz="1050" b="0" i="0" u="none" strike="noStrike" dirty="0">
                        <a:solidFill>
                          <a:srgbClr val="000000"/>
                        </a:solidFill>
                        <a:effectLst/>
                        <a:latin typeface="Calibri (Body)"/>
                      </a:endParaRPr>
                    </a:p>
                  </a:txBody>
                  <a:tcPr marL="3395" marR="3395" marT="33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15888" algn="l">
                        <a:lnSpc>
                          <a:spcPct val="115000"/>
                        </a:lnSpc>
                        <a:spcBef>
                          <a:spcPts val="0"/>
                        </a:spcBef>
                        <a:spcAft>
                          <a:spcPts val="0"/>
                        </a:spcAft>
                        <a:buFont typeface="Arial" panose="020B0604020202020204" pitchFamily="34" charset="0"/>
                        <a:buChar char="•"/>
                      </a:pPr>
                      <a:r>
                        <a:rPr lang="en-IN" sz="1050" dirty="0">
                          <a:effectLst/>
                          <a:latin typeface="Calibri (Body)"/>
                        </a:rPr>
                        <a:t>Financial issues.</a:t>
                      </a:r>
                    </a:p>
                    <a:p>
                      <a:pPr marL="171450" marR="0" indent="-115888" algn="l">
                        <a:lnSpc>
                          <a:spcPct val="115000"/>
                        </a:lnSpc>
                        <a:spcBef>
                          <a:spcPts val="0"/>
                        </a:spcBef>
                        <a:spcAft>
                          <a:spcPts val="0"/>
                        </a:spcAft>
                        <a:buFont typeface="Arial" panose="020B0604020202020204" pitchFamily="34" charset="0"/>
                        <a:buChar char="•"/>
                      </a:pPr>
                      <a:r>
                        <a:rPr lang="en-IN" sz="1050" kern="1200" dirty="0">
                          <a:solidFill>
                            <a:schemeClr val="tx1"/>
                          </a:solidFill>
                          <a:effectLst/>
                          <a:latin typeface="+mn-lt"/>
                          <a:ea typeface="+mn-ea"/>
                          <a:cs typeface="+mn-cs"/>
                        </a:rPr>
                        <a:t>Temporary loss of productivity associated with EHR adoption, privacy and security concerns and several unintended consequences.</a:t>
                      </a:r>
                      <a:endParaRPr lang="en-IN" sz="1050" dirty="0">
                        <a:effectLst/>
                        <a:latin typeface="Calibri (Body)"/>
                      </a:endParaRPr>
                    </a:p>
                  </a:txBody>
                  <a:tcPr marL="56683" marR="5668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15888" algn="l">
                        <a:lnSpc>
                          <a:spcPct val="115000"/>
                        </a:lnSpc>
                        <a:spcBef>
                          <a:spcPts val="0"/>
                        </a:spcBef>
                        <a:spcAft>
                          <a:spcPts val="0"/>
                        </a:spcAft>
                        <a:buFont typeface="Arial" panose="020B0604020202020204" pitchFamily="34" charset="0"/>
                        <a:buChar char="•"/>
                      </a:pPr>
                      <a:r>
                        <a:rPr lang="en-IN" sz="1050" dirty="0">
                          <a:effectLst/>
                          <a:latin typeface="Calibri (Body)"/>
                        </a:rPr>
                        <a:t>Quality of care.</a:t>
                      </a:r>
                    </a:p>
                    <a:p>
                      <a:pPr marL="171450" marR="0" indent="-115888" algn="l">
                        <a:lnSpc>
                          <a:spcPct val="115000"/>
                        </a:lnSpc>
                        <a:spcBef>
                          <a:spcPts val="0"/>
                        </a:spcBef>
                        <a:spcAft>
                          <a:spcPts val="0"/>
                        </a:spcAft>
                        <a:buFont typeface="Arial" panose="020B0604020202020204" pitchFamily="34" charset="0"/>
                        <a:buChar char="•"/>
                      </a:pPr>
                      <a:r>
                        <a:rPr lang="en-IN" sz="1050" dirty="0">
                          <a:effectLst/>
                          <a:latin typeface="Calibri (Body)"/>
                        </a:rPr>
                        <a:t>Reduction in medical errors, and other improvements in patient-level measures that describe the appropriateness of care. </a:t>
                      </a:r>
                      <a:endParaRPr lang="en-US" sz="1050" dirty="0">
                        <a:effectLst/>
                        <a:latin typeface="Calibri (Body)"/>
                        <a:ea typeface="Calibri" panose="020F0502020204030204" pitchFamily="34" charset="0"/>
                        <a:cs typeface="Mangal" panose="02040503050203030202" pitchFamily="18" charset="0"/>
                      </a:endParaRPr>
                    </a:p>
                  </a:txBody>
                  <a:tcPr marL="56683" marR="5668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886953"/>
                  </a:ext>
                </a:extLst>
              </a:tr>
            </a:tbl>
          </a:graphicData>
        </a:graphic>
      </p:graphicFrame>
      <p:graphicFrame>
        <p:nvGraphicFramePr>
          <p:cNvPr id="4" name="Table 3">
            <a:extLst>
              <a:ext uri="{FF2B5EF4-FFF2-40B4-BE49-F238E27FC236}">
                <a16:creationId xmlns:a16="http://schemas.microsoft.com/office/drawing/2014/main" id="{CA280227-D174-405E-8422-9A85EFE57354}"/>
              </a:ext>
            </a:extLst>
          </p:cNvPr>
          <p:cNvGraphicFramePr>
            <a:graphicFrameLocks noGrp="1"/>
          </p:cNvGraphicFramePr>
          <p:nvPr>
            <p:extLst>
              <p:ext uri="{D42A27DB-BD31-4B8C-83A1-F6EECF244321}">
                <p14:modId xmlns:p14="http://schemas.microsoft.com/office/powerpoint/2010/main" val="1017935"/>
              </p:ext>
            </p:extLst>
          </p:nvPr>
        </p:nvGraphicFramePr>
        <p:xfrm>
          <a:off x="238990" y="3165764"/>
          <a:ext cx="8614064" cy="1832264"/>
        </p:xfrm>
        <a:graphic>
          <a:graphicData uri="http://schemas.openxmlformats.org/drawingml/2006/table">
            <a:tbl>
              <a:tblPr>
                <a:tableStyleId>{2D5ABB26-0587-4C30-8999-92F81FD0307C}</a:tableStyleId>
              </a:tblPr>
              <a:tblGrid>
                <a:gridCol w="1538473">
                  <a:extLst>
                    <a:ext uri="{9D8B030D-6E8A-4147-A177-3AD203B41FA5}">
                      <a16:colId xmlns:a16="http://schemas.microsoft.com/office/drawing/2014/main" val="4103833033"/>
                    </a:ext>
                  </a:extLst>
                </a:gridCol>
                <a:gridCol w="1451512">
                  <a:extLst>
                    <a:ext uri="{9D8B030D-6E8A-4147-A177-3AD203B41FA5}">
                      <a16:colId xmlns:a16="http://schemas.microsoft.com/office/drawing/2014/main" val="2146515038"/>
                    </a:ext>
                  </a:extLst>
                </a:gridCol>
                <a:gridCol w="906607">
                  <a:extLst>
                    <a:ext uri="{9D8B030D-6E8A-4147-A177-3AD203B41FA5}">
                      <a16:colId xmlns:a16="http://schemas.microsoft.com/office/drawing/2014/main" val="95817850"/>
                    </a:ext>
                  </a:extLst>
                </a:gridCol>
                <a:gridCol w="2216727">
                  <a:extLst>
                    <a:ext uri="{9D8B030D-6E8A-4147-A177-3AD203B41FA5}">
                      <a16:colId xmlns:a16="http://schemas.microsoft.com/office/drawing/2014/main" val="862830952"/>
                    </a:ext>
                  </a:extLst>
                </a:gridCol>
                <a:gridCol w="2500745">
                  <a:extLst>
                    <a:ext uri="{9D8B030D-6E8A-4147-A177-3AD203B41FA5}">
                      <a16:colId xmlns:a16="http://schemas.microsoft.com/office/drawing/2014/main" val="1151335439"/>
                    </a:ext>
                  </a:extLst>
                </a:gridCol>
              </a:tblGrid>
              <a:tr h="1032164">
                <a:tc>
                  <a:txBody>
                    <a:bodyPr/>
                    <a:lstStyle/>
                    <a:p>
                      <a:pPr algn="ctr"/>
                      <a:r>
                        <a:rPr lang="en-IN" sz="1050" kern="1200" dirty="0">
                          <a:solidFill>
                            <a:schemeClr val="dk1"/>
                          </a:solidFill>
                          <a:effectLst/>
                        </a:rPr>
                        <a:t>Design and development of a web-based hospital information</a:t>
                      </a:r>
                      <a:r>
                        <a:rPr lang="en-US" sz="1050" kern="1200" dirty="0">
                          <a:solidFill>
                            <a:schemeClr val="dk1"/>
                          </a:solidFill>
                          <a:effectLst/>
                        </a:rPr>
                        <a:t> </a:t>
                      </a:r>
                      <a:r>
                        <a:rPr lang="en-IN" sz="1050" kern="1200" dirty="0">
                          <a:solidFill>
                            <a:schemeClr val="dk1"/>
                          </a:solidFill>
                          <a:effectLst/>
                        </a:rPr>
                        <a:t>System</a:t>
                      </a:r>
                      <a:endParaRPr lang="en-US" sz="1050" kern="1200" dirty="0">
                        <a:solidFill>
                          <a:schemeClr val="dk1"/>
                        </a:solidFill>
                        <a:effectLst/>
                      </a:endParaRPr>
                    </a:p>
                    <a:p>
                      <a:pPr algn="ctr"/>
                      <a:r>
                        <a:rPr lang="en-IN" sz="1050" kern="1200" dirty="0">
                          <a:solidFill>
                            <a:schemeClr val="dk1"/>
                          </a:solidFill>
                          <a:effectLst/>
                        </a:rPr>
                        <a:t>[1998]</a:t>
                      </a:r>
                      <a:endParaRPr lang="en-IN" sz="1050" b="0" i="0" u="none" strike="noStrike" dirty="0">
                        <a:solidFill>
                          <a:srgbClr val="000000"/>
                        </a:solidFill>
                        <a:effectLst/>
                        <a:latin typeface="+mj-lt"/>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kern="1200" dirty="0">
                          <a:solidFill>
                            <a:schemeClr val="dk1"/>
                          </a:solidFill>
                          <a:effectLst/>
                        </a:rPr>
                        <a:t>Computer-based </a:t>
                      </a:r>
                    </a:p>
                    <a:p>
                      <a:pPr algn="ctr" fontAlgn="ctr"/>
                      <a:r>
                        <a:rPr lang="en-IN" sz="1050" kern="1200" dirty="0">
                          <a:solidFill>
                            <a:schemeClr val="dk1"/>
                          </a:solidFill>
                          <a:effectLst/>
                        </a:rPr>
                        <a:t>Patient Record (CPR)</a:t>
                      </a:r>
                    </a:p>
                    <a:p>
                      <a:pPr algn="ctr" fontAlgn="ctr"/>
                      <a:endParaRPr lang="en-IN" sz="1050" b="0" i="0" u="none" strike="noStrike" kern="1200" dirty="0">
                        <a:solidFill>
                          <a:schemeClr val="dk1"/>
                        </a:solidFill>
                        <a:effectLst/>
                        <a:latin typeface="Calibri" panose="020F0502020204030204" pitchFamily="34" charset="0"/>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kern="1200" dirty="0">
                          <a:solidFill>
                            <a:schemeClr val="dk1"/>
                          </a:solidFill>
                          <a:effectLst/>
                        </a:rPr>
                        <a:t>Web based client-server architecture</a:t>
                      </a:r>
                    </a:p>
                    <a:p>
                      <a:pPr algn="ctr" fontAlgn="ctr"/>
                      <a:r>
                        <a:rPr lang="en-IN" sz="1050" kern="1200" dirty="0">
                          <a:solidFill>
                            <a:schemeClr val="dk1"/>
                          </a:solidFill>
                          <a:effectLst/>
                        </a:rPr>
                        <a:t>Desktop </a:t>
                      </a:r>
                    </a:p>
                    <a:p>
                      <a:pPr algn="ctr" fontAlgn="ctr"/>
                      <a:r>
                        <a:rPr lang="en-IN" sz="1050" kern="1200" dirty="0">
                          <a:solidFill>
                            <a:schemeClr val="dk1"/>
                          </a:solidFill>
                          <a:effectLst/>
                        </a:rPr>
                        <a:t>Application</a:t>
                      </a:r>
                    </a:p>
                    <a:p>
                      <a:pPr algn="ctr" fontAlgn="ctr"/>
                      <a:endParaRPr lang="en-IN" sz="1050" b="0" i="0" u="none" strike="noStrike" dirty="0">
                        <a:solidFill>
                          <a:srgbClr val="000000"/>
                        </a:solidFill>
                        <a:effectLst/>
                        <a:latin typeface="+mj-lt"/>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53975" algn="l" defTabSz="685800" rtl="0" eaLnBrk="1" fontAlgn="ctr" latinLnBrk="0" hangingPunct="1">
                        <a:lnSpc>
                          <a:spcPct val="115000"/>
                        </a:lnSpc>
                        <a:spcBef>
                          <a:spcPts val="0"/>
                        </a:spcBef>
                        <a:spcAft>
                          <a:spcPts val="0"/>
                        </a:spcAft>
                        <a:buFont typeface="Arial" panose="020B0604020202020204" pitchFamily="34" charset="0"/>
                        <a:buChar char="•"/>
                      </a:pPr>
                      <a:r>
                        <a:rPr lang="en-IN" sz="1050" kern="1200" dirty="0">
                          <a:solidFill>
                            <a:schemeClr val="tx1"/>
                          </a:solidFill>
                          <a:effectLst/>
                          <a:latin typeface="+mn-lt"/>
                          <a:ea typeface="+mn-ea"/>
                          <a:cs typeface="+mn-cs"/>
                        </a:rPr>
                        <a:t> Reduction in access.</a:t>
                      </a:r>
                    </a:p>
                    <a:p>
                      <a:pPr marL="171450" marR="0" indent="-53975" algn="l" defTabSz="685800" rtl="0" eaLnBrk="1" fontAlgn="ctr" latinLnBrk="0" hangingPunct="1">
                        <a:lnSpc>
                          <a:spcPct val="115000"/>
                        </a:lnSpc>
                        <a:spcBef>
                          <a:spcPts val="0"/>
                        </a:spcBef>
                        <a:spcAft>
                          <a:spcPts val="0"/>
                        </a:spcAft>
                        <a:buFont typeface="Arial" panose="020B0604020202020204" pitchFamily="34" charset="0"/>
                        <a:buChar char="•"/>
                      </a:pPr>
                      <a:r>
                        <a:rPr lang="en-IN" sz="1050" kern="1200" dirty="0">
                          <a:solidFill>
                            <a:schemeClr val="tx1"/>
                          </a:solidFill>
                          <a:effectLst/>
                          <a:latin typeface="+mn-lt"/>
                          <a:ea typeface="+mn-ea"/>
                          <a:cs typeface="+mn-cs"/>
                        </a:rPr>
                        <a:t> Reduction in the rate. of hospital admissions.</a:t>
                      </a:r>
                    </a:p>
                    <a:p>
                      <a:pPr marL="171450" marR="0" indent="-53975" algn="l" defTabSz="685800" rtl="0" eaLnBrk="1" fontAlgn="ctr" latinLnBrk="0" hangingPunct="1">
                        <a:lnSpc>
                          <a:spcPct val="115000"/>
                        </a:lnSpc>
                        <a:spcBef>
                          <a:spcPts val="0"/>
                        </a:spcBef>
                        <a:spcAft>
                          <a:spcPts val="0"/>
                        </a:spcAft>
                        <a:buFont typeface="Arial" panose="020B0604020202020204" pitchFamily="34" charset="0"/>
                        <a:buChar char="•"/>
                      </a:pPr>
                      <a:r>
                        <a:rPr lang="en-IN" sz="1050" kern="1200" dirty="0">
                          <a:solidFill>
                            <a:schemeClr val="tx1"/>
                          </a:solidFill>
                          <a:effectLst/>
                          <a:latin typeface="+mn-lt"/>
                          <a:ea typeface="+mn-ea"/>
                          <a:cs typeface="+mn-cs"/>
                        </a:rPr>
                        <a:t> Increasing employees' workload and dissatisfaction.</a:t>
                      </a:r>
                      <a:endParaRPr lang="en-US" sz="1050" kern="1200" dirty="0">
                        <a:solidFill>
                          <a:schemeClr val="tx1"/>
                        </a:solidFill>
                        <a:effectLst/>
                        <a:latin typeface="+mn-lt"/>
                        <a:ea typeface="+mn-ea"/>
                        <a:cs typeface="+mn-cs"/>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800" rtl="0" eaLnBrk="1" fontAlgn="ctr" latinLnBrk="0" hangingPunct="1">
                        <a:buFont typeface="Arial" panose="020B0604020202020204" pitchFamily="34" charset="0"/>
                        <a:buNone/>
                      </a:pPr>
                      <a:endParaRPr lang="en-IN" sz="1050" kern="1200" dirty="0">
                        <a:solidFill>
                          <a:schemeClr val="dk1"/>
                        </a:solidFill>
                        <a:effectLst/>
                        <a:latin typeface="+mn-lt"/>
                        <a:ea typeface="+mn-ea"/>
                        <a:cs typeface="+mn-cs"/>
                      </a:endParaRPr>
                    </a:p>
                    <a:p>
                      <a:pPr marL="228600" indent="-111125" algn="l" defTabSz="685800" rtl="0" eaLnBrk="1" fontAlgn="ctr" latinLnBrk="0" hangingPunct="1">
                        <a:buFont typeface="Arial" panose="020B0604020202020204" pitchFamily="34" charset="0"/>
                        <a:buChar char="•"/>
                      </a:pPr>
                      <a:r>
                        <a:rPr lang="en-IN" sz="1050" kern="1200" dirty="0">
                          <a:solidFill>
                            <a:schemeClr val="dk1"/>
                          </a:solidFill>
                          <a:effectLst/>
                          <a:latin typeface="+mn-lt"/>
                          <a:ea typeface="+mn-ea"/>
                          <a:cs typeface="+mn-cs"/>
                        </a:rPr>
                        <a:t>Improved Medical Processes.</a:t>
                      </a:r>
                    </a:p>
                    <a:p>
                      <a:pPr marL="228600" indent="-111125" algn="l" defTabSz="685800" rtl="0" eaLnBrk="1" fontAlgn="ctr" latinLnBrk="0" hangingPunct="1">
                        <a:buFont typeface="Arial" panose="020B0604020202020204" pitchFamily="34" charset="0"/>
                        <a:buChar char="•"/>
                      </a:pPr>
                      <a:r>
                        <a:rPr lang="en-IN" sz="1050" kern="1200" dirty="0">
                          <a:solidFill>
                            <a:schemeClr val="dk1"/>
                          </a:solidFill>
                          <a:effectLst/>
                          <a:latin typeface="+mn-lt"/>
                          <a:ea typeface="+mn-ea"/>
                          <a:cs typeface="+mn-cs"/>
                        </a:rPr>
                        <a:t>Digital medical records.</a:t>
                      </a:r>
                    </a:p>
                    <a:p>
                      <a:pPr marL="228600" indent="-111125" algn="l" defTabSz="685800" rtl="0" eaLnBrk="1" fontAlgn="ctr" latinLnBrk="0" hangingPunct="1">
                        <a:buFont typeface="Arial" panose="020B0604020202020204" pitchFamily="34" charset="0"/>
                        <a:buChar char="•"/>
                      </a:pPr>
                      <a:r>
                        <a:rPr lang="en-IN" sz="1050" kern="1200" dirty="0">
                          <a:solidFill>
                            <a:schemeClr val="dk1"/>
                          </a:solidFill>
                          <a:effectLst/>
                          <a:latin typeface="+mn-lt"/>
                          <a:ea typeface="+mn-ea"/>
                          <a:cs typeface="+mn-cs"/>
                        </a:rPr>
                        <a:t>Increase in staff interaction and facility management.</a:t>
                      </a:r>
                    </a:p>
                    <a:p>
                      <a:pPr marL="228600" indent="-111125" algn="l" defTabSz="685800" rtl="0" eaLnBrk="1" fontAlgn="ctr" latinLnBrk="0" hangingPunct="1">
                        <a:buFont typeface="Arial" panose="020B0604020202020204" pitchFamily="34" charset="0"/>
                        <a:buChar char="•"/>
                      </a:pPr>
                      <a:r>
                        <a:rPr lang="en-IN" sz="1050" kern="1200" dirty="0">
                          <a:solidFill>
                            <a:schemeClr val="dk1"/>
                          </a:solidFill>
                          <a:effectLst/>
                          <a:latin typeface="+mn-lt"/>
                          <a:ea typeface="+mn-ea"/>
                          <a:cs typeface="+mn-cs"/>
                        </a:rPr>
                        <a:t>Market strategy.</a:t>
                      </a: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101227"/>
                  </a:ext>
                </a:extLst>
              </a:tr>
              <a:tr h="771125">
                <a:tc>
                  <a:txBody>
                    <a:bodyPr/>
                    <a:lstStyle/>
                    <a:p>
                      <a:pPr algn="ctr"/>
                      <a:r>
                        <a:rPr lang="en-IN" sz="1050" kern="1200" dirty="0">
                          <a:solidFill>
                            <a:schemeClr val="dk1"/>
                          </a:solidFill>
                          <a:effectLst/>
                        </a:rPr>
                        <a:t>Hospital Management based on Data Mining</a:t>
                      </a:r>
                      <a:endParaRPr lang="en-US" sz="1050" kern="1200" dirty="0">
                        <a:solidFill>
                          <a:schemeClr val="dk1"/>
                        </a:solidFill>
                        <a:effectLst/>
                      </a:endParaRPr>
                    </a:p>
                    <a:p>
                      <a:pPr algn="ctr"/>
                      <a:r>
                        <a:rPr lang="en-IN" sz="1050" kern="1200" dirty="0">
                          <a:solidFill>
                            <a:schemeClr val="dk1"/>
                          </a:solidFill>
                          <a:effectLst/>
                        </a:rPr>
                        <a:t>[2008]</a:t>
                      </a:r>
                      <a:endParaRPr lang="en-IN" sz="1050" b="0" i="0" u="none" strike="noStrike" dirty="0">
                        <a:solidFill>
                          <a:srgbClr val="000000"/>
                        </a:solidFill>
                        <a:effectLst/>
                        <a:latin typeface="+mj-lt"/>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kern="1200" dirty="0">
                          <a:solidFill>
                            <a:schemeClr val="dk1"/>
                          </a:solidFill>
                          <a:effectLst/>
                        </a:rPr>
                        <a:t>Cyberspace in Hospital, </a:t>
                      </a:r>
                    </a:p>
                    <a:p>
                      <a:pPr algn="ctr" fontAlgn="ctr"/>
                      <a:r>
                        <a:rPr lang="en-IN" sz="1050" kern="1200" dirty="0">
                          <a:solidFill>
                            <a:schemeClr val="dk1"/>
                          </a:solidFill>
                          <a:effectLst/>
                        </a:rPr>
                        <a:t>Course Spatiotemporal Data Mining</a:t>
                      </a:r>
                      <a:endParaRPr lang="en-IN" sz="1050" b="0" i="0" u="none" strike="noStrike" dirty="0">
                        <a:solidFill>
                          <a:srgbClr val="000000"/>
                        </a:solidFill>
                        <a:effectLst/>
                        <a:latin typeface="+mj-lt"/>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050" kern="1200" dirty="0">
                          <a:solidFill>
                            <a:schemeClr val="dk1"/>
                          </a:solidFill>
                          <a:effectLst/>
                        </a:rPr>
                        <a:t>Desktop Application</a:t>
                      </a:r>
                      <a:endParaRPr lang="en-IN" sz="1050" b="0" i="0" u="none" strike="noStrike" dirty="0">
                        <a:solidFill>
                          <a:srgbClr val="000000"/>
                        </a:solidFill>
                        <a:effectLst/>
                        <a:latin typeface="+mj-lt"/>
                      </a:endParaRPr>
                    </a:p>
                  </a:txBody>
                  <a:tcPr marL="3512" marR="3512" marT="351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15888" algn="l">
                        <a:lnSpc>
                          <a:spcPct val="100000"/>
                        </a:lnSpc>
                        <a:spcBef>
                          <a:spcPts val="0"/>
                        </a:spcBef>
                        <a:spcAft>
                          <a:spcPts val="0"/>
                        </a:spcAft>
                        <a:buFont typeface="Arial" panose="020B0604020202020204" pitchFamily="34" charset="0"/>
                        <a:buChar char="•"/>
                      </a:pPr>
                      <a:r>
                        <a:rPr lang="en-IN" sz="1050" dirty="0">
                          <a:effectLst/>
                        </a:rPr>
                        <a:t>Ethical, Legal, Social, Administrative, Privacy Issues.</a:t>
                      </a:r>
                      <a:endParaRPr lang="en-US" sz="1050" dirty="0">
                        <a:effectLst/>
                      </a:endParaRPr>
                    </a:p>
                    <a:p>
                      <a:pPr marL="171450" marR="0" indent="-115888" algn="l">
                        <a:lnSpc>
                          <a:spcPct val="100000"/>
                        </a:lnSpc>
                        <a:spcBef>
                          <a:spcPts val="0"/>
                        </a:spcBef>
                        <a:spcAft>
                          <a:spcPts val="0"/>
                        </a:spcAft>
                        <a:buFont typeface="Arial" panose="020B0604020202020204" pitchFamily="34" charset="0"/>
                        <a:buChar char="•"/>
                      </a:pPr>
                      <a:r>
                        <a:rPr lang="en-IN" sz="1050" dirty="0">
                          <a:effectLst/>
                        </a:rPr>
                        <a:t>Data Ownership Lawsuits.</a:t>
                      </a:r>
                      <a:endParaRPr lang="en-US" sz="1050" dirty="0">
                        <a:effectLst/>
                      </a:endParaRPr>
                    </a:p>
                    <a:p>
                      <a:pPr marL="171450" marR="0" indent="-115888" algn="l">
                        <a:lnSpc>
                          <a:spcPct val="100000"/>
                        </a:lnSpc>
                        <a:spcBef>
                          <a:spcPts val="0"/>
                        </a:spcBef>
                        <a:spcAft>
                          <a:spcPts val="0"/>
                        </a:spcAft>
                        <a:buFont typeface="Arial" panose="020B0604020202020204" pitchFamily="34" charset="0"/>
                        <a:buChar char="•"/>
                      </a:pPr>
                      <a:r>
                        <a:rPr lang="en-IN" sz="1050" dirty="0">
                          <a:effectLst/>
                        </a:rPr>
                        <a:t>Privacy and Security of Human Data.</a:t>
                      </a:r>
                      <a:endParaRPr lang="en-US" sz="1050" dirty="0">
                        <a:effectLst/>
                      </a:endParaRPr>
                    </a:p>
                  </a:txBody>
                  <a:tcPr marL="58644" marR="586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17475" algn="l">
                        <a:buFont typeface="Arial" panose="020B0604020202020204" pitchFamily="34" charset="0"/>
                        <a:buChar char="•"/>
                      </a:pPr>
                      <a:r>
                        <a:rPr lang="en-IN" sz="1050" kern="1200" dirty="0">
                          <a:solidFill>
                            <a:schemeClr val="dk1"/>
                          </a:solidFill>
                          <a:effectLst/>
                        </a:rPr>
                        <a:t>Healthcare insurers being able to detect fraud and abuse.</a:t>
                      </a:r>
                    </a:p>
                    <a:p>
                      <a:pPr marL="173038" indent="-117475" algn="l">
                        <a:buFont typeface="Arial" panose="020B0604020202020204" pitchFamily="34" charset="0"/>
                        <a:buChar char="•"/>
                      </a:pPr>
                      <a:r>
                        <a:rPr lang="en-IN" sz="1050" kern="1200" dirty="0">
                          <a:solidFill>
                            <a:schemeClr val="dk1"/>
                          </a:solidFill>
                          <a:effectLst/>
                        </a:rPr>
                        <a:t>Physicians identify effective treatments and best practices.</a:t>
                      </a:r>
                      <a:endParaRPr lang="en-US" sz="1050" dirty="0">
                        <a:effectLst/>
                        <a:latin typeface="+mj-lt"/>
                        <a:ea typeface="Calibri" panose="020F0502020204030204" pitchFamily="34" charset="0"/>
                        <a:cs typeface="Mangal" panose="02040503050203030202" pitchFamily="18" charset="0"/>
                      </a:endParaRPr>
                    </a:p>
                  </a:txBody>
                  <a:tcPr marL="58644" marR="586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88695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B5FB-402E-4D84-9537-57BAC249A5C1}"/>
              </a:ext>
            </a:extLst>
          </p:cNvPr>
          <p:cNvSpPr>
            <a:spLocks noGrp="1"/>
          </p:cNvSpPr>
          <p:nvPr>
            <p:ph type="ctrTitle"/>
          </p:nvPr>
        </p:nvSpPr>
        <p:spPr>
          <a:xfrm>
            <a:off x="1121235" y="1645336"/>
            <a:ext cx="6619244" cy="1852828"/>
          </a:xfrm>
        </p:spPr>
        <p:txBody>
          <a:bodyPr>
            <a:normAutofit fontScale="90000"/>
          </a:bodyPr>
          <a:lstStyle/>
          <a:p>
            <a:br>
              <a:rPr lang="en-IN" dirty="0">
                <a:latin typeface="Calibri (Body)"/>
              </a:rPr>
            </a:br>
            <a:br>
              <a:rPr lang="en-IN" dirty="0">
                <a:latin typeface="Calibri (Body)"/>
              </a:rPr>
            </a:br>
            <a:r>
              <a:rPr lang="en-IN" dirty="0">
                <a:solidFill>
                  <a:srgbClr val="C00000"/>
                </a:solidFill>
                <a:latin typeface="Calibri (Body)"/>
              </a:rPr>
              <a:t>Literature Survey</a:t>
            </a:r>
            <a:br>
              <a:rPr lang="en-IN" dirty="0">
                <a:latin typeface="Calibri (Body)"/>
              </a:rPr>
            </a:br>
            <a:r>
              <a:rPr lang="en-IN" sz="3600" dirty="0">
                <a:latin typeface="Calibri (Body)"/>
              </a:rPr>
              <a:t>Comparative analysis of similar apps</a:t>
            </a:r>
            <a:br>
              <a:rPr lang="en-IN" dirty="0">
                <a:latin typeface="Calibri (Body)"/>
              </a:rPr>
            </a:br>
            <a:endParaRPr lang="en-IN" dirty="0">
              <a:latin typeface="Calibri (Body)"/>
            </a:endParaRPr>
          </a:p>
        </p:txBody>
      </p:sp>
    </p:spTree>
    <p:extLst>
      <p:ext uri="{BB962C8B-B14F-4D97-AF65-F5344CB8AC3E}">
        <p14:creationId xmlns:p14="http://schemas.microsoft.com/office/powerpoint/2010/main" val="311081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5277</TotalTime>
  <Words>4413</Words>
  <Application>Microsoft Macintosh PowerPoint</Application>
  <PresentationFormat>On-screen Show (16:9)</PresentationFormat>
  <Paragraphs>827</Paragraphs>
  <Slides>49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Calibri (Body)</vt:lpstr>
      <vt:lpstr>Arial</vt:lpstr>
      <vt:lpstr>Calibri Light</vt:lpstr>
      <vt:lpstr>Office Theme</vt:lpstr>
      <vt:lpstr>Satyak   An application to monitor dementia  patients</vt:lpstr>
      <vt:lpstr>Agenda :</vt:lpstr>
      <vt:lpstr>   Introduction</vt:lpstr>
      <vt:lpstr>PowerPoint Presentation</vt:lpstr>
      <vt:lpstr>   Domain</vt:lpstr>
      <vt:lpstr>Motivation</vt:lpstr>
      <vt:lpstr>  Literature Survey Research Paper </vt:lpstr>
      <vt:lpstr>PowerPoint Presentation</vt:lpstr>
      <vt:lpstr>  Literature Survey Comparative analysis of similar apps </vt:lpstr>
      <vt:lpstr>PowerPoint Presentation</vt:lpstr>
      <vt:lpstr>PowerPoint Presentation</vt:lpstr>
      <vt:lpstr>PowerPoint Presentation</vt:lpstr>
      <vt:lpstr>Objectives </vt:lpstr>
      <vt:lpstr>  Proposed System</vt:lpstr>
      <vt:lpstr>Modules</vt:lpstr>
      <vt:lpstr>PowerPoint Presentation</vt:lpstr>
      <vt:lpstr>Features</vt:lpstr>
      <vt:lpstr>Tools and Technologies</vt:lpstr>
      <vt:lpstr>Functional Requirements</vt:lpstr>
      <vt:lpstr>Non Functional Requirements</vt:lpstr>
      <vt:lpstr>Use Cases</vt:lpstr>
      <vt:lpstr>PowerPoint Presentation</vt:lpstr>
      <vt:lpstr>Agile Approach</vt:lpstr>
      <vt:lpstr>PowerPoint Presentation</vt:lpstr>
      <vt:lpstr>Comparison – Why Kanban?</vt:lpstr>
      <vt:lpstr>System Architecture Diagram</vt:lpstr>
      <vt:lpstr>Data flow  Diagram</vt:lpstr>
      <vt:lpstr>Data flow Diagram</vt:lpstr>
      <vt:lpstr>State Diagram</vt:lpstr>
      <vt:lpstr>Entity Relationship Diagram</vt:lpstr>
      <vt:lpstr>UML Diagram</vt:lpstr>
      <vt:lpstr>UML Diagram</vt:lpstr>
      <vt:lpstr>Class Organisation Diagram</vt:lpstr>
      <vt:lpstr>Work Flow of Application</vt:lpstr>
      <vt:lpstr>Screen Shots of UI</vt:lpstr>
      <vt:lpstr>PowerPoint Presentation</vt:lpstr>
      <vt:lpstr>PowerPoint Presentation</vt:lpstr>
      <vt:lpstr>Testing</vt:lpstr>
      <vt:lpstr>Test Cases</vt:lpstr>
      <vt:lpstr>Login Page</vt:lpstr>
      <vt:lpstr>Registration Page</vt:lpstr>
      <vt:lpstr>PowerPoint Presentation</vt:lpstr>
      <vt:lpstr>PowerPoint Presentation</vt:lpstr>
      <vt:lpstr>PowerPoint Presentation</vt:lpstr>
      <vt:lpstr>PowerPoint Presentation</vt:lpstr>
      <vt:lpstr>Conclusion and Future Scope </vt:lpstr>
      <vt:lpstr>Conclusion and Future Scope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  An application that will help the Doctors/Relatives monitor dementia patients.</dc:title>
  <dc:creator>Shravni</dc:creator>
  <cp:lastModifiedBy>Rutuja Prakash Kajave</cp:lastModifiedBy>
  <cp:revision>162</cp:revision>
  <dcterms:modified xsi:type="dcterms:W3CDTF">2021-11-28T18:49:38Z</dcterms:modified>
</cp:coreProperties>
</file>