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6" r:id="rId2"/>
    <p:sldId id="257" r:id="rId3"/>
    <p:sldId id="258" r:id="rId4"/>
    <p:sldId id="259" r:id="rId5"/>
    <p:sldId id="261" r:id="rId6"/>
    <p:sldId id="260"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86" d="100"/>
          <a:sy n="86" d="100"/>
        </p:scale>
        <p:origin x="5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AB48399-6A14-46F6-BB13-79AE62F30A01}" type="datetimeFigureOut">
              <a:rPr lang="en-US" smtClean="0"/>
              <a:t>10/17/2024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4245F2DA-7E35-4D63-8019-72259D396FAC}" type="slidenum">
              <a:rPr lang="en-US" smtClean="0"/>
              <a:t>‹#›</a:t>
            </a:fld>
            <a:endParaRPr lang="en-US"/>
          </a:p>
        </p:txBody>
      </p:sp>
    </p:spTree>
    <p:extLst>
      <p:ext uri="{BB962C8B-B14F-4D97-AF65-F5344CB8AC3E}">
        <p14:creationId xmlns:p14="http://schemas.microsoft.com/office/powerpoint/2010/main" val="3807447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B48399-6A14-46F6-BB13-79AE62F30A01}" type="datetimeFigureOut">
              <a:rPr lang="en-US" smtClean="0"/>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5F2DA-7E35-4D63-8019-72259D396FAC}" type="slidenum">
              <a:rPr lang="en-US" smtClean="0"/>
              <a:t>‹#›</a:t>
            </a:fld>
            <a:endParaRPr lang="en-US"/>
          </a:p>
        </p:txBody>
      </p:sp>
    </p:spTree>
    <p:extLst>
      <p:ext uri="{BB962C8B-B14F-4D97-AF65-F5344CB8AC3E}">
        <p14:creationId xmlns:p14="http://schemas.microsoft.com/office/powerpoint/2010/main" val="412001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B48399-6A14-46F6-BB13-79AE62F30A01}" type="datetimeFigureOut">
              <a:rPr lang="en-US" smtClean="0"/>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5F2DA-7E35-4D63-8019-72259D396FAC}" type="slidenum">
              <a:rPr lang="en-US" smtClean="0"/>
              <a:t>‹#›</a:t>
            </a:fld>
            <a:endParaRPr lang="en-US"/>
          </a:p>
        </p:txBody>
      </p:sp>
    </p:spTree>
    <p:extLst>
      <p:ext uri="{BB962C8B-B14F-4D97-AF65-F5344CB8AC3E}">
        <p14:creationId xmlns:p14="http://schemas.microsoft.com/office/powerpoint/2010/main" val="2748509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B48399-6A14-46F6-BB13-79AE62F30A01}" type="datetimeFigureOut">
              <a:rPr lang="en-US" smtClean="0"/>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5F2DA-7E35-4D63-8019-72259D396FA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142798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B48399-6A14-46F6-BB13-79AE62F30A01}" type="datetimeFigureOut">
              <a:rPr lang="en-US" smtClean="0"/>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5F2DA-7E35-4D63-8019-72259D396FAC}" type="slidenum">
              <a:rPr lang="en-US" smtClean="0"/>
              <a:t>‹#›</a:t>
            </a:fld>
            <a:endParaRPr lang="en-US"/>
          </a:p>
        </p:txBody>
      </p:sp>
    </p:spTree>
    <p:extLst>
      <p:ext uri="{BB962C8B-B14F-4D97-AF65-F5344CB8AC3E}">
        <p14:creationId xmlns:p14="http://schemas.microsoft.com/office/powerpoint/2010/main" val="3808610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AB48399-6A14-46F6-BB13-79AE62F30A01}" type="datetimeFigureOut">
              <a:rPr lang="en-US" smtClean="0"/>
              <a:t>10/17/2024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45F2DA-7E35-4D63-8019-72259D396FAC}" type="slidenum">
              <a:rPr lang="en-US" smtClean="0"/>
              <a:t>‹#›</a:t>
            </a:fld>
            <a:endParaRPr lang="en-US"/>
          </a:p>
        </p:txBody>
      </p:sp>
    </p:spTree>
    <p:extLst>
      <p:ext uri="{BB962C8B-B14F-4D97-AF65-F5344CB8AC3E}">
        <p14:creationId xmlns:p14="http://schemas.microsoft.com/office/powerpoint/2010/main" val="1908839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AB48399-6A14-46F6-BB13-79AE62F30A01}" type="datetimeFigureOut">
              <a:rPr lang="en-US" smtClean="0"/>
              <a:t>10/17/2024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45F2DA-7E35-4D63-8019-72259D396FAC}" type="slidenum">
              <a:rPr lang="en-US" smtClean="0"/>
              <a:t>‹#›</a:t>
            </a:fld>
            <a:endParaRPr lang="en-US"/>
          </a:p>
        </p:txBody>
      </p:sp>
    </p:spTree>
    <p:extLst>
      <p:ext uri="{BB962C8B-B14F-4D97-AF65-F5344CB8AC3E}">
        <p14:creationId xmlns:p14="http://schemas.microsoft.com/office/powerpoint/2010/main" val="154666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B48399-6A14-46F6-BB13-79AE62F30A01}"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5F2DA-7E35-4D63-8019-72259D396FAC}" type="slidenum">
              <a:rPr lang="en-US" smtClean="0"/>
              <a:t>‹#›</a:t>
            </a:fld>
            <a:endParaRPr lang="en-US"/>
          </a:p>
        </p:txBody>
      </p:sp>
    </p:spTree>
    <p:extLst>
      <p:ext uri="{BB962C8B-B14F-4D97-AF65-F5344CB8AC3E}">
        <p14:creationId xmlns:p14="http://schemas.microsoft.com/office/powerpoint/2010/main" val="4508827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B48399-6A14-46F6-BB13-79AE62F30A01}"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5F2DA-7E35-4D63-8019-72259D396FAC}" type="slidenum">
              <a:rPr lang="en-US" smtClean="0"/>
              <a:t>‹#›</a:t>
            </a:fld>
            <a:endParaRPr lang="en-US"/>
          </a:p>
        </p:txBody>
      </p:sp>
    </p:spTree>
    <p:extLst>
      <p:ext uri="{BB962C8B-B14F-4D97-AF65-F5344CB8AC3E}">
        <p14:creationId xmlns:p14="http://schemas.microsoft.com/office/powerpoint/2010/main" val="2706188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B48399-6A14-46F6-BB13-79AE62F30A01}"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5F2DA-7E35-4D63-8019-72259D396FAC}" type="slidenum">
              <a:rPr lang="en-US" smtClean="0"/>
              <a:t>‹#›</a:t>
            </a:fld>
            <a:endParaRPr lang="en-US"/>
          </a:p>
        </p:txBody>
      </p:sp>
    </p:spTree>
    <p:extLst>
      <p:ext uri="{BB962C8B-B14F-4D97-AF65-F5344CB8AC3E}">
        <p14:creationId xmlns:p14="http://schemas.microsoft.com/office/powerpoint/2010/main" val="273636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B48399-6A14-46F6-BB13-79AE62F30A01}"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5F2DA-7E35-4D63-8019-72259D396FAC}" type="slidenum">
              <a:rPr lang="en-US" smtClean="0"/>
              <a:t>‹#›</a:t>
            </a:fld>
            <a:endParaRPr lang="en-US"/>
          </a:p>
        </p:txBody>
      </p:sp>
    </p:spTree>
    <p:extLst>
      <p:ext uri="{BB962C8B-B14F-4D97-AF65-F5344CB8AC3E}">
        <p14:creationId xmlns:p14="http://schemas.microsoft.com/office/powerpoint/2010/main" val="666457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B48399-6A14-46F6-BB13-79AE62F30A01}" type="datetimeFigureOut">
              <a:rPr lang="en-US" smtClean="0"/>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5F2DA-7E35-4D63-8019-72259D396FAC}" type="slidenum">
              <a:rPr lang="en-US" smtClean="0"/>
              <a:t>‹#›</a:t>
            </a:fld>
            <a:endParaRPr lang="en-US"/>
          </a:p>
        </p:txBody>
      </p:sp>
    </p:spTree>
    <p:extLst>
      <p:ext uri="{BB962C8B-B14F-4D97-AF65-F5344CB8AC3E}">
        <p14:creationId xmlns:p14="http://schemas.microsoft.com/office/powerpoint/2010/main" val="2909600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B48399-6A14-46F6-BB13-79AE62F30A01}" type="datetimeFigureOut">
              <a:rPr lang="en-US" smtClean="0"/>
              <a:t>10/17/2024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45F2DA-7E35-4D63-8019-72259D396FAC}" type="slidenum">
              <a:rPr lang="en-US" smtClean="0"/>
              <a:t>‹#›</a:t>
            </a:fld>
            <a:endParaRPr lang="en-US"/>
          </a:p>
        </p:txBody>
      </p:sp>
    </p:spTree>
    <p:extLst>
      <p:ext uri="{BB962C8B-B14F-4D97-AF65-F5344CB8AC3E}">
        <p14:creationId xmlns:p14="http://schemas.microsoft.com/office/powerpoint/2010/main" val="1848797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B48399-6A14-46F6-BB13-79AE62F30A01}" type="datetimeFigureOut">
              <a:rPr lang="en-US" smtClean="0"/>
              <a:t>10/17/2024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45F2DA-7E35-4D63-8019-72259D396FAC}" type="slidenum">
              <a:rPr lang="en-US" smtClean="0"/>
              <a:t>‹#›</a:t>
            </a:fld>
            <a:endParaRPr lang="en-US"/>
          </a:p>
        </p:txBody>
      </p:sp>
    </p:spTree>
    <p:extLst>
      <p:ext uri="{BB962C8B-B14F-4D97-AF65-F5344CB8AC3E}">
        <p14:creationId xmlns:p14="http://schemas.microsoft.com/office/powerpoint/2010/main" val="2524535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B48399-6A14-46F6-BB13-79AE62F30A01}" type="datetimeFigureOut">
              <a:rPr lang="en-US" smtClean="0"/>
              <a:t>10/17/2024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45F2DA-7E35-4D63-8019-72259D396FAC}" type="slidenum">
              <a:rPr lang="en-US" smtClean="0"/>
              <a:t>‹#›</a:t>
            </a:fld>
            <a:endParaRPr lang="en-US"/>
          </a:p>
        </p:txBody>
      </p:sp>
    </p:spTree>
    <p:extLst>
      <p:ext uri="{BB962C8B-B14F-4D97-AF65-F5344CB8AC3E}">
        <p14:creationId xmlns:p14="http://schemas.microsoft.com/office/powerpoint/2010/main" val="1285853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B48399-6A14-46F6-BB13-79AE62F30A01}" type="datetimeFigureOut">
              <a:rPr lang="en-US" smtClean="0"/>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5F2DA-7E35-4D63-8019-72259D396FAC}" type="slidenum">
              <a:rPr lang="en-US" smtClean="0"/>
              <a:t>‹#›</a:t>
            </a:fld>
            <a:endParaRPr lang="en-US"/>
          </a:p>
        </p:txBody>
      </p:sp>
    </p:spTree>
    <p:extLst>
      <p:ext uri="{BB962C8B-B14F-4D97-AF65-F5344CB8AC3E}">
        <p14:creationId xmlns:p14="http://schemas.microsoft.com/office/powerpoint/2010/main" val="91161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B48399-6A14-46F6-BB13-79AE62F30A01}" type="datetimeFigureOut">
              <a:rPr lang="en-US" smtClean="0"/>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5F2DA-7E35-4D63-8019-72259D396FAC}" type="slidenum">
              <a:rPr lang="en-US" smtClean="0"/>
              <a:t>‹#›</a:t>
            </a:fld>
            <a:endParaRPr lang="en-US"/>
          </a:p>
        </p:txBody>
      </p:sp>
    </p:spTree>
    <p:extLst>
      <p:ext uri="{BB962C8B-B14F-4D97-AF65-F5344CB8AC3E}">
        <p14:creationId xmlns:p14="http://schemas.microsoft.com/office/powerpoint/2010/main" val="3526429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AB48399-6A14-46F6-BB13-79AE62F30A01}" type="datetimeFigureOut">
              <a:rPr lang="en-US" smtClean="0"/>
              <a:t>10/17/2024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245F2DA-7E35-4D63-8019-72259D396FAC}" type="slidenum">
              <a:rPr lang="en-US" smtClean="0"/>
              <a:t>‹#›</a:t>
            </a:fld>
            <a:endParaRPr lang="en-US"/>
          </a:p>
        </p:txBody>
      </p:sp>
    </p:spTree>
    <p:extLst>
      <p:ext uri="{BB962C8B-B14F-4D97-AF65-F5344CB8AC3E}">
        <p14:creationId xmlns:p14="http://schemas.microsoft.com/office/powerpoint/2010/main" val="3328107747"/>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62EF-7813-DF48-4827-961F20872A65}"/>
              </a:ext>
            </a:extLst>
          </p:cNvPr>
          <p:cNvSpPr>
            <a:spLocks noGrp="1"/>
          </p:cNvSpPr>
          <p:nvPr>
            <p:ph type="ctrTitle"/>
          </p:nvPr>
        </p:nvSpPr>
        <p:spPr>
          <a:xfrm>
            <a:off x="2306421" y="870012"/>
            <a:ext cx="7894022" cy="1856254"/>
          </a:xfrm>
        </p:spPr>
        <p:txBody>
          <a:bodyPr/>
          <a:lstStyle/>
          <a:p>
            <a:pPr algn="ctr"/>
            <a:r>
              <a:rPr lang="en-US" sz="4000" b="1" dirty="0">
                <a:latin typeface="Arial" panose="020B0604020202020204" pitchFamily="34" charset="0"/>
                <a:cs typeface="Arial" panose="020B0604020202020204" pitchFamily="34" charset="0"/>
              </a:rPr>
              <a:t>"Pharma Sales Analysis"</a:t>
            </a:r>
            <a:endParaRPr lang="en-US" sz="32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02803194-9A59-7E5F-61E5-8292130A3B21}"/>
              </a:ext>
            </a:extLst>
          </p:cNvPr>
          <p:cNvSpPr>
            <a:spLocks noGrp="1"/>
          </p:cNvSpPr>
          <p:nvPr>
            <p:ph type="subTitle" idx="1"/>
          </p:nvPr>
        </p:nvSpPr>
        <p:spPr>
          <a:xfrm>
            <a:off x="1154955" y="3429000"/>
            <a:ext cx="8825658" cy="861420"/>
          </a:xfrm>
        </p:spPr>
        <p:txBody>
          <a:bodyPr/>
          <a:lstStyle/>
          <a:p>
            <a:pPr algn="ctr"/>
            <a:r>
              <a:rPr lang="en-US" b="1" dirty="0">
                <a:latin typeface="Arial" panose="020B0604020202020204" pitchFamily="34" charset="0"/>
                <a:cs typeface="Arial" panose="020B0604020202020204" pitchFamily="34" charset="0"/>
              </a:rPr>
              <a:t>Subtitle</a:t>
            </a:r>
            <a:r>
              <a:rPr lang="en-US"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Analyzing Customer Sales, Product Performance, and Inventory Management</a:t>
            </a:r>
            <a:endParaRPr lang="en-US"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02417FBD-7C49-3666-52BF-732858105CC8}"/>
              </a:ext>
            </a:extLst>
          </p:cNvPr>
          <p:cNvSpPr txBox="1"/>
          <p:nvPr/>
        </p:nvSpPr>
        <p:spPr>
          <a:xfrm>
            <a:off x="8876669" y="5539248"/>
            <a:ext cx="3315331" cy="369332"/>
          </a:xfrm>
          <a:prstGeom prst="rect">
            <a:avLst/>
          </a:prstGeom>
          <a:noFill/>
        </p:spPr>
        <p:txBody>
          <a:bodyPr wrap="none" rtlCol="0">
            <a:spAutoFit/>
          </a:bodyPr>
          <a:lstStyle/>
          <a:p>
            <a:r>
              <a:rPr lang="en-US" sz="1600" dirty="0"/>
              <a:t>Presented By- </a:t>
            </a:r>
            <a:r>
              <a:rPr lang="en-US" dirty="0"/>
              <a:t>Rutuja Pachore</a:t>
            </a:r>
          </a:p>
        </p:txBody>
      </p:sp>
    </p:spTree>
    <p:extLst>
      <p:ext uri="{BB962C8B-B14F-4D97-AF65-F5344CB8AC3E}">
        <p14:creationId xmlns:p14="http://schemas.microsoft.com/office/powerpoint/2010/main" val="2187869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E0D6E-C869-6AF8-80F3-EC4BA183EF99}"/>
              </a:ext>
            </a:extLst>
          </p:cNvPr>
          <p:cNvSpPr>
            <a:spLocks noGrp="1"/>
          </p:cNvSpPr>
          <p:nvPr>
            <p:ph type="title"/>
          </p:nvPr>
        </p:nvSpPr>
        <p:spPr>
          <a:xfrm>
            <a:off x="1737792" y="700309"/>
            <a:ext cx="8911687" cy="1280890"/>
          </a:xfrm>
        </p:spPr>
        <p:txBody>
          <a:bodyPr>
            <a:normAutofit/>
          </a:bodyPr>
          <a:lstStyle/>
          <a:p>
            <a:pPr algn="ctr"/>
            <a:r>
              <a:rPr lang="en-US" b="1" dirty="0">
                <a:latin typeface="Arial" panose="020B0604020202020204" pitchFamily="34" charset="0"/>
                <a:cs typeface="Arial" panose="020B0604020202020204" pitchFamily="34" charset="0"/>
              </a:rPr>
              <a:t>Agenda</a:t>
            </a:r>
            <a:br>
              <a:rPr lang="en-US" b="1"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B75AEBB-EF01-9E63-C87A-AFA30FE977C0}"/>
              </a:ext>
            </a:extLst>
          </p:cNvPr>
          <p:cNvSpPr>
            <a:spLocks noGrp="1"/>
          </p:cNvSpPr>
          <p:nvPr>
            <p:ph idx="1"/>
          </p:nvPr>
        </p:nvSpPr>
        <p:spPr>
          <a:xfrm>
            <a:off x="3986213" y="1981199"/>
            <a:ext cx="8915400" cy="3777622"/>
          </a:xfrm>
        </p:spPr>
        <p:txBody>
          <a:bodyPr>
            <a:normAutofit lnSpcReduction="10000"/>
          </a:bodyPr>
          <a:lstStyle/>
          <a:p>
            <a:pPr>
              <a:buFont typeface="+mj-lt"/>
              <a:buAutoNum type="arabicPeriod"/>
            </a:pPr>
            <a:r>
              <a:rPr lang="en-US" dirty="0">
                <a:latin typeface="Arial" panose="020B0604020202020204" pitchFamily="34" charset="0"/>
                <a:cs typeface="Arial" panose="020B0604020202020204" pitchFamily="34" charset="0"/>
              </a:rPr>
              <a:t>Introduction</a:t>
            </a:r>
          </a:p>
          <a:p>
            <a:pPr>
              <a:buFont typeface="+mj-lt"/>
              <a:buAutoNum type="arabicPeriod"/>
            </a:pPr>
            <a:r>
              <a:rPr lang="en-US" dirty="0">
                <a:latin typeface="Arial" panose="020B0604020202020204" pitchFamily="34" charset="0"/>
                <a:cs typeface="Arial" panose="020B0604020202020204" pitchFamily="34" charset="0"/>
              </a:rPr>
              <a:t>Sales Overview</a:t>
            </a:r>
          </a:p>
          <a:p>
            <a:pPr>
              <a:buFont typeface="+mj-lt"/>
              <a:buAutoNum type="arabicPeriod"/>
            </a:pPr>
            <a:r>
              <a:rPr lang="en-US" dirty="0">
                <a:latin typeface="Arial" panose="020B0604020202020204" pitchFamily="34" charset="0"/>
                <a:cs typeface="Arial" panose="020B0604020202020204" pitchFamily="34" charset="0"/>
              </a:rPr>
              <a:t>Top Products by Sales</a:t>
            </a:r>
          </a:p>
          <a:p>
            <a:pPr>
              <a:buFont typeface="+mj-lt"/>
              <a:buAutoNum type="arabicPeriod"/>
            </a:pPr>
            <a:r>
              <a:rPr lang="en-US" dirty="0">
                <a:latin typeface="Arial" panose="020B0604020202020204" pitchFamily="34" charset="0"/>
                <a:cs typeface="Arial" panose="020B0604020202020204" pitchFamily="34" charset="0"/>
              </a:rPr>
              <a:t>Customer Insights</a:t>
            </a:r>
          </a:p>
          <a:p>
            <a:pPr>
              <a:buFont typeface="+mj-lt"/>
              <a:buAutoNum type="arabicPeriod"/>
            </a:pPr>
            <a:r>
              <a:rPr lang="en-US" dirty="0">
                <a:latin typeface="Arial" panose="020B0604020202020204" pitchFamily="34" charset="0"/>
                <a:cs typeface="Arial" panose="020B0604020202020204" pitchFamily="34" charset="0"/>
              </a:rPr>
              <a:t>Inventory and Stock Analysis</a:t>
            </a:r>
          </a:p>
          <a:p>
            <a:pPr>
              <a:buFont typeface="+mj-lt"/>
              <a:buAutoNum type="arabicPeriod"/>
            </a:pPr>
            <a:r>
              <a:rPr lang="en-US" dirty="0">
                <a:latin typeface="Arial" panose="020B0604020202020204" pitchFamily="34" charset="0"/>
                <a:cs typeface="Arial" panose="020B0604020202020204" pitchFamily="34" charset="0"/>
              </a:rPr>
              <a:t>Supplier Overview</a:t>
            </a:r>
          </a:p>
          <a:p>
            <a:pPr>
              <a:buFont typeface="+mj-lt"/>
              <a:buAutoNum type="arabicPeriod"/>
            </a:pPr>
            <a:r>
              <a:rPr lang="en-US" dirty="0">
                <a:latin typeface="Arial" panose="020B0604020202020204" pitchFamily="34" charset="0"/>
                <a:cs typeface="Arial" panose="020B0604020202020204" pitchFamily="34" charset="0"/>
              </a:rPr>
              <a:t>Conclusion</a:t>
            </a:r>
          </a:p>
          <a:p>
            <a:endParaRPr lang="en-US" dirty="0"/>
          </a:p>
        </p:txBody>
      </p:sp>
    </p:spTree>
    <p:extLst>
      <p:ext uri="{BB962C8B-B14F-4D97-AF65-F5344CB8AC3E}">
        <p14:creationId xmlns:p14="http://schemas.microsoft.com/office/powerpoint/2010/main" val="3679978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D1014-3D14-653B-328E-89662599A9DC}"/>
              </a:ext>
            </a:extLst>
          </p:cNvPr>
          <p:cNvSpPr>
            <a:spLocks noGrp="1"/>
          </p:cNvSpPr>
          <p:nvPr>
            <p:ph type="title"/>
          </p:nvPr>
        </p:nvSpPr>
        <p:spPr>
          <a:xfrm>
            <a:off x="1314457" y="370110"/>
            <a:ext cx="8911687" cy="1280890"/>
          </a:xfrm>
        </p:spPr>
        <p:txBody>
          <a:bodyPr/>
          <a:lstStyle/>
          <a:p>
            <a:pPr algn="ctr"/>
            <a:r>
              <a:rPr lang="en-US" b="1" dirty="0"/>
              <a:t>Introduction</a:t>
            </a:r>
          </a:p>
        </p:txBody>
      </p:sp>
      <p:sp>
        <p:nvSpPr>
          <p:cNvPr id="14" name="Content Placeholder 13">
            <a:extLst>
              <a:ext uri="{FF2B5EF4-FFF2-40B4-BE49-F238E27FC236}">
                <a16:creationId xmlns:a16="http://schemas.microsoft.com/office/drawing/2014/main" id="{EC7A0883-883E-2D2C-FE2F-084F08F39B5E}"/>
              </a:ext>
            </a:extLst>
          </p:cNvPr>
          <p:cNvSpPr>
            <a:spLocks noGrp="1"/>
          </p:cNvSpPr>
          <p:nvPr>
            <p:ph idx="1"/>
          </p:nvPr>
        </p:nvSpPr>
        <p:spPr>
          <a:xfrm>
            <a:off x="914401" y="1490133"/>
            <a:ext cx="11006666" cy="5198534"/>
          </a:xfrm>
        </p:spPr>
        <p:txBody>
          <a:bodyPr>
            <a:normAutofit/>
          </a:bodyPr>
          <a:lstStyle/>
          <a:p>
            <a:pPr marL="0" indent="0">
              <a:buNone/>
            </a:pPr>
            <a:r>
              <a:rPr lang="en-US" sz="1400" dirty="0">
                <a:latin typeface="Arial" panose="020B0604020202020204" pitchFamily="34" charset="0"/>
                <a:ea typeface="Calibri" panose="020F0502020204030204" pitchFamily="34" charset="0"/>
                <a:cs typeface="Arial" panose="020B0604020202020204" pitchFamily="34" charset="0"/>
              </a:rPr>
              <a:t>The </a:t>
            </a:r>
            <a:r>
              <a:rPr lang="en-US" sz="1400" b="1" dirty="0">
                <a:latin typeface="Arial" panose="020B0604020202020204" pitchFamily="34" charset="0"/>
                <a:ea typeface="Calibri" panose="020F0502020204030204" pitchFamily="34" charset="0"/>
                <a:cs typeface="Arial" panose="020B0604020202020204" pitchFamily="34" charset="0"/>
              </a:rPr>
              <a:t>Pharma Sales DB</a:t>
            </a:r>
            <a:r>
              <a:rPr lang="en-US" sz="1400" dirty="0">
                <a:latin typeface="Arial" panose="020B0604020202020204" pitchFamily="34" charset="0"/>
                <a:ea typeface="Calibri" panose="020F0502020204030204" pitchFamily="34" charset="0"/>
                <a:cs typeface="Arial" panose="020B0604020202020204" pitchFamily="34" charset="0"/>
              </a:rPr>
              <a:t> is a comprehensive database designed to manage and track pharmaceutical sales, customer interactions, and inventory levels. The database is structured into five key tables:</a:t>
            </a:r>
          </a:p>
          <a:p>
            <a:pPr>
              <a:buFont typeface="+mj-lt"/>
              <a:buAutoNum type="arabicPeriod"/>
            </a:pPr>
            <a:r>
              <a:rPr lang="en-US" sz="1400" b="1" dirty="0">
                <a:latin typeface="Arial" panose="020B0604020202020204" pitchFamily="34" charset="0"/>
                <a:ea typeface="Calibri" panose="020F0502020204030204" pitchFamily="34" charset="0"/>
                <a:cs typeface="Arial" panose="020B0604020202020204" pitchFamily="34" charset="0"/>
              </a:rPr>
              <a:t>Customers</a:t>
            </a:r>
            <a:r>
              <a:rPr lang="en-US" sz="1400" dirty="0">
                <a:latin typeface="Arial" panose="020B0604020202020204" pitchFamily="34" charset="0"/>
                <a:ea typeface="Calibri" panose="020F0502020204030204" pitchFamily="34" charset="0"/>
                <a:cs typeface="Arial" panose="020B0604020202020204" pitchFamily="34" charset="0"/>
              </a:rPr>
              <a:t>: Stores information about customer details and locations.</a:t>
            </a:r>
          </a:p>
          <a:p>
            <a:pPr>
              <a:buFont typeface="+mj-lt"/>
              <a:buAutoNum type="arabicPeriod"/>
            </a:pPr>
            <a:r>
              <a:rPr lang="en-US" sz="1400" b="1" dirty="0">
                <a:latin typeface="Arial" panose="020B0604020202020204" pitchFamily="34" charset="0"/>
                <a:ea typeface="Calibri" panose="020F0502020204030204" pitchFamily="34" charset="0"/>
                <a:cs typeface="Arial" panose="020B0604020202020204" pitchFamily="34" charset="0"/>
              </a:rPr>
              <a:t>Products</a:t>
            </a:r>
            <a:r>
              <a:rPr lang="en-US" sz="1400" dirty="0">
                <a:latin typeface="Arial" panose="020B0604020202020204" pitchFamily="34" charset="0"/>
                <a:ea typeface="Calibri" panose="020F0502020204030204" pitchFamily="34" charset="0"/>
                <a:cs typeface="Arial" panose="020B0604020202020204" pitchFamily="34" charset="0"/>
              </a:rPr>
              <a:t>: Contains product details, including categories, prices, and stock levels.</a:t>
            </a:r>
          </a:p>
          <a:p>
            <a:pPr>
              <a:buFont typeface="+mj-lt"/>
              <a:buAutoNum type="arabicPeriod"/>
            </a:pPr>
            <a:r>
              <a:rPr lang="en-US" sz="1400" b="1" dirty="0">
                <a:latin typeface="Arial" panose="020B0604020202020204" pitchFamily="34" charset="0"/>
                <a:ea typeface="Calibri" panose="020F0502020204030204" pitchFamily="34" charset="0"/>
                <a:cs typeface="Arial" panose="020B0604020202020204" pitchFamily="34" charset="0"/>
              </a:rPr>
              <a:t>Sales</a:t>
            </a:r>
            <a:r>
              <a:rPr lang="en-US" sz="1400" dirty="0">
                <a:latin typeface="Arial" panose="020B0604020202020204" pitchFamily="34" charset="0"/>
                <a:ea typeface="Calibri" panose="020F0502020204030204" pitchFamily="34" charset="0"/>
                <a:cs typeface="Arial" panose="020B0604020202020204" pitchFamily="34" charset="0"/>
              </a:rPr>
              <a:t>: Records all sales transactions with quantities, products, and total sales amounts.</a:t>
            </a:r>
          </a:p>
          <a:p>
            <a:pPr>
              <a:buFont typeface="+mj-lt"/>
              <a:buAutoNum type="arabicPeriod"/>
            </a:pPr>
            <a:r>
              <a:rPr lang="en-US" sz="1400" b="1" dirty="0">
                <a:latin typeface="Arial" panose="020B0604020202020204" pitchFamily="34" charset="0"/>
                <a:ea typeface="Calibri" panose="020F0502020204030204" pitchFamily="34" charset="0"/>
                <a:cs typeface="Arial" panose="020B0604020202020204" pitchFamily="34" charset="0"/>
              </a:rPr>
              <a:t>Inventory</a:t>
            </a:r>
            <a:r>
              <a:rPr lang="en-US" sz="1400" dirty="0">
                <a:latin typeface="Arial" panose="020B0604020202020204" pitchFamily="34" charset="0"/>
                <a:ea typeface="Calibri" panose="020F0502020204030204" pitchFamily="34" charset="0"/>
                <a:cs typeface="Arial" panose="020B0604020202020204" pitchFamily="34" charset="0"/>
              </a:rPr>
              <a:t>: Tracks current stock levels and updates.</a:t>
            </a:r>
          </a:p>
          <a:p>
            <a:pPr>
              <a:buFont typeface="+mj-lt"/>
              <a:buAutoNum type="arabicPeriod"/>
            </a:pPr>
            <a:r>
              <a:rPr lang="en-US" sz="1400" b="1" dirty="0">
                <a:latin typeface="Arial" panose="020B0604020202020204" pitchFamily="34" charset="0"/>
                <a:ea typeface="Calibri" panose="020F0502020204030204" pitchFamily="34" charset="0"/>
                <a:cs typeface="Arial" panose="020B0604020202020204" pitchFamily="34" charset="0"/>
              </a:rPr>
              <a:t>Suppliers</a:t>
            </a:r>
            <a:r>
              <a:rPr lang="en-US" sz="1400" dirty="0">
                <a:latin typeface="Arial" panose="020B0604020202020204" pitchFamily="34" charset="0"/>
                <a:ea typeface="Calibri" panose="020F0502020204030204" pitchFamily="34" charset="0"/>
                <a:cs typeface="Arial" panose="020B0604020202020204" pitchFamily="34" charset="0"/>
              </a:rPr>
              <a:t>: Lists suppliers for each product.</a:t>
            </a:r>
          </a:p>
          <a:p>
            <a:pPr>
              <a:buFont typeface="+mj-lt"/>
              <a:buAutoNum type="arabicPeriod"/>
            </a:pPr>
            <a:endParaRPr lang="en-US" sz="1400" dirty="0">
              <a:latin typeface="Arial" panose="020B0604020202020204" pitchFamily="34" charset="0"/>
              <a:ea typeface="Calibri" panose="020F0502020204030204" pitchFamily="34" charset="0"/>
              <a:cs typeface="Arial" panose="020B0604020202020204" pitchFamily="34" charset="0"/>
            </a:endParaRPr>
          </a:p>
          <a:p>
            <a:pPr marL="0" indent="0">
              <a:buNone/>
            </a:pPr>
            <a:r>
              <a:rPr lang="en-US" sz="1400" b="1" dirty="0">
                <a:latin typeface="Arial" panose="020B0604020202020204" pitchFamily="34" charset="0"/>
                <a:ea typeface="Calibri" panose="020F0502020204030204" pitchFamily="34" charset="0"/>
                <a:cs typeface="Arial" panose="020B0604020202020204" pitchFamily="34" charset="0"/>
              </a:rPr>
              <a:t>Objective</a:t>
            </a:r>
          </a:p>
          <a:p>
            <a:r>
              <a:rPr lang="en-US" sz="1400" dirty="0">
                <a:latin typeface="Arial" panose="020B0604020202020204" pitchFamily="34" charset="0"/>
                <a:ea typeface="Calibri" panose="020F0502020204030204" pitchFamily="34" charset="0"/>
                <a:cs typeface="Arial" panose="020B0604020202020204" pitchFamily="34" charset="0"/>
              </a:rPr>
              <a:t>The primary goal of this analysis is to examine:</a:t>
            </a:r>
          </a:p>
          <a:p>
            <a:pPr>
              <a:buFont typeface="Arial" panose="020B0604020202020204" pitchFamily="34" charset="0"/>
              <a:buChar char="•"/>
            </a:pPr>
            <a:r>
              <a:rPr lang="en-US" sz="1400" b="1" dirty="0">
                <a:latin typeface="Arial" panose="020B0604020202020204" pitchFamily="34" charset="0"/>
                <a:ea typeface="Calibri" panose="020F0502020204030204" pitchFamily="34" charset="0"/>
                <a:cs typeface="Arial" panose="020B0604020202020204" pitchFamily="34" charset="0"/>
              </a:rPr>
              <a:t>Sales Trends</a:t>
            </a:r>
            <a:r>
              <a:rPr lang="en-US" sz="1400" dirty="0">
                <a:latin typeface="Arial" panose="020B0604020202020204" pitchFamily="34" charset="0"/>
                <a:ea typeface="Calibri" panose="020F0502020204030204" pitchFamily="34" charset="0"/>
                <a:cs typeface="Arial" panose="020B0604020202020204" pitchFamily="34" charset="0"/>
              </a:rPr>
              <a:t>: Identifying peak sales periods, top-selling products, and high-value customers.</a:t>
            </a:r>
          </a:p>
          <a:p>
            <a:pPr>
              <a:buFont typeface="Arial" panose="020B0604020202020204" pitchFamily="34" charset="0"/>
              <a:buChar char="•"/>
            </a:pPr>
            <a:r>
              <a:rPr lang="en-US" sz="1400" b="1" dirty="0">
                <a:latin typeface="Arial" panose="020B0604020202020204" pitchFamily="34" charset="0"/>
                <a:ea typeface="Calibri" panose="020F0502020204030204" pitchFamily="34" charset="0"/>
                <a:cs typeface="Arial" panose="020B0604020202020204" pitchFamily="34" charset="0"/>
              </a:rPr>
              <a:t>Product Performance</a:t>
            </a:r>
            <a:r>
              <a:rPr lang="en-US" sz="1400" dirty="0">
                <a:latin typeface="Arial" panose="020B0604020202020204" pitchFamily="34" charset="0"/>
                <a:ea typeface="Calibri" panose="020F0502020204030204" pitchFamily="34" charset="0"/>
                <a:cs typeface="Arial" panose="020B0604020202020204" pitchFamily="34" charset="0"/>
              </a:rPr>
              <a:t>: Understanding which product categories are performing best in terms of sales and revenue.</a:t>
            </a:r>
          </a:p>
          <a:p>
            <a:pPr>
              <a:buFont typeface="Arial" panose="020B0604020202020204" pitchFamily="34" charset="0"/>
              <a:buChar char="•"/>
            </a:pPr>
            <a:r>
              <a:rPr lang="en-US" sz="1400" b="1" dirty="0">
                <a:latin typeface="Arial" panose="020B0604020202020204" pitchFamily="34" charset="0"/>
                <a:ea typeface="Calibri" panose="020F0502020204030204" pitchFamily="34" charset="0"/>
                <a:cs typeface="Arial" panose="020B0604020202020204" pitchFamily="34" charset="0"/>
              </a:rPr>
              <a:t>Inventory Management</a:t>
            </a:r>
            <a:r>
              <a:rPr lang="en-US" sz="1400" dirty="0">
                <a:latin typeface="Arial" panose="020B0604020202020204" pitchFamily="34" charset="0"/>
                <a:ea typeface="Calibri" panose="020F0502020204030204" pitchFamily="34" charset="0"/>
                <a:cs typeface="Arial" panose="020B0604020202020204" pitchFamily="34" charset="0"/>
              </a:rPr>
              <a:t>: Analyzing stock levels to prevent overstock or stockouts, ensuring efficient supply chain management.</a:t>
            </a:r>
          </a:p>
          <a:p>
            <a:endParaRPr lang="en-US" dirty="0"/>
          </a:p>
        </p:txBody>
      </p:sp>
    </p:spTree>
    <p:extLst>
      <p:ext uri="{BB962C8B-B14F-4D97-AF65-F5344CB8AC3E}">
        <p14:creationId xmlns:p14="http://schemas.microsoft.com/office/powerpoint/2010/main" val="1940719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C78D-E2EE-AD2A-9B0F-7BF2FD2DBAE6}"/>
              </a:ext>
            </a:extLst>
          </p:cNvPr>
          <p:cNvSpPr>
            <a:spLocks noGrp="1"/>
          </p:cNvSpPr>
          <p:nvPr>
            <p:ph type="title"/>
          </p:nvPr>
        </p:nvSpPr>
        <p:spPr>
          <a:xfrm>
            <a:off x="3497638" y="532198"/>
            <a:ext cx="8911687" cy="1280890"/>
          </a:xfrm>
        </p:spPr>
        <p:txBody>
          <a:bodyPr/>
          <a:lstStyle/>
          <a:p>
            <a:r>
              <a:rPr lang="en-US" b="1" dirty="0"/>
              <a:t>Sales Overview</a:t>
            </a:r>
          </a:p>
        </p:txBody>
      </p:sp>
      <p:sp>
        <p:nvSpPr>
          <p:cNvPr id="4" name="Rectangle 1">
            <a:extLst>
              <a:ext uri="{FF2B5EF4-FFF2-40B4-BE49-F238E27FC236}">
                <a16:creationId xmlns:a16="http://schemas.microsoft.com/office/drawing/2014/main" id="{38BF18F7-FCD4-16D0-ABA1-AFE16A6CE9AB}"/>
              </a:ext>
            </a:extLst>
          </p:cNvPr>
          <p:cNvSpPr>
            <a:spLocks noGrp="1" noChangeArrowheads="1"/>
          </p:cNvSpPr>
          <p:nvPr>
            <p:ph idx="1"/>
          </p:nvPr>
        </p:nvSpPr>
        <p:spPr bwMode="auto">
          <a:xfrm>
            <a:off x="3497638" y="803312"/>
            <a:ext cx="6781799"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Content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Total sales made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Average sale amount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Total quantity of products sold</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SQL Queries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1AFFDCD3-2CE8-2A14-684E-B237FADF1CB0}"/>
              </a:ext>
            </a:extLst>
          </p:cNvPr>
          <p:cNvPicPr>
            <a:picLocks noChangeAspect="1"/>
          </p:cNvPicPr>
          <p:nvPr/>
        </p:nvPicPr>
        <p:blipFill>
          <a:blip r:embed="rId2"/>
          <a:stretch>
            <a:fillRect/>
          </a:stretch>
        </p:blipFill>
        <p:spPr>
          <a:xfrm>
            <a:off x="3497638" y="3764023"/>
            <a:ext cx="3611061" cy="1280890"/>
          </a:xfrm>
          <a:prstGeom prst="rect">
            <a:avLst/>
          </a:prstGeom>
        </p:spPr>
      </p:pic>
    </p:spTree>
    <p:extLst>
      <p:ext uri="{BB962C8B-B14F-4D97-AF65-F5344CB8AC3E}">
        <p14:creationId xmlns:p14="http://schemas.microsoft.com/office/powerpoint/2010/main" val="4220046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71844-4AE4-2B68-8134-D1BAA689DFB2}"/>
              </a:ext>
            </a:extLst>
          </p:cNvPr>
          <p:cNvSpPr>
            <a:spLocks noGrp="1"/>
          </p:cNvSpPr>
          <p:nvPr>
            <p:ph type="title"/>
          </p:nvPr>
        </p:nvSpPr>
        <p:spPr>
          <a:xfrm>
            <a:off x="2552963" y="417435"/>
            <a:ext cx="9905998" cy="1478570"/>
          </a:xfrm>
        </p:spPr>
        <p:txBody>
          <a:bodyPr/>
          <a:lstStyle/>
          <a:p>
            <a:r>
              <a:rPr lang="en-US" b="1" dirty="0"/>
              <a:t>Customer Insights</a:t>
            </a:r>
          </a:p>
        </p:txBody>
      </p:sp>
      <p:sp>
        <p:nvSpPr>
          <p:cNvPr id="4" name="Rectangle 1">
            <a:extLst>
              <a:ext uri="{FF2B5EF4-FFF2-40B4-BE49-F238E27FC236}">
                <a16:creationId xmlns:a16="http://schemas.microsoft.com/office/drawing/2014/main" id="{5D382050-A5DD-ABA5-B598-1B467ACC6F2C}"/>
              </a:ext>
            </a:extLst>
          </p:cNvPr>
          <p:cNvSpPr>
            <a:spLocks noGrp="1" noChangeArrowheads="1"/>
          </p:cNvSpPr>
          <p:nvPr>
            <p:ph idx="1"/>
          </p:nvPr>
        </p:nvSpPr>
        <p:spPr bwMode="auto">
          <a:xfrm>
            <a:off x="2552963" y="417435"/>
            <a:ext cx="7621588"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Content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Top 5 customers by total purchases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Average spend per customer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Customer locations contributing the most sales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sz="1600" b="1" dirty="0">
                <a:latin typeface="Arial" panose="020B0604020202020204" pitchFamily="34" charset="0"/>
                <a:cs typeface="Arial" panose="020B0604020202020204" pitchFamily="34" charset="0"/>
              </a:rPr>
              <a:t>SQL Queries:</a:t>
            </a: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5CFC402E-53F7-3D4C-8E50-4343C9220F06}"/>
              </a:ext>
            </a:extLst>
          </p:cNvPr>
          <p:cNvPicPr>
            <a:picLocks noChangeAspect="1"/>
          </p:cNvPicPr>
          <p:nvPr/>
        </p:nvPicPr>
        <p:blipFill>
          <a:blip r:embed="rId2"/>
          <a:stretch>
            <a:fillRect/>
          </a:stretch>
        </p:blipFill>
        <p:spPr>
          <a:xfrm>
            <a:off x="2616091" y="3662307"/>
            <a:ext cx="6416596" cy="1425063"/>
          </a:xfrm>
          <a:prstGeom prst="rect">
            <a:avLst/>
          </a:prstGeom>
        </p:spPr>
      </p:pic>
    </p:spTree>
    <p:extLst>
      <p:ext uri="{BB962C8B-B14F-4D97-AF65-F5344CB8AC3E}">
        <p14:creationId xmlns:p14="http://schemas.microsoft.com/office/powerpoint/2010/main" val="825966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54D65-335F-BC75-70E6-9FB6472B7605}"/>
              </a:ext>
            </a:extLst>
          </p:cNvPr>
          <p:cNvSpPr>
            <a:spLocks noGrp="1"/>
          </p:cNvSpPr>
          <p:nvPr>
            <p:ph type="title"/>
          </p:nvPr>
        </p:nvSpPr>
        <p:spPr>
          <a:xfrm>
            <a:off x="2952458" y="529741"/>
            <a:ext cx="9905998" cy="1478570"/>
          </a:xfrm>
        </p:spPr>
        <p:txBody>
          <a:bodyPr/>
          <a:lstStyle/>
          <a:p>
            <a:r>
              <a:rPr lang="en-US" b="1" dirty="0"/>
              <a:t>Top Products by Sales</a:t>
            </a:r>
            <a:endParaRPr lang="en-US" dirty="0"/>
          </a:p>
        </p:txBody>
      </p:sp>
      <p:sp>
        <p:nvSpPr>
          <p:cNvPr id="4" name="Rectangle 1">
            <a:extLst>
              <a:ext uri="{FF2B5EF4-FFF2-40B4-BE49-F238E27FC236}">
                <a16:creationId xmlns:a16="http://schemas.microsoft.com/office/drawing/2014/main" id="{36353A9A-A66B-E6B2-D857-6EA478280CF9}"/>
              </a:ext>
            </a:extLst>
          </p:cNvPr>
          <p:cNvSpPr>
            <a:spLocks noGrp="1" noChangeArrowheads="1"/>
          </p:cNvSpPr>
          <p:nvPr>
            <p:ph idx="1"/>
          </p:nvPr>
        </p:nvSpPr>
        <p:spPr bwMode="auto">
          <a:xfrm>
            <a:off x="2952458" y="1183462"/>
            <a:ext cx="8349722"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Content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Top 5 products by total revenue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Quantity sold per product</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4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SQL Queries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9C1D143F-6CD3-800E-04AA-368A1F1BF2BA}"/>
              </a:ext>
            </a:extLst>
          </p:cNvPr>
          <p:cNvPicPr>
            <a:picLocks noChangeAspect="1"/>
          </p:cNvPicPr>
          <p:nvPr/>
        </p:nvPicPr>
        <p:blipFill>
          <a:blip r:embed="rId2"/>
          <a:stretch>
            <a:fillRect/>
          </a:stretch>
        </p:blipFill>
        <p:spPr>
          <a:xfrm>
            <a:off x="2952458" y="3763859"/>
            <a:ext cx="6798763" cy="1528692"/>
          </a:xfrm>
          <a:prstGeom prst="rect">
            <a:avLst/>
          </a:prstGeom>
        </p:spPr>
      </p:pic>
    </p:spTree>
    <p:extLst>
      <p:ext uri="{BB962C8B-B14F-4D97-AF65-F5344CB8AC3E}">
        <p14:creationId xmlns:p14="http://schemas.microsoft.com/office/powerpoint/2010/main" val="1148905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C0EFE-25BD-1624-39BE-E111D5DA6B37}"/>
              </a:ext>
            </a:extLst>
          </p:cNvPr>
          <p:cNvSpPr>
            <a:spLocks noGrp="1"/>
          </p:cNvSpPr>
          <p:nvPr>
            <p:ph type="title"/>
          </p:nvPr>
        </p:nvSpPr>
        <p:spPr>
          <a:xfrm>
            <a:off x="2286002" y="441133"/>
            <a:ext cx="9905998" cy="1478570"/>
          </a:xfrm>
        </p:spPr>
        <p:txBody>
          <a:bodyPr/>
          <a:lstStyle/>
          <a:p>
            <a:r>
              <a:rPr lang="en-US" b="1" dirty="0">
                <a:latin typeface="Arial" panose="020B0604020202020204" pitchFamily="34" charset="0"/>
                <a:cs typeface="Arial" panose="020B0604020202020204" pitchFamily="34" charset="0"/>
              </a:rPr>
              <a:t>Inventory and Stock Analysis</a:t>
            </a:r>
            <a:endParaRPr lang="en-US"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9258A470-C72B-842A-CF38-A5285B755740}"/>
              </a:ext>
            </a:extLst>
          </p:cNvPr>
          <p:cNvSpPr>
            <a:spLocks noGrp="1" noChangeArrowheads="1"/>
          </p:cNvSpPr>
          <p:nvPr>
            <p:ph idx="1"/>
          </p:nvPr>
        </p:nvSpPr>
        <p:spPr bwMode="auto">
          <a:xfrm>
            <a:off x="1826692" y="1703207"/>
            <a:ext cx="9213321"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Content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Stock levels of popular products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Products with low stock</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Inventory turnover rate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SQL Queries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A205A6CC-6DFE-D2FD-EA71-137BFBFB79A2}"/>
              </a:ext>
            </a:extLst>
          </p:cNvPr>
          <p:cNvPicPr>
            <a:picLocks noChangeAspect="1"/>
          </p:cNvPicPr>
          <p:nvPr/>
        </p:nvPicPr>
        <p:blipFill>
          <a:blip r:embed="rId2"/>
          <a:stretch>
            <a:fillRect/>
          </a:stretch>
        </p:blipFill>
        <p:spPr>
          <a:xfrm>
            <a:off x="2303389" y="4149570"/>
            <a:ext cx="4266087" cy="1308701"/>
          </a:xfrm>
          <a:prstGeom prst="rect">
            <a:avLst/>
          </a:prstGeom>
        </p:spPr>
      </p:pic>
    </p:spTree>
    <p:extLst>
      <p:ext uri="{BB962C8B-B14F-4D97-AF65-F5344CB8AC3E}">
        <p14:creationId xmlns:p14="http://schemas.microsoft.com/office/powerpoint/2010/main" val="4216480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4C60A-2CB3-EE59-76C3-CBE7C2F72185}"/>
              </a:ext>
            </a:extLst>
          </p:cNvPr>
          <p:cNvSpPr>
            <a:spLocks noGrp="1"/>
          </p:cNvSpPr>
          <p:nvPr>
            <p:ph type="title"/>
          </p:nvPr>
        </p:nvSpPr>
        <p:spPr>
          <a:xfrm>
            <a:off x="2511490" y="511986"/>
            <a:ext cx="9905998" cy="1478570"/>
          </a:xfrm>
        </p:spPr>
        <p:txBody>
          <a:bodyPr/>
          <a:lstStyle/>
          <a:p>
            <a:r>
              <a:rPr lang="en-US" b="1" dirty="0">
                <a:latin typeface="Arial" panose="020B0604020202020204" pitchFamily="34" charset="0"/>
                <a:cs typeface="Arial" panose="020B0604020202020204" pitchFamily="34" charset="0"/>
              </a:rPr>
              <a:t>Supplier Overview</a:t>
            </a:r>
            <a:endParaRPr lang="en-US"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19439B9C-2C93-A237-2636-713F55803A0A}"/>
              </a:ext>
            </a:extLst>
          </p:cNvPr>
          <p:cNvSpPr>
            <a:spLocks noGrp="1" noChangeArrowheads="1"/>
          </p:cNvSpPr>
          <p:nvPr>
            <p:ph idx="1"/>
          </p:nvPr>
        </p:nvSpPr>
        <p:spPr bwMode="auto">
          <a:xfrm>
            <a:off x="2511490" y="1887244"/>
            <a:ext cx="929798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Content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Number of suppliers per product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Key suppliers for top-selling products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SQL Queries</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6" name="Picture 5">
            <a:extLst>
              <a:ext uri="{FF2B5EF4-FFF2-40B4-BE49-F238E27FC236}">
                <a16:creationId xmlns:a16="http://schemas.microsoft.com/office/drawing/2014/main" id="{D7E2CD5D-7D04-3F02-EFCA-E4B3BAB22933}"/>
              </a:ext>
            </a:extLst>
          </p:cNvPr>
          <p:cNvPicPr>
            <a:picLocks noChangeAspect="1"/>
          </p:cNvPicPr>
          <p:nvPr/>
        </p:nvPicPr>
        <p:blipFill>
          <a:blip r:embed="rId2"/>
          <a:stretch>
            <a:fillRect/>
          </a:stretch>
        </p:blipFill>
        <p:spPr>
          <a:xfrm>
            <a:off x="2635777" y="3795664"/>
            <a:ext cx="4864380" cy="1098054"/>
          </a:xfrm>
          <a:prstGeom prst="rect">
            <a:avLst/>
          </a:prstGeom>
        </p:spPr>
      </p:pic>
    </p:spTree>
    <p:extLst>
      <p:ext uri="{BB962C8B-B14F-4D97-AF65-F5344CB8AC3E}">
        <p14:creationId xmlns:p14="http://schemas.microsoft.com/office/powerpoint/2010/main" val="1858447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F3DFA-3C78-7F7C-7794-99C5417108C9}"/>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5D6E765E-1E85-8D7C-547F-87A0B8C98042}"/>
              </a:ext>
            </a:extLst>
          </p:cNvPr>
          <p:cNvSpPr>
            <a:spLocks noGrp="1"/>
          </p:cNvSpPr>
          <p:nvPr>
            <p:ph idx="1"/>
          </p:nvPr>
        </p:nvSpPr>
        <p:spPr/>
        <p:txBody>
          <a:bodyPr/>
          <a:lstStyle/>
          <a:p>
            <a:r>
              <a:rPr lang="en-US" sz="1400" dirty="0">
                <a:latin typeface="Arial" panose="020B0604020202020204" pitchFamily="34" charset="0"/>
                <a:cs typeface="Arial" panose="020B0604020202020204" pitchFamily="34" charset="0"/>
              </a:rPr>
              <a:t>In summary, our comprehensive analysis of the Pharma Sales DB has unveiled critical insights into our sales dynamics. We've identified key trends in product performance, customer purchasing behaviors, and inventory management. The analysis highlights:</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Strong Sales Performance</a:t>
            </a:r>
            <a:r>
              <a:rPr lang="en-US" sz="1400" dirty="0">
                <a:latin typeface="Arial" panose="020B0604020202020204" pitchFamily="34" charset="0"/>
                <a:cs typeface="Arial" panose="020B0604020202020204" pitchFamily="34" charset="0"/>
              </a:rPr>
              <a:t>: A significant increase in total sales, driven by our top-performing products.</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Customer Engagement</a:t>
            </a:r>
            <a:r>
              <a:rPr lang="en-US" sz="1400" dirty="0">
                <a:latin typeface="Arial" panose="020B0604020202020204" pitchFamily="34" charset="0"/>
                <a:cs typeface="Arial" panose="020B0604020202020204" pitchFamily="34" charset="0"/>
              </a:rPr>
              <a:t>: Insights into customer preferences, enabling targeted marketing strategies.</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Inventory Optimization</a:t>
            </a:r>
            <a:r>
              <a:rPr lang="en-US" sz="1400" dirty="0">
                <a:latin typeface="Arial" panose="020B0604020202020204" pitchFamily="34" charset="0"/>
                <a:cs typeface="Arial" panose="020B0604020202020204" pitchFamily="34" charset="0"/>
              </a:rPr>
              <a:t>: Recommendations for efficient stock management to meet demand without overstocking.</a:t>
            </a:r>
          </a:p>
          <a:p>
            <a:endParaRPr lang="en-US" dirty="0"/>
          </a:p>
        </p:txBody>
      </p:sp>
    </p:spTree>
    <p:extLst>
      <p:ext uri="{BB962C8B-B14F-4D97-AF65-F5344CB8AC3E}">
        <p14:creationId xmlns:p14="http://schemas.microsoft.com/office/powerpoint/2010/main" val="36318111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89</TotalTime>
  <Words>376</Words>
  <Application>Microsoft Office PowerPoint</Application>
  <PresentationFormat>Widescreen</PresentationFormat>
  <Paragraphs>84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Tw Cen MT</vt:lpstr>
      <vt:lpstr>Circuit</vt:lpstr>
      <vt:lpstr>"Pharma Sales Analysis"</vt:lpstr>
      <vt:lpstr>Agenda </vt:lpstr>
      <vt:lpstr>Introduction</vt:lpstr>
      <vt:lpstr>Sales Overview</vt:lpstr>
      <vt:lpstr>Customer Insights</vt:lpstr>
      <vt:lpstr>Top Products by Sales</vt:lpstr>
      <vt:lpstr>Inventory and Stock Analysis</vt:lpstr>
      <vt:lpstr>Supplier Overview</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Rutuja Pachore</dc:creator>
  <cp:lastModifiedBy>Rutuja Pachore</cp:lastModifiedBy>
  <cp:revision>2</cp:revision>
  <dcterms:created xsi:type="dcterms:W3CDTF">2024-10-17T07:44:23Z</dcterms:created>
  <dcterms:modified xsi:type="dcterms:W3CDTF">2024-10-17T20:10:05Z</dcterms:modified>
</cp:coreProperties>
</file>