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6" r:id="rId5"/>
    <p:sldId id="258" r:id="rId6"/>
    <p:sldId id="260" r:id="rId7"/>
    <p:sldId id="261" r:id="rId8"/>
    <p:sldId id="262"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87700"/>
    <a:srgbClr val="6C4700"/>
    <a:srgbClr val="806000"/>
    <a:srgbClr val="C07A00"/>
    <a:srgbClr val="D28A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png"/><Relationship Id="rId1"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7.png"/><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1.png"/><Relationship Id="rId1"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9.png"/><Relationship Id="rId1"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3.png"/><Relationship Id="rId1"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635" y="0"/>
            <a:ext cx="12191365" cy="6857365"/>
          </a:xfrm>
          <a:prstGeom prst="rect">
            <a:avLst/>
          </a:prstGeom>
        </p:spPr>
      </p:pic>
      <p:sp>
        <p:nvSpPr>
          <p:cNvPr id="6" name="Round Diagonal Corner Rectangle 5"/>
          <p:cNvSpPr/>
          <p:nvPr/>
        </p:nvSpPr>
        <p:spPr>
          <a:xfrm flipH="1">
            <a:off x="8279765" y="4973955"/>
            <a:ext cx="3366135" cy="864235"/>
          </a:xfrm>
          <a:prstGeom prst="round2DiagRect">
            <a:avLst>
              <a:gd name="adj1" fmla="val 16667"/>
              <a:gd name="adj2" fmla="val 50000"/>
            </a:avLst>
          </a:prstGeom>
          <a:gradFill>
            <a:gsLst>
              <a:gs pos="0">
                <a:srgbClr val="6C4700"/>
              </a:gs>
              <a:gs pos="75000">
                <a:srgbClr val="6C4700"/>
              </a:gs>
              <a:gs pos="83000">
                <a:srgbClr val="6C4700"/>
              </a:gs>
              <a:gs pos="100000">
                <a:srgbClr val="6C4700"/>
              </a:gs>
            </a:gsLst>
            <a:lin ang="600000" scaled="0"/>
          </a:gradFill>
        </p:spPr>
        <p:style>
          <a:lnRef idx="0">
            <a:srgbClr val="FFFFFF"/>
          </a:lnRef>
          <a:fillRef idx="1">
            <a:schemeClr val="accent1"/>
          </a:fillRef>
          <a:effectRef idx="0">
            <a:srgbClr val="FFFFFF"/>
          </a:effectRef>
          <a:fontRef idx="minor">
            <a:schemeClr val="lt1"/>
          </a:fontRef>
        </p:style>
        <p:txBody>
          <a:bodyPr rtlCol="0" anchor="ctr"/>
          <a:p>
            <a:pPr algn="ctr"/>
            <a:r>
              <a:rPr lang="en-US" sz="2800"/>
              <a:t>Presented By</a:t>
            </a:r>
            <a:endParaRPr lang="en-US" sz="2800"/>
          </a:p>
          <a:p>
            <a:pPr algn="ctr"/>
            <a:r>
              <a:rPr lang="en-US" sz="2000"/>
              <a:t>Rutuja Pathare</a:t>
            </a:r>
            <a:endParaRPr lang="en-US" sz="2000"/>
          </a:p>
        </p:txBody>
      </p:sp>
      <p:sp>
        <p:nvSpPr>
          <p:cNvPr id="7" name="Wave 6"/>
          <p:cNvSpPr/>
          <p:nvPr/>
        </p:nvSpPr>
        <p:spPr>
          <a:xfrm>
            <a:off x="5666105" y="201930"/>
            <a:ext cx="5743575" cy="2526030"/>
          </a:xfrm>
          <a:prstGeom prst="wave">
            <a:avLst/>
          </a:prstGeom>
          <a:gradFill>
            <a:gsLst>
              <a:gs pos="0">
                <a:srgbClr val="6C4700"/>
              </a:gs>
              <a:gs pos="75000">
                <a:srgbClr val="6C4700"/>
              </a:gs>
              <a:gs pos="83000">
                <a:srgbClr val="6C4700"/>
              </a:gs>
              <a:gs pos="100000">
                <a:srgbClr val="6C4700"/>
              </a:gs>
            </a:gsLst>
            <a:lin ang="600000" scaled="0"/>
          </a:gradFill>
        </p:spPr>
        <p:style>
          <a:lnRef idx="0">
            <a:srgbClr val="FFFFFF"/>
          </a:lnRef>
          <a:fillRef idx="1">
            <a:schemeClr val="accent1"/>
          </a:fillRef>
          <a:effectRef idx="0">
            <a:srgbClr val="FFFFFF"/>
          </a:effectRef>
          <a:fontRef idx="minor">
            <a:schemeClr val="lt1"/>
          </a:fontRef>
        </p:style>
        <p:txBody>
          <a:bodyPr rtlCol="0" anchor="ctr"/>
          <a:p>
            <a:pPr algn="ctr"/>
            <a:r>
              <a:rPr lang="en-US" sz="4400" b="1">
                <a:latin typeface="Arial" panose="020B0604020202020204" pitchFamily="34" charset="0"/>
                <a:cs typeface="Arial" panose="020B0604020202020204" pitchFamily="34" charset="0"/>
              </a:rPr>
              <a:t>HOSTEL ANALYSIS</a:t>
            </a:r>
            <a:endParaRPr lang="en-US" sz="4400" b="1">
              <a:latin typeface="Arial" panose="020B0604020202020204" pitchFamily="34" charset="0"/>
              <a:cs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61010"/>
            <a:ext cx="10515600" cy="1325563"/>
          </a:xfrm>
        </p:spPr>
        <p:txBody>
          <a:bodyPr>
            <a:normAutofit fontScale="90000"/>
          </a:bodyPr>
          <a:p>
            <a:pPr algn="ctr"/>
            <a:r>
              <a:rPr lang="en-US" sz="3110">
                <a:latin typeface="Arial" panose="020B0604020202020204" pitchFamily="34" charset="0"/>
                <a:cs typeface="Arial" panose="020B0604020202020204" pitchFamily="34" charset="0"/>
              </a:rPr>
              <a:t>TOP 3 CUSTOMER BY LONG STAYED</a:t>
            </a:r>
            <a:br>
              <a:rPr lang="en-US" sz="3110">
                <a:latin typeface="Arial" panose="020B0604020202020204" pitchFamily="34" charset="0"/>
                <a:cs typeface="Arial" panose="020B0604020202020204" pitchFamily="34" charset="0"/>
              </a:rPr>
            </a:br>
            <a:r>
              <a:rPr lang="en-US" sz="2665">
                <a:latin typeface="Arial" panose="020B0604020202020204" pitchFamily="34" charset="0"/>
                <a:cs typeface="Arial" panose="020B0604020202020204" pitchFamily="34" charset="0"/>
              </a:rPr>
              <a:t>4)</a:t>
            </a:r>
            <a:r>
              <a:rPr lang="en-US"/>
              <a:t> </a:t>
            </a:r>
            <a:r>
              <a:rPr lang="en-US" altLang="en-US" sz="2665">
                <a:latin typeface="Arial" panose="020B0604020202020204" pitchFamily="34" charset="0"/>
                <a:cs typeface="Arial" panose="020B0604020202020204" pitchFamily="34" charset="0"/>
              </a:rPr>
              <a:t>Who are the top 3 most frequent customers at the Mcdonald-Murray hostel, based on visit count and total nights stayed?</a:t>
            </a:r>
            <a:br>
              <a:rPr lang="en-US" altLang="en-US" sz="2665">
                <a:latin typeface="Arial" panose="020B0604020202020204" pitchFamily="34" charset="0"/>
                <a:cs typeface="Arial" panose="020B0604020202020204" pitchFamily="34" charset="0"/>
              </a:rPr>
            </a:br>
            <a:br>
              <a:rPr lang="en-US" altLang="en-US" sz="2665">
                <a:latin typeface="Arial" panose="020B0604020202020204" pitchFamily="34" charset="0"/>
                <a:cs typeface="Arial" panose="020B0604020202020204" pitchFamily="34" charset="0"/>
              </a:rPr>
            </a:br>
            <a:endParaRPr lang="en-US" altLang="en-US" sz="2665">
              <a:latin typeface="Arial" panose="020B0604020202020204" pitchFamily="34" charset="0"/>
              <a:cs typeface="Arial" panose="020B0604020202020204" pitchFamily="34" charset="0"/>
            </a:endParaRPr>
          </a:p>
        </p:txBody>
      </p:sp>
      <p:pic>
        <p:nvPicPr>
          <p:cNvPr id="4" name="Content Placeholder 3" descr="Screenshot 2025-06-16 145854"/>
          <p:cNvPicPr>
            <a:picLocks noChangeAspect="1"/>
          </p:cNvPicPr>
          <p:nvPr>
            <p:ph idx="1"/>
          </p:nvPr>
        </p:nvPicPr>
        <p:blipFill>
          <a:blip r:embed="rId1"/>
          <a:stretch>
            <a:fillRect/>
          </a:stretch>
        </p:blipFill>
        <p:spPr>
          <a:xfrm>
            <a:off x="1306830" y="1691005"/>
            <a:ext cx="9500235" cy="1591310"/>
          </a:xfrm>
          <a:prstGeom prst="rect">
            <a:avLst/>
          </a:prstGeom>
        </p:spPr>
      </p:pic>
      <p:pic>
        <p:nvPicPr>
          <p:cNvPr id="5" name="Picture 4" descr="Screenshot 2025-06-16 150822"/>
          <p:cNvPicPr>
            <a:picLocks noChangeAspect="1"/>
          </p:cNvPicPr>
          <p:nvPr/>
        </p:nvPicPr>
        <p:blipFill>
          <a:blip r:embed="rId2"/>
          <a:stretch>
            <a:fillRect/>
          </a:stretch>
        </p:blipFill>
        <p:spPr>
          <a:xfrm>
            <a:off x="1680210" y="3429000"/>
            <a:ext cx="8512810" cy="1477010"/>
          </a:xfrm>
          <a:prstGeom prst="rect">
            <a:avLst/>
          </a:prstGeom>
        </p:spPr>
      </p:pic>
      <p:sp>
        <p:nvSpPr>
          <p:cNvPr id="9" name="Text Box 8"/>
          <p:cNvSpPr txBox="1"/>
          <p:nvPr/>
        </p:nvSpPr>
        <p:spPr>
          <a:xfrm>
            <a:off x="1372870" y="5526405"/>
            <a:ext cx="9371330" cy="706755"/>
          </a:xfrm>
          <a:prstGeom prst="rect">
            <a:avLst/>
          </a:prstGeom>
          <a:noFill/>
        </p:spPr>
        <p:txBody>
          <a:bodyPr wrap="square" rtlCol="0">
            <a:spAutoFit/>
          </a:bodyPr>
          <a:p>
            <a:pPr marL="285750" indent="-285750">
              <a:buFont typeface="Arial" panose="020B0604020202020204" pitchFamily="34" charset="0"/>
              <a:buChar char="•"/>
            </a:pPr>
            <a:r>
              <a:rPr lang="en-US" sz="2000" b="1"/>
              <a:t>Observation:</a:t>
            </a:r>
            <a:r>
              <a:rPr lang="en-US" sz="2000"/>
              <a:t> Wendy Anderson and Nicole Farley customer has stayed more nights at Mcdonald-Murray Hostel. </a:t>
            </a:r>
            <a:endParaRPr lang="en-US" sz="2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23290" y="0"/>
            <a:ext cx="10515600" cy="1325563"/>
          </a:xfrm>
        </p:spPr>
        <p:txBody>
          <a:bodyPr>
            <a:normAutofit/>
          </a:bodyPr>
          <a:p>
            <a:pPr algn="ctr">
              <a:lnSpc>
                <a:spcPct val="140000"/>
              </a:lnSpc>
            </a:pPr>
            <a:r>
              <a:rPr lang="en-US" sz="2800">
                <a:latin typeface="Arial" panose="020B0604020202020204" pitchFamily="34" charset="0"/>
                <a:cs typeface="Arial" panose="020B0604020202020204" pitchFamily="34" charset="0"/>
              </a:rPr>
              <a:t>ROOM TYPE IS REFER BY TOP 3 CUSTOMER</a:t>
            </a:r>
            <a:br>
              <a:rPr lang="en-US" sz="24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5)Which room type is refer by top 3 customer at Mcdonald-Murray Hostels?</a:t>
            </a:r>
            <a:endParaRPr lang="en-US" sz="2400">
              <a:latin typeface="Arial" panose="020B0604020202020204" pitchFamily="34" charset="0"/>
              <a:cs typeface="Arial" panose="020B0604020202020204" pitchFamily="34" charset="0"/>
            </a:endParaRPr>
          </a:p>
        </p:txBody>
      </p:sp>
      <p:pic>
        <p:nvPicPr>
          <p:cNvPr id="4" name="Content Placeholder 3" descr="Screenshot 2025-06-16 151936"/>
          <p:cNvPicPr>
            <a:picLocks noChangeAspect="1"/>
          </p:cNvPicPr>
          <p:nvPr>
            <p:ph idx="1"/>
          </p:nvPr>
        </p:nvPicPr>
        <p:blipFill>
          <a:blip r:embed="rId1"/>
          <a:stretch>
            <a:fillRect/>
          </a:stretch>
        </p:blipFill>
        <p:spPr>
          <a:xfrm>
            <a:off x="1203960" y="1519555"/>
            <a:ext cx="9984740" cy="1609090"/>
          </a:xfrm>
          <a:prstGeom prst="rect">
            <a:avLst/>
          </a:prstGeom>
        </p:spPr>
      </p:pic>
      <p:pic>
        <p:nvPicPr>
          <p:cNvPr id="5" name="Picture 4" descr="Screenshot 2025-06-16 153148"/>
          <p:cNvPicPr>
            <a:picLocks noChangeAspect="1"/>
          </p:cNvPicPr>
          <p:nvPr/>
        </p:nvPicPr>
        <p:blipFill>
          <a:blip r:embed="rId2"/>
          <a:stretch>
            <a:fillRect/>
          </a:stretch>
        </p:blipFill>
        <p:spPr>
          <a:xfrm>
            <a:off x="1939925" y="3248025"/>
            <a:ext cx="6875780" cy="1525905"/>
          </a:xfrm>
          <a:prstGeom prst="rect">
            <a:avLst/>
          </a:prstGeom>
        </p:spPr>
      </p:pic>
      <p:sp>
        <p:nvSpPr>
          <p:cNvPr id="9" name="Text Box 8"/>
          <p:cNvSpPr txBox="1"/>
          <p:nvPr/>
        </p:nvSpPr>
        <p:spPr>
          <a:xfrm>
            <a:off x="1372870" y="5526405"/>
            <a:ext cx="9371330" cy="398780"/>
          </a:xfrm>
          <a:prstGeom prst="rect">
            <a:avLst/>
          </a:prstGeom>
          <a:noFill/>
        </p:spPr>
        <p:txBody>
          <a:bodyPr wrap="square" rtlCol="0">
            <a:spAutoFit/>
          </a:bodyPr>
          <a:p>
            <a:pPr marL="285750" indent="-285750">
              <a:buFont typeface="Arial" panose="020B0604020202020204" pitchFamily="34" charset="0"/>
              <a:buChar char="•"/>
            </a:pPr>
            <a:r>
              <a:rPr lang="en-US" sz="2000" b="1"/>
              <a:t>Observation: </a:t>
            </a:r>
            <a:r>
              <a:rPr lang="en-US" sz="2000"/>
              <a:t>Top Customer refer mostly Double room type.</a:t>
            </a:r>
            <a:endParaRPr 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pPr algn="ctr">
              <a:lnSpc>
                <a:spcPct val="100000"/>
              </a:lnSpc>
            </a:pPr>
            <a:r>
              <a:rPr lang="en-US" sz="2800">
                <a:latin typeface="Arial" panose="020B0604020202020204" pitchFamily="34" charset="0"/>
                <a:cs typeface="Arial" panose="020B0604020202020204" pitchFamily="34" charset="0"/>
              </a:rPr>
              <a:t>AVERAGE ROOM RATES AND ROOM CAPACITY</a:t>
            </a:r>
            <a:br>
              <a:rPr lang="en-US" sz="28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6) </a:t>
            </a:r>
            <a:r>
              <a:rPr lang="en-US" altLang="en-US" sz="2400">
                <a:latin typeface="Arial" panose="020B0604020202020204" pitchFamily="34" charset="0"/>
                <a:cs typeface="Arial" panose="020B0604020202020204" pitchFamily="34" charset="0"/>
              </a:rPr>
              <a:t>What is the total revenue, average room rate, and average room capacity by room type at the Mcdonald-Murray hostel?</a:t>
            </a:r>
            <a:endParaRPr lang="en-US" altLang="en-US" sz="2400">
              <a:latin typeface="Arial" panose="020B0604020202020204" pitchFamily="34" charset="0"/>
              <a:cs typeface="Arial" panose="020B0604020202020204" pitchFamily="34" charset="0"/>
            </a:endParaRPr>
          </a:p>
        </p:txBody>
      </p:sp>
      <p:pic>
        <p:nvPicPr>
          <p:cNvPr id="4" name="Content Placeholder 3" descr="Screenshot 2025-06-16 153714"/>
          <p:cNvPicPr>
            <a:picLocks noChangeAspect="1"/>
          </p:cNvPicPr>
          <p:nvPr>
            <p:ph idx="1"/>
          </p:nvPr>
        </p:nvPicPr>
        <p:blipFill>
          <a:blip r:embed="rId1"/>
          <a:stretch>
            <a:fillRect/>
          </a:stretch>
        </p:blipFill>
        <p:spPr>
          <a:xfrm>
            <a:off x="1598930" y="2000250"/>
            <a:ext cx="9652000" cy="1577975"/>
          </a:xfrm>
          <a:prstGeom prst="rect">
            <a:avLst/>
          </a:prstGeom>
        </p:spPr>
      </p:pic>
      <p:pic>
        <p:nvPicPr>
          <p:cNvPr id="5" name="Picture 4" descr="Screenshot 2025-06-16 154504"/>
          <p:cNvPicPr>
            <a:picLocks noChangeAspect="1"/>
          </p:cNvPicPr>
          <p:nvPr/>
        </p:nvPicPr>
        <p:blipFill>
          <a:blip r:embed="rId2"/>
          <a:stretch>
            <a:fillRect/>
          </a:stretch>
        </p:blipFill>
        <p:spPr>
          <a:xfrm>
            <a:off x="1598930" y="4091940"/>
            <a:ext cx="9571355" cy="1102995"/>
          </a:xfrm>
          <a:prstGeom prst="rect">
            <a:avLst/>
          </a:prstGeom>
        </p:spPr>
      </p:pic>
      <p:sp>
        <p:nvSpPr>
          <p:cNvPr id="9" name="Text Box 8"/>
          <p:cNvSpPr txBox="1"/>
          <p:nvPr/>
        </p:nvSpPr>
        <p:spPr>
          <a:xfrm>
            <a:off x="1372870" y="5526405"/>
            <a:ext cx="9371330" cy="706755"/>
          </a:xfrm>
          <a:prstGeom prst="rect">
            <a:avLst/>
          </a:prstGeom>
          <a:noFill/>
        </p:spPr>
        <p:txBody>
          <a:bodyPr wrap="square" rtlCol="0">
            <a:spAutoFit/>
          </a:bodyPr>
          <a:p>
            <a:pPr marL="285750" indent="-285750">
              <a:buFont typeface="Arial" panose="020B0604020202020204" pitchFamily="34" charset="0"/>
              <a:buChar char="•"/>
            </a:pPr>
            <a:r>
              <a:rPr lang="en-US" sz="2000" b="1"/>
              <a:t>Observation: </a:t>
            </a:r>
            <a:r>
              <a:rPr lang="en-US" sz="2000"/>
              <a:t>Average room rate is less and room capacity is more therfore double room type is most refer at Mcdonald-Murray Hostel.</a:t>
            </a:r>
            <a:endParaRPr lang="en-US" sz="20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691005"/>
          </a:xfrm>
        </p:spPr>
        <p:txBody>
          <a:bodyPr>
            <a:normAutofit/>
          </a:bodyPr>
          <a:p>
            <a:pPr algn="ctr">
              <a:lnSpc>
                <a:spcPct val="100000"/>
              </a:lnSpc>
            </a:pPr>
            <a:r>
              <a:rPr lang="en-US" sz="2800">
                <a:latin typeface="Arial" panose="020B0604020202020204" pitchFamily="34" charset="0"/>
                <a:cs typeface="Arial" panose="020B0604020202020204" pitchFamily="34" charset="0"/>
              </a:rPr>
              <a:t>DIFFERENCE BETWEEN BOOKING AND CHECK IN DATE</a:t>
            </a:r>
            <a:br>
              <a:rPr lang="en-US" sz="28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7) What is the number of days between booking and check in dates ,how does that affect total booking value at Mcdonald-Murray?</a:t>
            </a:r>
            <a:endParaRPr lang="en-US" sz="2400">
              <a:latin typeface="Arial" panose="020B0604020202020204" pitchFamily="34" charset="0"/>
              <a:cs typeface="Arial" panose="020B0604020202020204" pitchFamily="34" charset="0"/>
            </a:endParaRPr>
          </a:p>
        </p:txBody>
      </p:sp>
      <p:pic>
        <p:nvPicPr>
          <p:cNvPr id="4" name="Content Placeholder 3" descr="Screenshot 2025-06-16 181416"/>
          <p:cNvPicPr>
            <a:picLocks noChangeAspect="1"/>
          </p:cNvPicPr>
          <p:nvPr>
            <p:ph idx="1"/>
          </p:nvPr>
        </p:nvPicPr>
        <p:blipFill>
          <a:blip r:embed="rId1"/>
          <a:stretch>
            <a:fillRect/>
          </a:stretch>
        </p:blipFill>
        <p:spPr>
          <a:xfrm>
            <a:off x="1397000" y="1565910"/>
            <a:ext cx="9557385" cy="1863090"/>
          </a:xfrm>
          <a:prstGeom prst="rect">
            <a:avLst/>
          </a:prstGeom>
        </p:spPr>
      </p:pic>
      <p:pic>
        <p:nvPicPr>
          <p:cNvPr id="6" name="Picture 5" descr="Screenshot 2025-06-16 182421"/>
          <p:cNvPicPr>
            <a:picLocks noChangeAspect="1"/>
          </p:cNvPicPr>
          <p:nvPr/>
        </p:nvPicPr>
        <p:blipFill>
          <a:blip r:embed="rId2"/>
          <a:stretch>
            <a:fillRect/>
          </a:stretch>
        </p:blipFill>
        <p:spPr>
          <a:xfrm>
            <a:off x="1553845" y="3608070"/>
            <a:ext cx="9400540" cy="1569720"/>
          </a:xfrm>
          <a:prstGeom prst="rect">
            <a:avLst/>
          </a:prstGeom>
        </p:spPr>
      </p:pic>
      <p:sp>
        <p:nvSpPr>
          <p:cNvPr id="8" name="Text Box 7"/>
          <p:cNvSpPr txBox="1"/>
          <p:nvPr/>
        </p:nvSpPr>
        <p:spPr>
          <a:xfrm>
            <a:off x="1325245" y="5542280"/>
            <a:ext cx="9849485" cy="398780"/>
          </a:xfrm>
          <a:prstGeom prst="rect">
            <a:avLst/>
          </a:prstGeom>
          <a:noFill/>
        </p:spPr>
        <p:txBody>
          <a:bodyPr wrap="square" rtlCol="0">
            <a:spAutoFit/>
          </a:bodyPr>
          <a:p>
            <a:pPr marL="285750" indent="-285750">
              <a:buFont typeface="Arial" panose="020B0604020202020204" pitchFamily="34" charset="0"/>
              <a:buChar char="•"/>
            </a:pPr>
            <a:r>
              <a:rPr lang="en-US" sz="2000" b="1"/>
              <a:t>Observation : </a:t>
            </a:r>
            <a:r>
              <a:rPr lang="en-US" sz="2000"/>
              <a:t>Riyan Dodson customer check in 585 days after booking date. </a:t>
            </a:r>
            <a:endParaRPr lang="en-US" sz="20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99745"/>
            <a:ext cx="10515600" cy="1325563"/>
          </a:xfrm>
        </p:spPr>
        <p:txBody>
          <a:bodyPr>
            <a:normAutofit fontScale="90000"/>
          </a:bodyPr>
          <a:p>
            <a:pPr algn="ctr">
              <a:lnSpc>
                <a:spcPct val="110000"/>
              </a:lnSpc>
            </a:pPr>
            <a:r>
              <a:rPr lang="en-US" sz="3110">
                <a:latin typeface="Arial" panose="020B0604020202020204" pitchFamily="34" charset="0"/>
                <a:cs typeface="Arial" panose="020B0604020202020204" pitchFamily="34" charset="0"/>
              </a:rPr>
              <a:t>HIGHEST CHECK IN MONTH</a:t>
            </a:r>
            <a:br>
              <a:rPr lang="en-US" sz="3110">
                <a:latin typeface="Arial" panose="020B0604020202020204" pitchFamily="34" charset="0"/>
                <a:cs typeface="Arial" panose="020B0604020202020204" pitchFamily="34" charset="0"/>
              </a:rPr>
            </a:br>
            <a:r>
              <a:rPr lang="en-US" sz="2665">
                <a:latin typeface="Arial" panose="020B0604020202020204" pitchFamily="34" charset="0"/>
                <a:cs typeface="Arial" panose="020B0604020202020204" pitchFamily="34" charset="0"/>
              </a:rPr>
              <a:t>8) </a:t>
            </a:r>
            <a:r>
              <a:rPr lang="en-US" altLang="en-US" sz="2665">
                <a:latin typeface="Arial" panose="020B0604020202020204" pitchFamily="34" charset="0"/>
                <a:cs typeface="Arial" panose="020B0604020202020204" pitchFamily="34" charset="0"/>
              </a:rPr>
              <a:t>In which month did the Mcdonald-Murray hostel receive the highest                        number of check-ins, and what was the total revenue for each month?</a:t>
            </a:r>
            <a:br>
              <a:rPr lang="en-US" altLang="en-US" sz="2665">
                <a:latin typeface="Arial" panose="020B0604020202020204" pitchFamily="34" charset="0"/>
                <a:cs typeface="Arial" panose="020B0604020202020204" pitchFamily="34" charset="0"/>
              </a:rPr>
            </a:br>
            <a:br>
              <a:rPr lang="en-US" altLang="en-US" sz="2665">
                <a:latin typeface="Arial" panose="020B0604020202020204" pitchFamily="34" charset="0"/>
                <a:cs typeface="Arial" panose="020B0604020202020204" pitchFamily="34" charset="0"/>
              </a:rPr>
            </a:br>
            <a:endParaRPr lang="en-US" altLang="en-US" sz="2665">
              <a:latin typeface="Arial" panose="020B0604020202020204" pitchFamily="34" charset="0"/>
              <a:cs typeface="Arial" panose="020B0604020202020204" pitchFamily="34" charset="0"/>
            </a:endParaRPr>
          </a:p>
        </p:txBody>
      </p:sp>
      <p:pic>
        <p:nvPicPr>
          <p:cNvPr id="4" name="Content Placeholder 3" descr="Screenshot 2025-06-16 183259"/>
          <p:cNvPicPr>
            <a:picLocks noChangeAspect="1"/>
          </p:cNvPicPr>
          <p:nvPr>
            <p:ph idx="1"/>
          </p:nvPr>
        </p:nvPicPr>
        <p:blipFill>
          <a:blip r:embed="rId1"/>
          <a:stretch>
            <a:fillRect/>
          </a:stretch>
        </p:blipFill>
        <p:spPr>
          <a:xfrm>
            <a:off x="1670685" y="1625600"/>
            <a:ext cx="8791575" cy="1539875"/>
          </a:xfrm>
          <a:prstGeom prst="rect">
            <a:avLst/>
          </a:prstGeom>
        </p:spPr>
      </p:pic>
      <p:pic>
        <p:nvPicPr>
          <p:cNvPr id="5" name="Picture 4" descr="Screenshot 2025-06-16 183908"/>
          <p:cNvPicPr>
            <a:picLocks noChangeAspect="1"/>
          </p:cNvPicPr>
          <p:nvPr/>
        </p:nvPicPr>
        <p:blipFill>
          <a:blip r:embed="rId2"/>
          <a:stretch>
            <a:fillRect/>
          </a:stretch>
        </p:blipFill>
        <p:spPr>
          <a:xfrm>
            <a:off x="3290570" y="3270250"/>
            <a:ext cx="3978275" cy="2625090"/>
          </a:xfrm>
          <a:prstGeom prst="rect">
            <a:avLst/>
          </a:prstGeom>
        </p:spPr>
      </p:pic>
      <p:sp>
        <p:nvSpPr>
          <p:cNvPr id="8" name="Text Box 7"/>
          <p:cNvSpPr txBox="1"/>
          <p:nvPr/>
        </p:nvSpPr>
        <p:spPr>
          <a:xfrm>
            <a:off x="1325245" y="6078855"/>
            <a:ext cx="9849485" cy="603885"/>
          </a:xfrm>
          <a:prstGeom prst="rect">
            <a:avLst/>
          </a:prstGeom>
          <a:noFill/>
        </p:spPr>
        <p:txBody>
          <a:bodyPr wrap="square" rtlCol="0">
            <a:noAutofit/>
          </a:bodyPr>
          <a:p>
            <a:pPr marL="285750" indent="-285750">
              <a:buFont typeface="Arial" panose="020B0604020202020204" pitchFamily="34" charset="0"/>
              <a:buChar char="•"/>
            </a:pPr>
            <a:r>
              <a:rPr lang="en-US" sz="2000" b="1"/>
              <a:t>Observation : </a:t>
            </a:r>
            <a:r>
              <a:rPr lang="en-US" sz="2000"/>
              <a:t>In November Month has maximum checkins but in febuary month maximum revenue. </a:t>
            </a:r>
            <a:endParaRPr lang="en-US" sz="20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0"/>
            <a:ext cx="10515600" cy="1325563"/>
          </a:xfrm>
        </p:spPr>
        <p:txBody>
          <a:bodyPr>
            <a:normAutofit/>
          </a:bodyPr>
          <a:p>
            <a:pPr algn="ctr">
              <a:lnSpc>
                <a:spcPct val="140000"/>
              </a:lnSpc>
            </a:pPr>
            <a:r>
              <a:rPr lang="en-US" sz="2800">
                <a:latin typeface="Arial" panose="020B0604020202020204" pitchFamily="34" charset="0"/>
                <a:cs typeface="Arial" panose="020B0604020202020204" pitchFamily="34" charset="0"/>
              </a:rPr>
              <a:t>TOP 5 LOCATION BY REVENUE </a:t>
            </a:r>
            <a:br>
              <a:rPr lang="en-US" sz="28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9) Which location is more help to generate more revenue?  </a:t>
            </a:r>
            <a:endParaRPr lang="en-US" sz="2400">
              <a:latin typeface="Arial" panose="020B0604020202020204" pitchFamily="34" charset="0"/>
              <a:cs typeface="Arial" panose="020B0604020202020204" pitchFamily="34" charset="0"/>
            </a:endParaRPr>
          </a:p>
        </p:txBody>
      </p:sp>
      <p:pic>
        <p:nvPicPr>
          <p:cNvPr id="4" name="Content Placeholder 3" descr="Screenshot 2025-06-16 185852"/>
          <p:cNvPicPr>
            <a:picLocks noChangeAspect="1"/>
          </p:cNvPicPr>
          <p:nvPr>
            <p:ph idx="1"/>
          </p:nvPr>
        </p:nvPicPr>
        <p:blipFill>
          <a:blip r:embed="rId1"/>
          <a:stretch>
            <a:fillRect/>
          </a:stretch>
        </p:blipFill>
        <p:spPr>
          <a:xfrm>
            <a:off x="2132330" y="1515110"/>
            <a:ext cx="8164830" cy="1409065"/>
          </a:xfrm>
          <a:prstGeom prst="rect">
            <a:avLst/>
          </a:prstGeom>
        </p:spPr>
      </p:pic>
      <p:pic>
        <p:nvPicPr>
          <p:cNvPr id="5" name="Picture 4" descr="Screenshot 2025-06-16 201143"/>
          <p:cNvPicPr>
            <a:picLocks noChangeAspect="1"/>
          </p:cNvPicPr>
          <p:nvPr/>
        </p:nvPicPr>
        <p:blipFill>
          <a:blip r:embed="rId2"/>
          <a:stretch>
            <a:fillRect/>
          </a:stretch>
        </p:blipFill>
        <p:spPr>
          <a:xfrm>
            <a:off x="2131695" y="3113405"/>
            <a:ext cx="7527290" cy="2073275"/>
          </a:xfrm>
          <a:prstGeom prst="rect">
            <a:avLst/>
          </a:prstGeom>
        </p:spPr>
      </p:pic>
      <p:sp>
        <p:nvSpPr>
          <p:cNvPr id="6" name="Text Box 5"/>
          <p:cNvSpPr txBox="1"/>
          <p:nvPr/>
        </p:nvSpPr>
        <p:spPr>
          <a:xfrm>
            <a:off x="1976120" y="5724525"/>
            <a:ext cx="8249920" cy="398780"/>
          </a:xfrm>
          <a:prstGeom prst="rect">
            <a:avLst/>
          </a:prstGeom>
          <a:noFill/>
        </p:spPr>
        <p:txBody>
          <a:bodyPr wrap="square" rtlCol="0">
            <a:spAutoFit/>
          </a:bodyPr>
          <a:p>
            <a:pPr marL="285750" indent="-285750">
              <a:buFont typeface="Arial" panose="020B0604020202020204" pitchFamily="34" charset="0"/>
              <a:buChar char="•"/>
            </a:pPr>
            <a:r>
              <a:rPr lang="en-US" sz="2000" b="1"/>
              <a:t>Observation : </a:t>
            </a:r>
            <a:r>
              <a:rPr lang="en-US" sz="2000"/>
              <a:t>Tonyton city help to generate more revenue.</a:t>
            </a:r>
            <a:endParaRPr lang="en-US" sz="2000"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lnSpc>
                <a:spcPct val="120000"/>
              </a:lnSpc>
            </a:pPr>
            <a:r>
              <a:rPr lang="en-US" sz="2800">
                <a:latin typeface="Arial" panose="020B0604020202020204" pitchFamily="34" charset="0"/>
                <a:cs typeface="Arial" panose="020B0604020202020204" pitchFamily="34" charset="0"/>
              </a:rPr>
              <a:t>POPULAR HOSTEL IN TONYTON CITY</a:t>
            </a:r>
            <a:br>
              <a:rPr lang="en-US" sz="28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10) Which hostel in tonyton location help to generate revenue and its average room rate?</a:t>
            </a:r>
            <a:endParaRPr lang="en-US" sz="2400">
              <a:latin typeface="Arial" panose="020B0604020202020204" pitchFamily="34" charset="0"/>
              <a:cs typeface="Arial" panose="020B0604020202020204" pitchFamily="34" charset="0"/>
            </a:endParaRPr>
          </a:p>
        </p:txBody>
      </p:sp>
      <p:pic>
        <p:nvPicPr>
          <p:cNvPr id="4" name="Content Placeholder 3" descr="Screenshot 2025-06-16 201651"/>
          <p:cNvPicPr>
            <a:picLocks noChangeAspect="1"/>
          </p:cNvPicPr>
          <p:nvPr>
            <p:ph idx="1"/>
          </p:nvPr>
        </p:nvPicPr>
        <p:blipFill>
          <a:blip r:embed="rId1"/>
          <a:stretch>
            <a:fillRect/>
          </a:stretch>
        </p:blipFill>
        <p:spPr>
          <a:xfrm>
            <a:off x="1520825" y="1870075"/>
            <a:ext cx="8761095" cy="1702435"/>
          </a:xfrm>
          <a:prstGeom prst="rect">
            <a:avLst/>
          </a:prstGeom>
        </p:spPr>
      </p:pic>
      <p:pic>
        <p:nvPicPr>
          <p:cNvPr id="5" name="Picture 4" descr="Screenshot 2025-06-16 202524"/>
          <p:cNvPicPr>
            <a:picLocks noChangeAspect="1"/>
          </p:cNvPicPr>
          <p:nvPr/>
        </p:nvPicPr>
        <p:blipFill>
          <a:blip r:embed="rId2"/>
          <a:stretch>
            <a:fillRect/>
          </a:stretch>
        </p:blipFill>
        <p:spPr>
          <a:xfrm>
            <a:off x="1593215" y="3750945"/>
            <a:ext cx="8252460" cy="1065530"/>
          </a:xfrm>
          <a:prstGeom prst="rect">
            <a:avLst/>
          </a:prstGeom>
        </p:spPr>
      </p:pic>
      <p:sp>
        <p:nvSpPr>
          <p:cNvPr id="6" name="Text Box 5"/>
          <p:cNvSpPr txBox="1"/>
          <p:nvPr/>
        </p:nvSpPr>
        <p:spPr>
          <a:xfrm>
            <a:off x="1519555" y="5370830"/>
            <a:ext cx="8397875" cy="706755"/>
          </a:xfrm>
          <a:prstGeom prst="rect">
            <a:avLst/>
          </a:prstGeom>
          <a:noFill/>
        </p:spPr>
        <p:txBody>
          <a:bodyPr wrap="square" rtlCol="0">
            <a:spAutoFit/>
          </a:bodyPr>
          <a:p>
            <a:pPr marL="285750" indent="-285750">
              <a:buFont typeface="Arial" panose="020B0604020202020204" pitchFamily="34" charset="0"/>
              <a:buChar char="•"/>
            </a:pPr>
            <a:r>
              <a:rPr lang="en-US" sz="2000" b="1"/>
              <a:t>Observation : </a:t>
            </a:r>
            <a:r>
              <a:rPr lang="en-US" sz="2000"/>
              <a:t>Mcdonald-Murray hostel is help to generate more revenue in tonyton location.</a:t>
            </a:r>
            <a:endParaRPr lang="en-US" sz="20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lnSpc>
                <a:spcPct val="150000"/>
              </a:lnSpc>
            </a:pPr>
            <a:r>
              <a:rPr lang="en-US" sz="3110">
                <a:latin typeface="Arial" panose="020B0604020202020204" pitchFamily="34" charset="0"/>
                <a:cs typeface="Arial" panose="020B0604020202020204" pitchFamily="34" charset="0"/>
              </a:rPr>
              <a:t>TOTAL NIGHTS BOOKED BY ROOM TYPE</a:t>
            </a:r>
            <a:br>
              <a:rPr lang="en-US" sz="3110">
                <a:latin typeface="Arial" panose="020B0604020202020204" pitchFamily="34" charset="0"/>
                <a:cs typeface="Arial" panose="020B0604020202020204" pitchFamily="34" charset="0"/>
              </a:rPr>
            </a:br>
            <a:r>
              <a:rPr lang="en-US" sz="2665">
                <a:latin typeface="Arial" panose="020B0604020202020204" pitchFamily="34" charset="0"/>
                <a:cs typeface="Arial" panose="020B0604020202020204" pitchFamily="34" charset="0"/>
              </a:rPr>
              <a:t>11) What is total booking, total nights booked by room type ?</a:t>
            </a:r>
            <a:endParaRPr lang="en-US" sz="2665">
              <a:latin typeface="Arial" panose="020B0604020202020204" pitchFamily="34" charset="0"/>
              <a:cs typeface="Arial" panose="020B0604020202020204" pitchFamily="34" charset="0"/>
            </a:endParaRPr>
          </a:p>
        </p:txBody>
      </p:sp>
      <p:pic>
        <p:nvPicPr>
          <p:cNvPr id="4" name="Content Placeholder 3" descr="Screenshot 2025-06-16 203114"/>
          <p:cNvPicPr>
            <a:picLocks noChangeAspect="1"/>
          </p:cNvPicPr>
          <p:nvPr>
            <p:ph idx="1"/>
          </p:nvPr>
        </p:nvPicPr>
        <p:blipFill>
          <a:blip r:embed="rId1"/>
          <a:stretch>
            <a:fillRect/>
          </a:stretch>
        </p:blipFill>
        <p:spPr>
          <a:xfrm>
            <a:off x="2140585" y="1948815"/>
            <a:ext cx="8058785" cy="1294765"/>
          </a:xfrm>
          <a:prstGeom prst="rect">
            <a:avLst/>
          </a:prstGeom>
        </p:spPr>
      </p:pic>
      <p:pic>
        <p:nvPicPr>
          <p:cNvPr id="5" name="Picture 4" descr="Screenshot 2025-06-16 203017"/>
          <p:cNvPicPr>
            <a:picLocks noChangeAspect="1"/>
          </p:cNvPicPr>
          <p:nvPr/>
        </p:nvPicPr>
        <p:blipFill>
          <a:blip r:embed="rId2"/>
          <a:stretch>
            <a:fillRect/>
          </a:stretch>
        </p:blipFill>
        <p:spPr>
          <a:xfrm>
            <a:off x="2141220" y="3578225"/>
            <a:ext cx="7886065" cy="1461135"/>
          </a:xfrm>
          <a:prstGeom prst="rect">
            <a:avLst/>
          </a:prstGeom>
        </p:spPr>
      </p:pic>
      <p:sp>
        <p:nvSpPr>
          <p:cNvPr id="6" name="Text Box 5"/>
          <p:cNvSpPr txBox="1"/>
          <p:nvPr/>
        </p:nvSpPr>
        <p:spPr>
          <a:xfrm>
            <a:off x="2113280" y="5621655"/>
            <a:ext cx="8169910" cy="398780"/>
          </a:xfrm>
          <a:prstGeom prst="rect">
            <a:avLst/>
          </a:prstGeom>
          <a:noFill/>
        </p:spPr>
        <p:txBody>
          <a:bodyPr wrap="square" rtlCol="0">
            <a:spAutoFit/>
          </a:bodyPr>
          <a:p>
            <a:pPr marL="285750" indent="-285750">
              <a:buFont typeface="Arial" panose="020B0604020202020204" pitchFamily="34" charset="0"/>
              <a:buChar char="•"/>
            </a:pPr>
            <a:r>
              <a:rPr lang="en-US" sz="2000" b="1"/>
              <a:t>Observation : </a:t>
            </a:r>
            <a:r>
              <a:rPr lang="en-US" sz="2000"/>
              <a:t>Single room type is most prefer for booking.</a:t>
            </a:r>
            <a:endParaRPr 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906780" y="0"/>
            <a:ext cx="10515600" cy="1325563"/>
          </a:xfrm>
        </p:spPr>
        <p:txBody>
          <a:bodyPr>
            <a:normAutofit/>
          </a:bodyPr>
          <a:p>
            <a:pPr algn="ctr">
              <a:lnSpc>
                <a:spcPct val="120000"/>
              </a:lnSpc>
            </a:pPr>
            <a:r>
              <a:rPr lang="en-US" sz="2800">
                <a:latin typeface="Arial" panose="020B0604020202020204" pitchFamily="34" charset="0"/>
                <a:cs typeface="Arial" panose="020B0604020202020204" pitchFamily="34" charset="0"/>
              </a:rPr>
              <a:t>AVERAGE ROOM RATE OF SINGLE ROOM TYPE</a:t>
            </a:r>
            <a:br>
              <a:rPr lang="en-US" sz="2800">
                <a:latin typeface="Arial" panose="020B0604020202020204" pitchFamily="34" charset="0"/>
                <a:cs typeface="Arial" panose="020B0604020202020204" pitchFamily="34" charset="0"/>
              </a:rPr>
            </a:br>
            <a:r>
              <a:rPr lang="en-US" sz="2400">
                <a:latin typeface="Arial" panose="020B0604020202020204" pitchFamily="34" charset="0"/>
                <a:cs typeface="Arial" panose="020B0604020202020204" pitchFamily="34" charset="0"/>
              </a:rPr>
              <a:t>12) What is the average room rate of single room type in top 5 locations?</a:t>
            </a:r>
            <a:endParaRPr lang="en-US" sz="2400">
              <a:latin typeface="Arial" panose="020B0604020202020204" pitchFamily="34" charset="0"/>
              <a:cs typeface="Arial" panose="020B0604020202020204" pitchFamily="34" charset="0"/>
            </a:endParaRPr>
          </a:p>
        </p:txBody>
      </p:sp>
      <p:pic>
        <p:nvPicPr>
          <p:cNvPr id="4" name="Content Placeholder 3" descr="Screenshot 2025-06-16 204039"/>
          <p:cNvPicPr>
            <a:picLocks noChangeAspect="1"/>
          </p:cNvPicPr>
          <p:nvPr>
            <p:ph idx="1"/>
          </p:nvPr>
        </p:nvPicPr>
        <p:blipFill>
          <a:blip r:embed="rId1"/>
          <a:stretch>
            <a:fillRect/>
          </a:stretch>
        </p:blipFill>
        <p:spPr>
          <a:xfrm>
            <a:off x="1220470" y="1325880"/>
            <a:ext cx="9257665" cy="2524760"/>
          </a:xfrm>
          <a:prstGeom prst="rect">
            <a:avLst/>
          </a:prstGeom>
        </p:spPr>
      </p:pic>
      <p:pic>
        <p:nvPicPr>
          <p:cNvPr id="5" name="Picture 4" descr="Screenshot 2025-06-16 204011"/>
          <p:cNvPicPr>
            <a:picLocks noChangeAspect="1"/>
          </p:cNvPicPr>
          <p:nvPr/>
        </p:nvPicPr>
        <p:blipFill>
          <a:blip r:embed="rId2"/>
          <a:stretch>
            <a:fillRect/>
          </a:stretch>
        </p:blipFill>
        <p:spPr>
          <a:xfrm>
            <a:off x="3515995" y="4142740"/>
            <a:ext cx="3927475" cy="1541145"/>
          </a:xfrm>
          <a:prstGeom prst="rect">
            <a:avLst/>
          </a:prstGeom>
        </p:spPr>
      </p:pic>
      <p:sp>
        <p:nvSpPr>
          <p:cNvPr id="6" name="Text Box 5"/>
          <p:cNvSpPr txBox="1"/>
          <p:nvPr/>
        </p:nvSpPr>
        <p:spPr>
          <a:xfrm>
            <a:off x="1353820" y="5975985"/>
            <a:ext cx="9483725" cy="398780"/>
          </a:xfrm>
          <a:prstGeom prst="rect">
            <a:avLst/>
          </a:prstGeom>
          <a:noFill/>
        </p:spPr>
        <p:txBody>
          <a:bodyPr wrap="square" rtlCol="0">
            <a:spAutoFit/>
          </a:bodyPr>
          <a:p>
            <a:pPr marL="285750" indent="-285750">
              <a:buFont typeface="Arial" panose="020B0604020202020204" pitchFamily="34" charset="0"/>
              <a:buChar char="•"/>
            </a:pPr>
            <a:r>
              <a:rPr lang="en-US" sz="2000" b="1"/>
              <a:t>Observation : </a:t>
            </a:r>
            <a:r>
              <a:rPr lang="en-US" sz="2000"/>
              <a:t>In Reeseton location is highest average room rate.</a:t>
            </a:r>
            <a:endParaRPr 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fontScale="90000"/>
          </a:bodyPr>
          <a:p>
            <a:pPr algn="ctr">
              <a:lnSpc>
                <a:spcPct val="150000"/>
              </a:lnSpc>
            </a:pPr>
            <a:r>
              <a:rPr lang="en-US" sz="2800"/>
              <a:t> </a:t>
            </a:r>
            <a:r>
              <a:rPr lang="en-US" sz="2800">
                <a:latin typeface="Arial" panose="020B0604020202020204" pitchFamily="34" charset="0"/>
                <a:cs typeface="Arial" panose="020B0604020202020204" pitchFamily="34" charset="0"/>
              </a:rPr>
              <a:t>HOSTEL MANAGER  BY MOST PROFITABLE HOSTEL</a:t>
            </a:r>
            <a:br>
              <a:rPr lang="en-US" sz="2800">
                <a:latin typeface="Arial" panose="020B0604020202020204" pitchFamily="34" charset="0"/>
                <a:cs typeface="Arial" panose="020B0604020202020204" pitchFamily="34" charset="0"/>
              </a:rPr>
            </a:br>
            <a:r>
              <a:rPr lang="en-US" sz="2665">
                <a:latin typeface="Arial" panose="020B0604020202020204" pitchFamily="34" charset="0"/>
                <a:cs typeface="Arial" panose="020B0604020202020204" pitchFamily="34" charset="0"/>
              </a:rPr>
              <a:t>13) </a:t>
            </a:r>
            <a:r>
              <a:rPr lang="en-US" altLang="en-US" sz="2665">
                <a:latin typeface="Arial" panose="020B0604020202020204" pitchFamily="34" charset="0"/>
                <a:cs typeface="Arial" panose="020B0604020202020204" pitchFamily="34" charset="0"/>
              </a:rPr>
              <a:t> Which hostel managers oversee the most profitable hostels? </a:t>
            </a:r>
            <a:endParaRPr lang="en-US" altLang="en-US" sz="2665">
              <a:latin typeface="Arial" panose="020B0604020202020204" pitchFamily="34" charset="0"/>
              <a:cs typeface="Arial" panose="020B0604020202020204" pitchFamily="34" charset="0"/>
            </a:endParaRPr>
          </a:p>
        </p:txBody>
      </p:sp>
      <p:pic>
        <p:nvPicPr>
          <p:cNvPr id="8" name="Content Placeholder 7" descr="Screenshot 2025-06-16 205357"/>
          <p:cNvPicPr>
            <a:picLocks noChangeAspect="1"/>
          </p:cNvPicPr>
          <p:nvPr>
            <p:ph idx="1"/>
          </p:nvPr>
        </p:nvPicPr>
        <p:blipFill>
          <a:blip r:embed="rId1"/>
          <a:stretch>
            <a:fillRect/>
          </a:stretch>
        </p:blipFill>
        <p:spPr>
          <a:xfrm>
            <a:off x="1770380" y="1823085"/>
            <a:ext cx="8615045" cy="1605915"/>
          </a:xfrm>
          <a:prstGeom prst="rect">
            <a:avLst/>
          </a:prstGeom>
        </p:spPr>
      </p:pic>
      <p:pic>
        <p:nvPicPr>
          <p:cNvPr id="9" name="Picture 8" descr="Screenshot 2025-06-16 205457"/>
          <p:cNvPicPr>
            <a:picLocks noChangeAspect="1"/>
          </p:cNvPicPr>
          <p:nvPr/>
        </p:nvPicPr>
        <p:blipFill>
          <a:blip r:embed="rId2"/>
          <a:stretch>
            <a:fillRect/>
          </a:stretch>
        </p:blipFill>
        <p:spPr>
          <a:xfrm>
            <a:off x="2261870" y="3561080"/>
            <a:ext cx="7379335" cy="1685925"/>
          </a:xfrm>
          <a:prstGeom prst="rect">
            <a:avLst/>
          </a:prstGeom>
        </p:spPr>
      </p:pic>
      <p:sp>
        <p:nvSpPr>
          <p:cNvPr id="10" name="Text Box 9"/>
          <p:cNvSpPr txBox="1"/>
          <p:nvPr/>
        </p:nvSpPr>
        <p:spPr>
          <a:xfrm>
            <a:off x="1758950" y="5633085"/>
            <a:ext cx="9312910" cy="398780"/>
          </a:xfrm>
          <a:prstGeom prst="rect">
            <a:avLst/>
          </a:prstGeom>
          <a:noFill/>
        </p:spPr>
        <p:txBody>
          <a:bodyPr wrap="square" rtlCol="0">
            <a:spAutoFit/>
          </a:bodyPr>
          <a:p>
            <a:pPr marL="285750" indent="-285750">
              <a:buFont typeface="Arial" panose="020B0604020202020204" pitchFamily="34" charset="0"/>
              <a:buChar char="•"/>
            </a:pPr>
            <a:r>
              <a:rPr lang="en-US" sz="2000" b="1"/>
              <a:t>Observation : </a:t>
            </a:r>
            <a:r>
              <a:rPr lang="en-US" sz="2000"/>
              <a:t>Alan Gregory Manager oversee the most profitable hostels.</a:t>
            </a:r>
            <a:endParaRPr lang="en-US" altLang="en-US" sz="2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824355" y="225425"/>
            <a:ext cx="8843645" cy="1102360"/>
          </a:xfrm>
        </p:spPr>
        <p:txBody>
          <a:bodyPr/>
          <a:p>
            <a:r>
              <a:rPr lang="en-US" sz="4000" b="1" u="sng">
                <a:gradFill>
                  <a:gsLst>
                    <a:gs pos="0">
                      <a:srgbClr val="6C4700"/>
                    </a:gs>
                    <a:gs pos="100000">
                      <a:srgbClr val="A87700"/>
                    </a:gs>
                  </a:gsLst>
                  <a:lin ang="2700000" scaled="0"/>
                </a:gradFill>
                <a:latin typeface="Arial" panose="020B0604020202020204" pitchFamily="34" charset="0"/>
                <a:cs typeface="Arial" panose="020B0604020202020204" pitchFamily="34" charset="0"/>
              </a:rPr>
              <a:t>Introduction</a:t>
            </a:r>
            <a:endParaRPr lang="en-US" sz="4000" b="1" u="sng">
              <a:gradFill>
                <a:gsLst>
                  <a:gs pos="0">
                    <a:srgbClr val="6C4700"/>
                  </a:gs>
                  <a:gs pos="100000">
                    <a:srgbClr val="A87700"/>
                  </a:gs>
                </a:gsLst>
                <a:lin ang="2700000" scaled="0"/>
              </a:gradFill>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694055" y="1805940"/>
            <a:ext cx="6330950" cy="4759325"/>
          </a:xfrm>
        </p:spPr>
        <p:txBody>
          <a:bodyPr/>
          <a:p>
            <a:pPr algn="just">
              <a:lnSpc>
                <a:spcPct val="100000"/>
              </a:lnSpc>
            </a:pPr>
            <a:r>
              <a:rPr lang="en-US" altLang="en-US">
                <a:cs typeface="+mn-lt"/>
              </a:rPr>
              <a:t>Hostel chains face challenges in optimizing their revenue and occupancy rates due to limited insights into customer behavior, room preferences, and profitability of individual hostels. Without detailed analysis, managers struggle to make data-</a:t>
            </a:r>
            <a:r>
              <a:rPr lang="en-US" altLang="en-US">
                <a:cs typeface="+mn-lt"/>
              </a:rPr>
              <a:t>driven decisions on pricing, promotions, and resource allocation. Additionally, understanding which hostels and managers drive the most revenue remains unclear, hindering strategic growth.</a:t>
            </a:r>
            <a:endParaRPr lang="en-US" altLang="en-US">
              <a:cs typeface="+mn-lt"/>
            </a:endParaRPr>
          </a:p>
        </p:txBody>
      </p:sp>
      <p:pic>
        <p:nvPicPr>
          <p:cNvPr id="4" name="Picture 3" descr="hostel2"/>
          <p:cNvPicPr>
            <a:picLocks noChangeAspect="1"/>
          </p:cNvPicPr>
          <p:nvPr/>
        </p:nvPicPr>
        <p:blipFill>
          <a:blip r:embed="rId1"/>
          <a:stretch>
            <a:fillRect/>
          </a:stretch>
        </p:blipFill>
        <p:spPr>
          <a:xfrm>
            <a:off x="7419975" y="1484630"/>
            <a:ext cx="4232910" cy="5080635"/>
          </a:xfrm>
          <a:prstGeom prst="rect">
            <a:avLst/>
          </a:prstGeom>
        </p:spPr>
      </p:pic>
      <p:sp>
        <p:nvSpPr>
          <p:cNvPr id="8" name="Rectangles 7"/>
          <p:cNvSpPr/>
          <p:nvPr/>
        </p:nvSpPr>
        <p:spPr>
          <a:xfrm>
            <a:off x="166370" y="167640"/>
            <a:ext cx="11823065" cy="6522085"/>
          </a:xfrm>
          <a:prstGeom prst="rect">
            <a:avLst/>
          </a:prstGeom>
          <a:noFill/>
          <a:ln>
            <a:solidFill>
              <a:srgbClr val="D28A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p:spPr>
        <p:txBody>
          <a:bodyPr/>
          <a:p>
            <a:pPr algn="ctr"/>
            <a:r>
              <a:rPr lang="en-US" sz="4000" b="1" u="sng">
                <a:gradFill>
                  <a:gsLst>
                    <a:gs pos="0">
                      <a:srgbClr val="806000"/>
                    </a:gs>
                    <a:gs pos="100000">
                      <a:srgbClr val="C07A00"/>
                    </a:gs>
                  </a:gsLst>
                  <a:lin ang="5400000" scaled="0"/>
                </a:gradFill>
                <a:latin typeface="Arial" panose="020B0604020202020204" pitchFamily="34" charset="0"/>
                <a:cs typeface="Arial" panose="020B0604020202020204" pitchFamily="34" charset="0"/>
              </a:rPr>
              <a:t>Conclusion</a:t>
            </a:r>
            <a:endParaRPr lang="en-US" sz="4000" b="1" u="sng">
              <a:gradFill>
                <a:gsLst>
                  <a:gs pos="0">
                    <a:srgbClr val="806000"/>
                  </a:gs>
                  <a:gs pos="100000">
                    <a:srgbClr val="C07A00"/>
                  </a:gs>
                </a:gsLst>
                <a:lin ang="5400000" scaled="0"/>
              </a:gra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2102485"/>
            <a:ext cx="10515600" cy="4351338"/>
          </a:xfrm>
        </p:spPr>
        <p:txBody>
          <a:bodyPr/>
          <a:p>
            <a:pPr marL="0" indent="0" algn="just">
              <a:buNone/>
            </a:pPr>
            <a:r>
              <a:rPr lang="en-US" altLang="en-US" sz="2400">
                <a:solidFill>
                  <a:schemeClr val="tx1"/>
                </a:solidFill>
              </a:rPr>
              <a:t>The analysis highlights that Mcdonald-Murray hostel generates the highest revenue but has a lower occupancy rate, suggesting scope for optimization. Double rooms are most preferred by frequent customers, and the 30–50 age group is the key customer segment. Tonyton is the top-performing location, and Alan Gregory manages the most profitable hostels. These insights can support better pricing, marketing, and operational decisions to improve overall hostel performance.</a:t>
            </a:r>
            <a:endParaRPr lang="en-US" altLang="en-US" sz="2400">
              <a:solidFill>
                <a:schemeClr val="tx1"/>
              </a:solidFill>
            </a:endParaRPr>
          </a:p>
        </p:txBody>
      </p:sp>
      <p:sp>
        <p:nvSpPr>
          <p:cNvPr id="8" name="Rectangles 7"/>
          <p:cNvSpPr/>
          <p:nvPr/>
        </p:nvSpPr>
        <p:spPr>
          <a:xfrm>
            <a:off x="166370" y="167640"/>
            <a:ext cx="11823065" cy="6522085"/>
          </a:xfrm>
          <a:prstGeom prst="rect">
            <a:avLst/>
          </a:prstGeom>
          <a:noFill/>
          <a:ln>
            <a:solidFill>
              <a:srgbClr val="D28A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Content Placeholder 3"/>
          <p:cNvPicPr>
            <a:picLocks noChangeAspect="1"/>
          </p:cNvPicPr>
          <p:nvPr>
            <p:ph idx="1"/>
          </p:nvPr>
        </p:nvPicPr>
        <p:blipFill>
          <a:blip r:embed="rId1"/>
          <a:stretch>
            <a:fillRect/>
          </a:stretch>
        </p:blipFill>
        <p:spPr>
          <a:xfrm>
            <a:off x="0" y="-635"/>
            <a:ext cx="12192000"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noFill/>
        </p:spPr>
        <p:txBody>
          <a:bodyPr>
            <a:scene3d>
              <a:camera prst="orthographicFront"/>
              <a:lightRig rig="threePt" dir="t"/>
            </a:scene3d>
          </a:bodyPr>
          <a:p>
            <a:pPr algn="ctr"/>
            <a:r>
              <a:rPr lang="en-US" sz="4000" b="1" u="sng">
                <a:ln w="15875"/>
                <a:gradFill>
                  <a:gsLst>
                    <a:gs pos="0">
                      <a:srgbClr val="6C4700"/>
                    </a:gs>
                    <a:gs pos="100000">
                      <a:srgbClr val="A87700"/>
                    </a:gs>
                  </a:gsLst>
                  <a:lin ang="2700000" scaled="0"/>
                </a:gradFill>
                <a:effectLst/>
                <a:latin typeface="Arial" panose="020B0604020202020204" pitchFamily="34" charset="0"/>
                <a:cs typeface="Arial" panose="020B0604020202020204" pitchFamily="34" charset="0"/>
              </a:rPr>
              <a:t>Objectives</a:t>
            </a:r>
            <a:endParaRPr lang="en-US" sz="4000" b="1" u="sng">
              <a:ln w="15875"/>
              <a:gradFill>
                <a:gsLst>
                  <a:gs pos="0">
                    <a:srgbClr val="6C4700"/>
                  </a:gs>
                  <a:gs pos="100000">
                    <a:srgbClr val="A87700"/>
                  </a:gs>
                </a:gsLst>
                <a:lin ang="2700000" scaled="0"/>
              </a:gradFill>
              <a:effectLst/>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Autofit/>
          </a:bodyPr>
          <a:p>
            <a:pPr algn="just"/>
            <a:r>
              <a:rPr lang="en-US" altLang="en-US" sz="2400">
                <a:solidFill>
                  <a:schemeClr val="tx1"/>
                </a:solidFill>
              </a:rPr>
              <a:t>To empower hostel management with detailed analytics on customer booking behavior and revenue generation.</a:t>
            </a:r>
            <a:endParaRPr lang="en-US" altLang="en-US" sz="2400">
              <a:solidFill>
                <a:schemeClr val="tx1"/>
              </a:solidFill>
            </a:endParaRPr>
          </a:p>
          <a:p>
            <a:pPr algn="just"/>
            <a:r>
              <a:rPr lang="en-US" altLang="en-US" sz="2400">
                <a:solidFill>
                  <a:schemeClr val="tx1"/>
                </a:solidFill>
              </a:rPr>
              <a:t>To identify the most profitable hostels and the managers driving their success.</a:t>
            </a:r>
            <a:endParaRPr lang="en-US" altLang="en-US" sz="2400">
              <a:solidFill>
                <a:schemeClr val="tx1"/>
              </a:solidFill>
            </a:endParaRPr>
          </a:p>
          <a:p>
            <a:pPr algn="just"/>
            <a:r>
              <a:rPr lang="en-US" altLang="en-US" sz="2400">
                <a:solidFill>
                  <a:schemeClr val="tx1"/>
                </a:solidFill>
              </a:rPr>
              <a:t>To reveal which room types are most preferred and how pricing strategies impact revenue.</a:t>
            </a:r>
            <a:endParaRPr lang="en-US" altLang="en-US" sz="2400">
              <a:solidFill>
                <a:schemeClr val="tx1"/>
              </a:solidFill>
            </a:endParaRPr>
          </a:p>
          <a:p>
            <a:pPr algn="just"/>
            <a:r>
              <a:rPr lang="en-US" altLang="en-US" sz="2400">
                <a:solidFill>
                  <a:schemeClr val="tx1"/>
                </a:solidFill>
              </a:rPr>
              <a:t>To support strategic decision-making by uncovering opportunities for increasing occupancy and optimizing room pricing.</a:t>
            </a:r>
            <a:endParaRPr lang="en-US" altLang="en-US" sz="2400">
              <a:solidFill>
                <a:schemeClr val="tx1"/>
              </a:solidFill>
            </a:endParaRPr>
          </a:p>
          <a:p>
            <a:pPr algn="just"/>
            <a:r>
              <a:rPr lang="en-US" altLang="en-US" sz="2400">
                <a:solidFill>
                  <a:schemeClr val="tx1"/>
                </a:solidFill>
              </a:rPr>
              <a:t>Ultimately, to enhance business performance and competitiveness in the hospitality market through data-driven insights.</a:t>
            </a:r>
            <a:endParaRPr lang="en-US" altLang="en-US" sz="2400">
              <a:solidFill>
                <a:schemeClr val="tx1"/>
              </a:solidFill>
            </a:endParaRPr>
          </a:p>
          <a:p>
            <a:pPr algn="just"/>
            <a:endParaRPr lang="en-US" altLang="en-US" sz="2000">
              <a:solidFill>
                <a:schemeClr val="tx1"/>
              </a:solidFill>
            </a:endParaRPr>
          </a:p>
          <a:p>
            <a:pPr marL="0" indent="0" algn="just">
              <a:buNone/>
            </a:pPr>
            <a:endParaRPr lang="en-US" altLang="en-US" sz="2000">
              <a:solidFill>
                <a:schemeClr val="tx1"/>
              </a:solidFill>
            </a:endParaRPr>
          </a:p>
        </p:txBody>
      </p:sp>
      <p:sp>
        <p:nvSpPr>
          <p:cNvPr id="8" name="Rectangles 7"/>
          <p:cNvSpPr/>
          <p:nvPr/>
        </p:nvSpPr>
        <p:spPr>
          <a:xfrm>
            <a:off x="166370" y="167640"/>
            <a:ext cx="11823065" cy="6522085"/>
          </a:xfrm>
          <a:prstGeom prst="rect">
            <a:avLst/>
          </a:prstGeom>
          <a:noFill/>
          <a:ln>
            <a:solidFill>
              <a:srgbClr val="D28A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205105"/>
            <a:ext cx="10515600" cy="1325563"/>
          </a:xfrm>
        </p:spPr>
        <p:txBody>
          <a:bodyPr/>
          <a:p>
            <a:pPr algn="ctr"/>
            <a:r>
              <a:rPr lang="en-US" sz="4000" b="1" u="sng">
                <a:gradFill>
                  <a:gsLst>
                    <a:gs pos="0">
                      <a:srgbClr val="6C4700"/>
                    </a:gs>
                    <a:gs pos="100000">
                      <a:srgbClr val="A87700"/>
                    </a:gs>
                  </a:gsLst>
                  <a:lin ang="2700000" scaled="0"/>
                </a:gradFill>
                <a:latin typeface="Arial" panose="020B0604020202020204" pitchFamily="34" charset="0"/>
                <a:cs typeface="Arial" panose="020B0604020202020204" pitchFamily="34" charset="0"/>
              </a:rPr>
              <a:t>Tables of Dataset</a:t>
            </a:r>
            <a:endParaRPr lang="en-US" sz="4000" b="1" u="sng">
              <a:gradFill>
                <a:gsLst>
                  <a:gs pos="0">
                    <a:srgbClr val="6C4700"/>
                  </a:gs>
                  <a:gs pos="100000">
                    <a:srgbClr val="A87700"/>
                  </a:gs>
                </a:gsLst>
                <a:lin ang="2700000" scaled="0"/>
              </a:gradFill>
              <a:latin typeface="Arial" panose="020B0604020202020204" pitchFamily="34" charset="0"/>
              <a:cs typeface="Arial" panose="020B0604020202020204" pitchFamily="34" charset="0"/>
            </a:endParaRPr>
          </a:p>
        </p:txBody>
      </p:sp>
      <p:pic>
        <p:nvPicPr>
          <p:cNvPr id="4" name="Content Placeholder 3" descr="Screenshot 2025-04-10 233119"/>
          <p:cNvPicPr>
            <a:picLocks noChangeAspect="1"/>
          </p:cNvPicPr>
          <p:nvPr>
            <p:ph idx="1"/>
          </p:nvPr>
        </p:nvPicPr>
        <p:blipFill>
          <a:blip r:embed="rId1"/>
          <a:stretch>
            <a:fillRect/>
          </a:stretch>
        </p:blipFill>
        <p:spPr>
          <a:xfrm>
            <a:off x="1743710" y="1588135"/>
            <a:ext cx="8639810" cy="4840605"/>
          </a:xfrm>
          <a:prstGeom prst="rect">
            <a:avLst/>
          </a:prstGeom>
        </p:spPr>
      </p:pic>
      <p:sp>
        <p:nvSpPr>
          <p:cNvPr id="8" name="Rectangles 7"/>
          <p:cNvSpPr/>
          <p:nvPr/>
        </p:nvSpPr>
        <p:spPr>
          <a:xfrm>
            <a:off x="166370" y="167640"/>
            <a:ext cx="11823065" cy="6522085"/>
          </a:xfrm>
          <a:prstGeom prst="rect">
            <a:avLst/>
          </a:prstGeom>
          <a:noFill/>
          <a:ln>
            <a:solidFill>
              <a:srgbClr val="D28A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33985"/>
            <a:ext cx="10515600" cy="1325563"/>
          </a:xfrm>
        </p:spPr>
        <p:txBody>
          <a:bodyPr/>
          <a:p>
            <a:pPr algn="ctr"/>
            <a:r>
              <a:rPr lang="en-US" sz="4000" b="1" u="sng">
                <a:gradFill>
                  <a:gsLst>
                    <a:gs pos="0">
                      <a:srgbClr val="6C4700"/>
                    </a:gs>
                    <a:gs pos="100000">
                      <a:srgbClr val="A87700"/>
                    </a:gs>
                  </a:gsLst>
                  <a:lin ang="2700000" scaled="0"/>
                </a:gradFill>
                <a:latin typeface="Arial" panose="020B0604020202020204" pitchFamily="34" charset="0"/>
                <a:cs typeface="Arial" panose="020B0604020202020204" pitchFamily="34" charset="0"/>
              </a:rPr>
              <a:t>Overview of Tables</a:t>
            </a:r>
            <a:endParaRPr lang="en-US" sz="4000" b="1" u="sng">
              <a:gradFill>
                <a:gsLst>
                  <a:gs pos="0">
                    <a:srgbClr val="6C4700"/>
                  </a:gs>
                  <a:gs pos="100000">
                    <a:srgbClr val="A87700"/>
                  </a:gs>
                </a:gsLst>
                <a:lin ang="2700000" scaled="0"/>
              </a:gradFill>
              <a:latin typeface="Arial" panose="020B0604020202020204" pitchFamily="34" charset="0"/>
              <a:cs typeface="Arial" panose="020B0604020202020204" pitchFamily="34" charset="0"/>
            </a:endParaRPr>
          </a:p>
        </p:txBody>
      </p:sp>
      <p:pic>
        <p:nvPicPr>
          <p:cNvPr id="4" name="Content Placeholder 3" descr="Screenshot 2025-05-20 184657"/>
          <p:cNvPicPr>
            <a:picLocks noChangeAspect="1"/>
          </p:cNvPicPr>
          <p:nvPr>
            <p:ph idx="1"/>
          </p:nvPr>
        </p:nvPicPr>
        <p:blipFill>
          <a:blip r:embed="rId1"/>
          <a:stretch>
            <a:fillRect/>
          </a:stretch>
        </p:blipFill>
        <p:spPr>
          <a:xfrm>
            <a:off x="1376045" y="1459865"/>
            <a:ext cx="8953500" cy="4883150"/>
          </a:xfrm>
          <a:prstGeom prst="rect">
            <a:avLst/>
          </a:prstGeom>
        </p:spPr>
      </p:pic>
      <p:sp>
        <p:nvSpPr>
          <p:cNvPr id="8" name="Rectangles 7"/>
          <p:cNvSpPr/>
          <p:nvPr/>
        </p:nvSpPr>
        <p:spPr>
          <a:xfrm>
            <a:off x="166370" y="167640"/>
            <a:ext cx="11823065" cy="6522085"/>
          </a:xfrm>
          <a:prstGeom prst="rect">
            <a:avLst/>
          </a:prstGeom>
          <a:noFill/>
          <a:ln>
            <a:solidFill>
              <a:srgbClr val="D28A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descr="Screenshot 2025-05-20 184834"/>
          <p:cNvPicPr>
            <a:picLocks noChangeAspect="1"/>
          </p:cNvPicPr>
          <p:nvPr/>
        </p:nvPicPr>
        <p:blipFill>
          <a:blip r:embed="rId1"/>
          <a:stretch>
            <a:fillRect/>
          </a:stretch>
        </p:blipFill>
        <p:spPr>
          <a:xfrm>
            <a:off x="1029970" y="422275"/>
            <a:ext cx="4965065" cy="3006090"/>
          </a:xfrm>
          <a:prstGeom prst="rect">
            <a:avLst/>
          </a:prstGeom>
        </p:spPr>
      </p:pic>
      <p:pic>
        <p:nvPicPr>
          <p:cNvPr id="4" name="Picture 3" descr="Screenshot 2025-05-20 184922"/>
          <p:cNvPicPr>
            <a:picLocks noChangeAspect="1"/>
          </p:cNvPicPr>
          <p:nvPr/>
        </p:nvPicPr>
        <p:blipFill>
          <a:blip r:embed="rId2"/>
          <a:stretch>
            <a:fillRect/>
          </a:stretch>
        </p:blipFill>
        <p:spPr>
          <a:xfrm>
            <a:off x="2816860" y="3591560"/>
            <a:ext cx="6933565" cy="2650490"/>
          </a:xfrm>
          <a:prstGeom prst="rect">
            <a:avLst/>
          </a:prstGeom>
        </p:spPr>
      </p:pic>
      <p:pic>
        <p:nvPicPr>
          <p:cNvPr id="6" name="Picture 5" descr="Screenshot 2025-05-20 185001"/>
          <p:cNvPicPr>
            <a:picLocks noChangeAspect="1"/>
          </p:cNvPicPr>
          <p:nvPr/>
        </p:nvPicPr>
        <p:blipFill>
          <a:blip r:embed="rId3"/>
          <a:stretch>
            <a:fillRect/>
          </a:stretch>
        </p:blipFill>
        <p:spPr>
          <a:xfrm>
            <a:off x="6342380" y="421640"/>
            <a:ext cx="4963160" cy="3006725"/>
          </a:xfrm>
          <a:prstGeom prst="rect">
            <a:avLst/>
          </a:prstGeom>
        </p:spPr>
      </p:pic>
      <p:sp>
        <p:nvSpPr>
          <p:cNvPr id="8" name="Rectangles 7"/>
          <p:cNvSpPr/>
          <p:nvPr/>
        </p:nvSpPr>
        <p:spPr>
          <a:xfrm>
            <a:off x="166370" y="167640"/>
            <a:ext cx="11823065" cy="6522085"/>
          </a:xfrm>
          <a:prstGeom prst="rect">
            <a:avLst/>
          </a:prstGeom>
          <a:noFill/>
          <a:ln>
            <a:solidFill>
              <a:srgbClr val="D28A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488315"/>
            <a:ext cx="10515600" cy="825500"/>
          </a:xfrm>
        </p:spPr>
        <p:txBody>
          <a:bodyPr>
            <a:normAutofit fontScale="90000"/>
          </a:bodyPr>
          <a:p>
            <a:pPr algn="ctr">
              <a:lnSpc>
                <a:spcPct val="70000"/>
              </a:lnSpc>
            </a:pPr>
            <a:r>
              <a:rPr lang="en-US" sz="3110">
                <a:solidFill>
                  <a:schemeClr val="tx1"/>
                </a:solidFill>
                <a:latin typeface="Arial" panose="020B0604020202020204" pitchFamily="34" charset="0"/>
                <a:cs typeface="Arial" panose="020B0604020202020204" pitchFamily="34" charset="0"/>
              </a:rPr>
              <a:t>TOP 5 HOSTEL BY REVENUE</a:t>
            </a:r>
            <a:br>
              <a:rPr lang="en-US" sz="3110">
                <a:latin typeface="Arial" panose="020B0604020202020204" pitchFamily="34" charset="0"/>
                <a:cs typeface="Arial" panose="020B0604020202020204" pitchFamily="34" charset="0"/>
              </a:rPr>
            </a:br>
            <a:br>
              <a:rPr lang="en-US" sz="3110">
                <a:latin typeface="Arial" panose="020B0604020202020204" pitchFamily="34" charset="0"/>
                <a:cs typeface="Arial" panose="020B0604020202020204" pitchFamily="34" charset="0"/>
              </a:rPr>
            </a:br>
            <a:r>
              <a:rPr lang="en-US" sz="2665">
                <a:latin typeface="Arial" panose="020B0604020202020204" pitchFamily="34" charset="0"/>
                <a:cs typeface="Arial" panose="020B0604020202020204" pitchFamily="34" charset="0"/>
              </a:rPr>
              <a:t>1)</a:t>
            </a:r>
            <a:r>
              <a:rPr lang="en-US" altLang="en-US" sz="2665">
                <a:latin typeface="Arial" panose="020B0604020202020204" pitchFamily="34" charset="0"/>
                <a:cs typeface="Arial" panose="020B0604020202020204" pitchFamily="34" charset="0"/>
              </a:rPr>
              <a:t>What are the top 5 hostels by total booking revenue.</a:t>
            </a:r>
            <a:endParaRPr lang="en-US" altLang="en-US" sz="2665">
              <a:latin typeface="Arial" panose="020B0604020202020204" pitchFamily="34" charset="0"/>
              <a:cs typeface="Arial" panose="020B0604020202020204" pitchFamily="34" charset="0"/>
            </a:endParaRPr>
          </a:p>
        </p:txBody>
      </p:sp>
      <p:pic>
        <p:nvPicPr>
          <p:cNvPr id="5" name="Content Placeholder 4" descr="Screenshot 2025-05-19 190252"/>
          <p:cNvPicPr>
            <a:picLocks noChangeAspect="1"/>
          </p:cNvPicPr>
          <p:nvPr>
            <p:ph idx="1"/>
          </p:nvPr>
        </p:nvPicPr>
        <p:blipFill>
          <a:blip r:embed="rId1"/>
          <a:stretch>
            <a:fillRect/>
          </a:stretch>
        </p:blipFill>
        <p:spPr>
          <a:xfrm>
            <a:off x="2831465" y="3429000"/>
            <a:ext cx="5089525" cy="1913890"/>
          </a:xfrm>
          <a:prstGeom prst="rect">
            <a:avLst/>
          </a:prstGeom>
        </p:spPr>
      </p:pic>
      <p:sp>
        <p:nvSpPr>
          <p:cNvPr id="4" name="Text Box 3"/>
          <p:cNvSpPr txBox="1"/>
          <p:nvPr/>
        </p:nvSpPr>
        <p:spPr>
          <a:xfrm>
            <a:off x="8573135" y="599440"/>
            <a:ext cx="4064000" cy="368300"/>
          </a:xfrm>
          <a:prstGeom prst="rect">
            <a:avLst/>
          </a:prstGeom>
          <a:noFill/>
        </p:spPr>
        <p:txBody>
          <a:bodyPr wrap="square" rtlCol="0">
            <a:spAutoFit/>
          </a:bodyPr>
          <a:p>
            <a:endParaRPr lang="en-US"/>
          </a:p>
        </p:txBody>
      </p:sp>
      <p:pic>
        <p:nvPicPr>
          <p:cNvPr id="6" name="Picture 5" descr="Screenshot 2025-05-20 225509"/>
          <p:cNvPicPr>
            <a:picLocks noChangeAspect="1"/>
          </p:cNvPicPr>
          <p:nvPr/>
        </p:nvPicPr>
        <p:blipFill>
          <a:blip r:embed="rId2"/>
          <a:stretch>
            <a:fillRect/>
          </a:stretch>
        </p:blipFill>
        <p:spPr>
          <a:xfrm>
            <a:off x="2831465" y="1407160"/>
            <a:ext cx="6017895" cy="1744980"/>
          </a:xfrm>
          <a:prstGeom prst="rect">
            <a:avLst/>
          </a:prstGeom>
        </p:spPr>
      </p:pic>
      <p:sp>
        <p:nvSpPr>
          <p:cNvPr id="8" name="Rectangles 7"/>
          <p:cNvSpPr/>
          <p:nvPr/>
        </p:nvSpPr>
        <p:spPr>
          <a:xfrm>
            <a:off x="166370" y="167640"/>
            <a:ext cx="11823065" cy="6522085"/>
          </a:xfrm>
          <a:prstGeom prst="rect">
            <a:avLst/>
          </a:prstGeom>
          <a:noFill/>
          <a:ln>
            <a:solidFill>
              <a:srgbClr val="D28A00"/>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
        <p:nvSpPr>
          <p:cNvPr id="9" name="Text Box 8"/>
          <p:cNvSpPr txBox="1"/>
          <p:nvPr/>
        </p:nvSpPr>
        <p:spPr>
          <a:xfrm>
            <a:off x="864235" y="5622290"/>
            <a:ext cx="10489565" cy="897890"/>
          </a:xfrm>
          <a:prstGeom prst="rect">
            <a:avLst/>
          </a:prstGeom>
          <a:noFill/>
        </p:spPr>
        <p:txBody>
          <a:bodyPr wrap="square" rtlCol="0">
            <a:noAutofit/>
          </a:bodyPr>
          <a:p>
            <a:pPr marL="285750" indent="-285750">
              <a:buFont typeface="Arial" panose="020B0604020202020204" pitchFamily="34" charset="0"/>
              <a:buChar char="•"/>
            </a:pPr>
            <a:r>
              <a:rPr lang="en-US" sz="2000" b="1"/>
              <a:t>Observation :  </a:t>
            </a:r>
            <a:r>
              <a:rPr lang="en-US" sz="2000"/>
              <a:t>Mcdonald-Murray hostel has most revenue generated hostel.</a:t>
            </a:r>
            <a:endParaRPr lang="en-US" sz="20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616585"/>
            <a:ext cx="10515600" cy="1369060"/>
          </a:xfrm>
        </p:spPr>
        <p:txBody>
          <a:bodyPr>
            <a:normAutofit fontScale="90000"/>
          </a:bodyPr>
          <a:p>
            <a:pPr algn="ctr">
              <a:lnSpc>
                <a:spcPct val="80000"/>
              </a:lnSpc>
            </a:pPr>
            <a:r>
              <a:rPr lang="en-US" sz="3110">
                <a:latin typeface="Arial" panose="020B0604020202020204" pitchFamily="34" charset="0"/>
                <a:cs typeface="Arial" panose="020B0604020202020204" pitchFamily="34" charset="0"/>
              </a:rPr>
              <a:t>OCCUPANCY RATE OF TOP 5 HOSTELS</a:t>
            </a:r>
            <a:br>
              <a:rPr lang="en-US" sz="3110">
                <a:latin typeface="Arial" panose="020B0604020202020204" pitchFamily="34" charset="0"/>
                <a:cs typeface="Arial" panose="020B0604020202020204" pitchFamily="34" charset="0"/>
              </a:rPr>
            </a:br>
            <a:br>
              <a:rPr lang="en-US" sz="3110">
                <a:latin typeface="Arial" panose="020B0604020202020204" pitchFamily="34" charset="0"/>
                <a:cs typeface="Arial" panose="020B0604020202020204" pitchFamily="34" charset="0"/>
              </a:rPr>
            </a:br>
            <a:r>
              <a:rPr lang="en-US" sz="2665">
                <a:latin typeface="Arial" panose="020B0604020202020204" pitchFamily="34" charset="0"/>
                <a:cs typeface="Arial" panose="020B0604020202020204" pitchFamily="34" charset="0"/>
              </a:rPr>
              <a:t>2) </a:t>
            </a:r>
            <a:r>
              <a:rPr lang="en-US" altLang="en-US" sz="2665">
                <a:latin typeface="Arial" panose="020B0604020202020204" pitchFamily="34" charset="0"/>
                <a:cs typeface="Arial" panose="020B0604020202020204" pitchFamily="34" charset="0"/>
              </a:rPr>
              <a:t>What are the top 5 hostels generating the highest total revenue, and what is their room occupancy rate as a percentage?</a:t>
            </a:r>
            <a:br>
              <a:rPr lang="en-US" altLang="en-US" sz="2665">
                <a:latin typeface="Arial" panose="020B0604020202020204" pitchFamily="34" charset="0"/>
                <a:cs typeface="Arial" panose="020B0604020202020204" pitchFamily="34" charset="0"/>
              </a:rPr>
            </a:br>
            <a:br>
              <a:rPr lang="en-US" altLang="en-US" sz="3110">
                <a:latin typeface="Arial" panose="020B0604020202020204" pitchFamily="34" charset="0"/>
                <a:cs typeface="Arial" panose="020B0604020202020204" pitchFamily="34" charset="0"/>
              </a:rPr>
            </a:br>
            <a:endParaRPr lang="en-US" altLang="en-US" sz="3110">
              <a:latin typeface="Arial" panose="020B0604020202020204" pitchFamily="34" charset="0"/>
              <a:cs typeface="Arial" panose="020B0604020202020204" pitchFamily="34" charset="0"/>
            </a:endParaRPr>
          </a:p>
        </p:txBody>
      </p:sp>
      <p:pic>
        <p:nvPicPr>
          <p:cNvPr id="5" name="Content Placeholder 4" descr="Screenshot 2025-06-16 135540"/>
          <p:cNvPicPr>
            <a:picLocks noChangeAspect="1"/>
          </p:cNvPicPr>
          <p:nvPr>
            <p:ph idx="1"/>
          </p:nvPr>
        </p:nvPicPr>
        <p:blipFill>
          <a:blip r:embed="rId1"/>
          <a:stretch>
            <a:fillRect/>
          </a:stretch>
        </p:blipFill>
        <p:spPr>
          <a:xfrm>
            <a:off x="2547620" y="1717675"/>
            <a:ext cx="6959600" cy="2305050"/>
          </a:xfrm>
          <a:prstGeom prst="rect">
            <a:avLst/>
          </a:prstGeom>
        </p:spPr>
      </p:pic>
      <p:sp>
        <p:nvSpPr>
          <p:cNvPr id="4" name="Text Box 3"/>
          <p:cNvSpPr txBox="1"/>
          <p:nvPr/>
        </p:nvSpPr>
        <p:spPr>
          <a:xfrm>
            <a:off x="586740" y="822325"/>
            <a:ext cx="7064375" cy="574040"/>
          </a:xfrm>
          <a:prstGeom prst="rect">
            <a:avLst/>
          </a:prstGeom>
          <a:noFill/>
        </p:spPr>
        <p:txBody>
          <a:bodyPr wrap="square" rtlCol="0">
            <a:noAutofit/>
          </a:bodyPr>
          <a:p>
            <a:endParaRPr lang="en-US"/>
          </a:p>
        </p:txBody>
      </p:sp>
      <p:pic>
        <p:nvPicPr>
          <p:cNvPr id="6" name="Picture 5" descr="Screenshot 2025-06-16 140521"/>
          <p:cNvPicPr>
            <a:picLocks noChangeAspect="1"/>
          </p:cNvPicPr>
          <p:nvPr/>
        </p:nvPicPr>
        <p:blipFill>
          <a:blip r:embed="rId2"/>
          <a:stretch>
            <a:fillRect/>
          </a:stretch>
        </p:blipFill>
        <p:spPr>
          <a:xfrm>
            <a:off x="2426970" y="4149725"/>
            <a:ext cx="7200900" cy="1104900"/>
          </a:xfrm>
          <a:prstGeom prst="rect">
            <a:avLst/>
          </a:prstGeom>
        </p:spPr>
      </p:pic>
      <p:sp>
        <p:nvSpPr>
          <p:cNvPr id="7" name="Text Box 6"/>
          <p:cNvSpPr txBox="1"/>
          <p:nvPr/>
        </p:nvSpPr>
        <p:spPr>
          <a:xfrm>
            <a:off x="1450975" y="5621655"/>
            <a:ext cx="10123805" cy="706755"/>
          </a:xfrm>
          <a:prstGeom prst="rect">
            <a:avLst/>
          </a:prstGeom>
          <a:noFill/>
        </p:spPr>
        <p:txBody>
          <a:bodyPr wrap="square" rtlCol="0">
            <a:spAutoFit/>
          </a:bodyPr>
          <a:p>
            <a:pPr marL="285750" indent="-285750">
              <a:buFont typeface="Arial" panose="020B0604020202020204" pitchFamily="34" charset="0"/>
              <a:buChar char="•"/>
            </a:pPr>
            <a:r>
              <a:rPr lang="en-US" sz="2000" b="1"/>
              <a:t>Observation:  </a:t>
            </a:r>
            <a:r>
              <a:rPr lang="en-US" sz="2000"/>
              <a:t>Mcdonald-Murray hostel has less occupancy rate and Wilson, Contreras and Martinez hostel has more occupancy rate in percentage.</a:t>
            </a:r>
            <a:endParaRPr lang="en-US" sz="20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141605"/>
            <a:ext cx="10515600" cy="1325563"/>
          </a:xfrm>
        </p:spPr>
        <p:txBody>
          <a:bodyPr>
            <a:normAutofit fontScale="90000"/>
          </a:bodyPr>
          <a:p>
            <a:pPr algn="ctr">
              <a:lnSpc>
                <a:spcPct val="70000"/>
              </a:lnSpc>
            </a:pPr>
            <a:r>
              <a:rPr lang="en-US" sz="3110">
                <a:latin typeface="Arial" panose="020B0604020202020204" pitchFamily="34" charset="0"/>
                <a:cs typeface="Arial" panose="020B0604020202020204" pitchFamily="34" charset="0"/>
              </a:rPr>
              <a:t>MOST PREFER AGE-GROUP AT MCDONALD-MURRAY</a:t>
            </a:r>
            <a:br>
              <a:rPr lang="en-US" sz="3110">
                <a:latin typeface="Arial" panose="020B0604020202020204" pitchFamily="34" charset="0"/>
                <a:cs typeface="Arial" panose="020B0604020202020204" pitchFamily="34" charset="0"/>
              </a:rPr>
            </a:br>
            <a:br>
              <a:rPr lang="en-US" sz="3110">
                <a:latin typeface="Arial" panose="020B0604020202020204" pitchFamily="34" charset="0"/>
                <a:cs typeface="Arial" panose="020B0604020202020204" pitchFamily="34" charset="0"/>
              </a:rPr>
            </a:br>
            <a:r>
              <a:rPr lang="en-US" sz="2665">
                <a:latin typeface="Arial" panose="020B0604020202020204" pitchFamily="34" charset="0"/>
                <a:cs typeface="Arial" panose="020B0604020202020204" pitchFamily="34" charset="0"/>
              </a:rPr>
              <a:t>3) </a:t>
            </a:r>
            <a:r>
              <a:rPr lang="en-US" altLang="en-US" sz="2665">
                <a:latin typeface="Arial" panose="020B0604020202020204" pitchFamily="34" charset="0"/>
                <a:cs typeface="Arial" panose="020B0604020202020204" pitchFamily="34" charset="0"/>
              </a:rPr>
              <a:t>What is the distribution of customers by age group and gender at the Mcdonald-Murray hostel?</a:t>
            </a:r>
            <a:endParaRPr lang="en-US" altLang="en-US" sz="2665">
              <a:latin typeface="Arial" panose="020B0604020202020204" pitchFamily="34" charset="0"/>
              <a:cs typeface="Arial" panose="020B0604020202020204" pitchFamily="34" charset="0"/>
            </a:endParaRPr>
          </a:p>
        </p:txBody>
      </p:sp>
      <p:pic>
        <p:nvPicPr>
          <p:cNvPr id="4" name="Content Placeholder 3" descr="Screenshot 2025-06-16 141727"/>
          <p:cNvPicPr>
            <a:picLocks noChangeAspect="1"/>
          </p:cNvPicPr>
          <p:nvPr>
            <p:ph idx="1"/>
          </p:nvPr>
        </p:nvPicPr>
        <p:blipFill>
          <a:blip r:embed="rId1"/>
          <a:stretch>
            <a:fillRect/>
          </a:stretch>
        </p:blipFill>
        <p:spPr>
          <a:xfrm>
            <a:off x="2908300" y="1318260"/>
            <a:ext cx="6140450" cy="2882900"/>
          </a:xfrm>
          <a:prstGeom prst="rect">
            <a:avLst/>
          </a:prstGeom>
        </p:spPr>
      </p:pic>
      <p:pic>
        <p:nvPicPr>
          <p:cNvPr id="5" name="Picture 4" descr="Screenshot 2025-06-16 145157"/>
          <p:cNvPicPr>
            <a:picLocks noChangeAspect="1"/>
          </p:cNvPicPr>
          <p:nvPr/>
        </p:nvPicPr>
        <p:blipFill>
          <a:blip r:embed="rId2"/>
          <a:stretch>
            <a:fillRect/>
          </a:stretch>
        </p:blipFill>
        <p:spPr>
          <a:xfrm>
            <a:off x="3178175" y="4328795"/>
            <a:ext cx="3834130" cy="1619250"/>
          </a:xfrm>
          <a:prstGeom prst="rect">
            <a:avLst/>
          </a:prstGeom>
        </p:spPr>
      </p:pic>
      <p:sp>
        <p:nvSpPr>
          <p:cNvPr id="7" name="Text Box 6"/>
          <p:cNvSpPr txBox="1"/>
          <p:nvPr/>
        </p:nvSpPr>
        <p:spPr>
          <a:xfrm>
            <a:off x="1034415" y="5948045"/>
            <a:ext cx="10123805" cy="398780"/>
          </a:xfrm>
          <a:prstGeom prst="rect">
            <a:avLst/>
          </a:prstGeom>
          <a:noFill/>
        </p:spPr>
        <p:txBody>
          <a:bodyPr wrap="square" rtlCol="0">
            <a:spAutoFit/>
          </a:bodyPr>
          <a:p>
            <a:pPr marL="285750" indent="-285750">
              <a:buFont typeface="Arial" panose="020B0604020202020204" pitchFamily="34" charset="0"/>
              <a:buChar char="•"/>
            </a:pPr>
            <a:r>
              <a:rPr lang="en-US" sz="2000" b="1"/>
              <a:t>Observation:  </a:t>
            </a:r>
            <a:r>
              <a:rPr lang="en-US" sz="2000"/>
              <a:t>30-50 Age Group is most prefer Mcdonald-Murray Hostel.</a:t>
            </a:r>
            <a:endParaRPr lang="en-US" sz="20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4256</Words>
  <Application>WPS Presentation</Application>
  <PresentationFormat>Widescreen</PresentationFormat>
  <Paragraphs>79</Paragraphs>
  <Slides>21</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Arial</vt:lpstr>
      <vt:lpstr>SimSun</vt:lpstr>
      <vt:lpstr>Wingdings</vt:lpstr>
      <vt:lpstr>Calibri</vt:lpstr>
      <vt:lpstr>Microsoft YaHei</vt:lpstr>
      <vt:lpstr>Arial Unicode MS</vt:lpstr>
      <vt:lpstr>Calibri Light</vt:lpstr>
      <vt:lpstr>Office Theme</vt:lpstr>
      <vt:lpstr>PowerPoint 演示文稿</vt:lpstr>
      <vt:lpstr>Introduction</vt:lpstr>
      <vt:lpstr>Objectives</vt:lpstr>
      <vt:lpstr>Tables of Dataset</vt:lpstr>
      <vt:lpstr>Overview of Tables</vt:lpstr>
      <vt:lpstr>PowerPoint 演示文稿</vt:lpstr>
      <vt:lpstr>TOP 5 HOSTEL BY REVENUE  1)What are the top 5 hostels by total booking revenue.</vt:lpstr>
      <vt:lpstr>OCCUPANCY RATE OF TOP 5 HOSTELS  2) What are the top 5 hostels generating the highest total revenue, and what is their room occupancy rate as a percentage?  </vt:lpstr>
      <vt:lpstr>MOST PREFER AGE-GROUP AT MCDONALD-MURRAY  3) What is the distribution of customers by age group and gender at the Mcdonald-Murray hostel?</vt:lpstr>
      <vt:lpstr>TOP 3 CUSTOMER BY LONG STAYED 4) Who are the top 3 most frequent customers at the Mcdonald-Murray hostel, based on visit count and total nights stayed?  </vt:lpstr>
      <vt:lpstr>ROOM TYPE IS REFER BY TOP 3 CUSTOMER 5)Which room type is refer by top 3 customer at Mcdonald-Murray Hostels?</vt:lpstr>
      <vt:lpstr>AVERAGE ROOM RATES AND ROOM CAPACITY 6) What is the total revenue, average room rate, and average room capacity by room type at the Mcdonald-Murray hostel?</vt:lpstr>
      <vt:lpstr>DIFFERENCE BETWEEN BOOKING AND CHECK IN DATE 7) What is the number of days between booking and check in dates ,how does that affect total bookingvalue at Mcdonald-Murray?</vt:lpstr>
      <vt:lpstr>HIGHEST CHECK IN MONTH 8) In which month did the Mcdonald-Murray hostel receive the highest                        number of check-ins, and what was the total revenue for each month?  </vt:lpstr>
      <vt:lpstr>TOP 5 LOCATION BY REVENUE  9) Which location is more help to generate more revenue?  </vt:lpstr>
      <vt:lpstr>POPULAR HOSTEL IN TONYTON CITY 10) Which hostel in tonyton location help to generate revenue and its average room rate?</vt:lpstr>
      <vt:lpstr>TOTAL NIGHTS BOOKED BY ROOM TYPE 11) What is total booking, total nights booked by room type ?</vt:lpstr>
      <vt:lpstr>AVERAGE ROOM RATE OF SINGLE ROOM TYPE 12) What is the average room rate of single room type in top 5 locations?</vt:lpstr>
      <vt:lpstr> HOSTEL MANAGER  BY MOST PROFITABLE HOSTEL 13)  Which hostel managers oversee the most profitable hostels? </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Soft</dc:creator>
  <cp:lastModifiedBy>Rutuja Pathare</cp:lastModifiedBy>
  <cp:revision>8</cp:revision>
  <dcterms:created xsi:type="dcterms:W3CDTF">2025-05-20T07:07:00Z</dcterms:created>
  <dcterms:modified xsi:type="dcterms:W3CDTF">2025-06-28T08:33:04Z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A519384FD8A143A5A628DF4AB0E4F60F_13</vt:lpwstr>
  </property>
  <property fmtid="{D5CDD505-2E9C-101B-9397-08002B2CF9AE}" pid="3" name="KSOProductBuildVer">
    <vt:lpwstr>1033-12.2.0.21546</vt:lpwstr>
  </property>
</Properties>
</file>