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83" r:id="rId6"/>
    <p:sldId id="284" r:id="rId7"/>
    <p:sldId id="294" r:id="rId8"/>
    <p:sldId id="295" r:id="rId9"/>
    <p:sldId id="296" r:id="rId10"/>
    <p:sldId id="282" r:id="rId11"/>
    <p:sldId id="285" r:id="rId12"/>
    <p:sldId id="297" r:id="rId13"/>
    <p:sldId id="298" r:id="rId14"/>
    <p:sldId id="300" r:id="rId15"/>
    <p:sldId id="299" r:id="rId16"/>
    <p:sldId id="301" r:id="rId17"/>
    <p:sldId id="302" r:id="rId18"/>
    <p:sldId id="303"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ANSHA GUPTA" initials="AG" lastIdx="1" clrIdx="0">
    <p:extLst>
      <p:ext uri="{19B8F6BF-5375-455C-9EA6-DF929625EA0E}">
        <p15:presenceInfo xmlns:p15="http://schemas.microsoft.com/office/powerpoint/2012/main" xmlns="" userId="cd7d7898f64b32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8" d="100"/>
          <a:sy n="88" d="100"/>
        </p:scale>
        <p:origin x="-466" y="-77"/>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transition spd="slow">
    <p:wipe/>
  </p:transition>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p:txBody>
          <a:bodyPr/>
          <a:lstStyle/>
          <a:p>
            <a:r>
              <a:rPr lang="en-IN" sz="3200" b="1" dirty="0">
                <a:effectLst/>
                <a:latin typeface="Times New Roman" panose="02020603050405020304" pitchFamily="18" charset="0"/>
                <a:ea typeface="Times New Roman" panose="02020603050405020304" pitchFamily="18" charset="0"/>
              </a:rPr>
              <a:t>Topic- </a:t>
            </a:r>
            <a:r>
              <a:rPr lang="en-IN" sz="3200" b="1" dirty="0">
                <a:effectLst/>
                <a:latin typeface="Helvetica" panose="020B0604020202020204" pitchFamily="34" charset="0"/>
                <a:ea typeface="Times New Roman" panose="02020603050405020304" pitchFamily="18" charset="0"/>
              </a:rPr>
              <a:t>Telecom Churn Analysis</a:t>
            </a:r>
            <a:r>
              <a:rPr lang="en-US" dirty="0"/>
              <a:t/>
            </a:r>
            <a:br>
              <a:rPr lang="en-US" dirty="0"/>
            </a:b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15684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55893" y="1124174"/>
            <a:ext cx="7920317" cy="5056094"/>
          </a:xfrm>
        </p:spPr>
        <p:txBody>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We will build a model using the insights we get from this data which we are going to store in another excel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churn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PaymentMethod</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-Electronic check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2. Contract Type -monthly.</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3.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OnlineSecurity</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-No Online security,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TechSupport</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-No Tech Support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SeniorCitizen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-Non senior Citizens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Above are the categories who have highest churners</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6856810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C09F16-6D23-666F-6800-8FC697831948}"/>
              </a:ext>
            </a:extLst>
          </p:cNvPr>
          <p:cNvSpPr>
            <a:spLocks noGrp="1"/>
          </p:cNvSpPr>
          <p:nvPr>
            <p:ph type="title"/>
          </p:nvPr>
        </p:nvSpPr>
        <p:spPr>
          <a:xfrm>
            <a:off x="768096" y="403412"/>
            <a:ext cx="10671048" cy="768096"/>
          </a:xfrm>
        </p:spPr>
        <p:txBody>
          <a:bodyPr/>
          <a:lstStyle/>
          <a:p>
            <a:pPr algn="ctr"/>
            <a:r>
              <a:rPr lang="en-IN" sz="2800" dirty="0">
                <a:solidFill>
                  <a:srgbClr val="202C8F"/>
                </a:solidFill>
                <a:effectLst/>
                <a:latin typeface="Helvetica" panose="020B0604020202020204" pitchFamily="34" charset="0"/>
                <a:ea typeface="Times New Roman" panose="02020603050405020304" pitchFamily="18" charset="0"/>
              </a:rPr>
              <a:t>Logistic Regression</a:t>
            </a:r>
            <a:endParaRPr lang="en-US" sz="2800" dirty="0">
              <a:solidFill>
                <a:srgbClr val="202C8F"/>
              </a:solidFill>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17" name="Picture 16">
            <a:extLst>
              <a:ext uri="{FF2B5EF4-FFF2-40B4-BE49-F238E27FC236}">
                <a16:creationId xmlns:a16="http://schemas.microsoft.com/office/drawing/2014/main" xmlns="" id="{746C1843-A936-56CB-6CBC-C2712B008BBB}"/>
              </a:ext>
            </a:extLst>
          </p:cNvPr>
          <p:cNvPicPr>
            <a:picLocks noChangeAspect="1"/>
          </p:cNvPicPr>
          <p:nvPr/>
        </p:nvPicPr>
        <p:blipFill>
          <a:blip r:embed="rId2"/>
          <a:stretch>
            <a:fillRect/>
          </a:stretch>
        </p:blipFill>
        <p:spPr>
          <a:xfrm>
            <a:off x="0" y="1084101"/>
            <a:ext cx="6467177" cy="5650992"/>
          </a:xfrm>
          <a:prstGeom prst="rect">
            <a:avLst/>
          </a:prstGeom>
        </p:spPr>
      </p:pic>
      <p:sp>
        <p:nvSpPr>
          <p:cNvPr id="19" name="Rectangle 18">
            <a:extLst>
              <a:ext uri="{FF2B5EF4-FFF2-40B4-BE49-F238E27FC236}">
                <a16:creationId xmlns:a16="http://schemas.microsoft.com/office/drawing/2014/main" xmlns="" id="{2BE3042E-75A1-424C-D9B0-9716C268FB7A}"/>
              </a:ext>
            </a:extLst>
          </p:cNvPr>
          <p:cNvSpPr/>
          <p:nvPr/>
        </p:nvSpPr>
        <p:spPr>
          <a:xfrm>
            <a:off x="6575612" y="1440448"/>
            <a:ext cx="5357308" cy="472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Confusion Matrix:</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 [[955  92]</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 [181 179]]</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Accuracy: [0.80597015]</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Sensitivity : [0.84066901]</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Specificity : [0.66051661]</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Precision: [0.91212989]</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Recall: [0.84066901]</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F-score: [0.87494274]</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AUC: 0.7046760585800701</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spc="-150" dirty="0">
                <a:solidFill>
                  <a:srgbClr val="202C8F"/>
                </a:solidFill>
                <a:effectLst/>
                <a:latin typeface="Courier New" panose="02070309020205020404" pitchFamily="49" charset="0"/>
                <a:ea typeface="Times New Roman" panose="02020603050405020304" pitchFamily="18" charset="0"/>
                <a:cs typeface="Times New Roman" panose="02020603050405020304" pitchFamily="18" charset="0"/>
              </a:rPr>
              <a:t>ROC curve:</a:t>
            </a:r>
            <a:endParaRPr lang="en-IN" kern="100" spc="-15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01193018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xmlns="" id="{4C6E2986-3CB4-B8FF-D61F-2EB92F7C01F6}"/>
              </a:ext>
            </a:extLst>
          </p:cNvPr>
          <p:cNvSpPr>
            <a:spLocks noGrp="1"/>
          </p:cNvSpPr>
          <p:nvPr>
            <p:ph type="title"/>
          </p:nvPr>
        </p:nvSpPr>
        <p:spPr>
          <a:xfrm>
            <a:off x="987552" y="347472"/>
            <a:ext cx="10671048" cy="768096"/>
          </a:xfrm>
        </p:spPr>
        <p:txBody>
          <a:bodyPr/>
          <a:lstStyle/>
          <a:p>
            <a:r>
              <a:rPr lang="en-IN" sz="2800" b="1" dirty="0">
                <a:solidFill>
                  <a:srgbClr val="202C8F"/>
                </a:solidFill>
                <a:effectLst/>
                <a:latin typeface="Helvetica" panose="020B0604020202020204" pitchFamily="34" charset="0"/>
                <a:ea typeface="Times New Roman" panose="02020603050405020304" pitchFamily="18" charset="0"/>
              </a:rPr>
              <a:t>Support Vector Machine</a:t>
            </a:r>
            <a:endParaRPr lang="en-IN" sz="2800" dirty="0">
              <a:solidFill>
                <a:srgbClr val="202C8F"/>
              </a:solidFill>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14" name="Rectangle 8">
            <a:extLst>
              <a:ext uri="{FF2B5EF4-FFF2-40B4-BE49-F238E27FC236}">
                <a16:creationId xmlns:a16="http://schemas.microsoft.com/office/drawing/2014/main" xmlns="" id="{6D5E00F6-DCC2-5E64-F2CA-DAA910972745}"/>
              </a:ext>
            </a:extLst>
          </p:cNvPr>
          <p:cNvSpPr>
            <a:spLocks noChangeArrowheads="1"/>
          </p:cNvSpPr>
          <p:nvPr/>
        </p:nvSpPr>
        <p:spPr bwMode="auto">
          <a:xfrm>
            <a:off x="0" y="153885"/>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1" name="Picture 30">
            <a:extLst>
              <a:ext uri="{FF2B5EF4-FFF2-40B4-BE49-F238E27FC236}">
                <a16:creationId xmlns:a16="http://schemas.microsoft.com/office/drawing/2014/main" xmlns="" id="{AD64597C-505F-2CC0-0612-871853DBE8C0}"/>
              </a:ext>
            </a:extLst>
          </p:cNvPr>
          <p:cNvPicPr>
            <a:picLocks noChangeAspect="1"/>
          </p:cNvPicPr>
          <p:nvPr/>
        </p:nvPicPr>
        <p:blipFill>
          <a:blip r:embed="rId2"/>
          <a:stretch>
            <a:fillRect/>
          </a:stretch>
        </p:blipFill>
        <p:spPr>
          <a:xfrm>
            <a:off x="89134" y="966576"/>
            <a:ext cx="6701631" cy="5543952"/>
          </a:xfrm>
          <a:prstGeom prst="rect">
            <a:avLst/>
          </a:prstGeom>
        </p:spPr>
      </p:pic>
      <p:sp>
        <p:nvSpPr>
          <p:cNvPr id="32" name="Rectangle 31">
            <a:extLst>
              <a:ext uri="{FF2B5EF4-FFF2-40B4-BE49-F238E27FC236}">
                <a16:creationId xmlns:a16="http://schemas.microsoft.com/office/drawing/2014/main" xmlns="" id="{027707BD-452A-46CE-90B6-2F6453AA6488}"/>
              </a:ext>
            </a:extLst>
          </p:cNvPr>
          <p:cNvSpPr/>
          <p:nvPr/>
        </p:nvSpPr>
        <p:spPr>
          <a:xfrm>
            <a:off x="6947828" y="1324603"/>
            <a:ext cx="4831796" cy="4693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dirty="0">
                <a:solidFill>
                  <a:srgbClr val="202C8F"/>
                </a:solidFill>
                <a:latin typeface="Courier New" panose="02070309020205020404" pitchFamily="49" charset="0"/>
                <a:cs typeface="Courier New" panose="02070309020205020404" pitchFamily="49" charset="0"/>
              </a:rPr>
              <a:t>Confusion Matrix:</a:t>
            </a:r>
          </a:p>
          <a:p>
            <a:pPr>
              <a:lnSpc>
                <a:spcPct val="150000"/>
              </a:lnSpc>
            </a:pPr>
            <a:r>
              <a:rPr lang="en-IN" dirty="0">
                <a:solidFill>
                  <a:srgbClr val="202C8F"/>
                </a:solidFill>
                <a:latin typeface="Courier New" panose="02070309020205020404" pitchFamily="49" charset="0"/>
                <a:cs typeface="Courier New" panose="02070309020205020404" pitchFamily="49" charset="0"/>
              </a:rPr>
              <a:t> [[1047    0]</a:t>
            </a:r>
          </a:p>
          <a:p>
            <a:pPr>
              <a:lnSpc>
                <a:spcPct val="150000"/>
              </a:lnSpc>
            </a:pPr>
            <a:r>
              <a:rPr lang="en-IN" dirty="0">
                <a:solidFill>
                  <a:srgbClr val="202C8F"/>
                </a:solidFill>
                <a:latin typeface="Courier New" panose="02070309020205020404" pitchFamily="49" charset="0"/>
                <a:cs typeface="Courier New" panose="02070309020205020404" pitchFamily="49" charset="0"/>
              </a:rPr>
              <a:t> [ 360    0]]</a:t>
            </a:r>
          </a:p>
          <a:p>
            <a:pPr>
              <a:lnSpc>
                <a:spcPct val="150000"/>
              </a:lnSpc>
            </a:pPr>
            <a:r>
              <a:rPr lang="en-IN" dirty="0">
                <a:solidFill>
                  <a:srgbClr val="202C8F"/>
                </a:solidFill>
                <a:latin typeface="Courier New" panose="02070309020205020404" pitchFamily="49" charset="0"/>
                <a:cs typeface="Courier New" panose="02070309020205020404" pitchFamily="49" charset="0"/>
              </a:rPr>
              <a:t>Accuracy: [0.74413646]</a:t>
            </a:r>
          </a:p>
          <a:p>
            <a:pPr>
              <a:lnSpc>
                <a:spcPct val="150000"/>
              </a:lnSpc>
            </a:pPr>
            <a:r>
              <a:rPr lang="en-IN" dirty="0">
                <a:solidFill>
                  <a:srgbClr val="202C8F"/>
                </a:solidFill>
                <a:latin typeface="Courier New" panose="02070309020205020404" pitchFamily="49" charset="0"/>
                <a:cs typeface="Courier New" panose="02070309020205020404" pitchFamily="49" charset="0"/>
              </a:rPr>
              <a:t>Sensitivity : [0.74413646]</a:t>
            </a:r>
          </a:p>
          <a:p>
            <a:pPr>
              <a:lnSpc>
                <a:spcPct val="150000"/>
              </a:lnSpc>
            </a:pPr>
            <a:r>
              <a:rPr lang="en-IN" dirty="0">
                <a:solidFill>
                  <a:srgbClr val="202C8F"/>
                </a:solidFill>
                <a:latin typeface="Courier New" panose="02070309020205020404" pitchFamily="49" charset="0"/>
                <a:cs typeface="Courier New" panose="02070309020205020404" pitchFamily="49" charset="0"/>
              </a:rPr>
              <a:t>Specificity : [nan]</a:t>
            </a:r>
          </a:p>
          <a:p>
            <a:pPr>
              <a:lnSpc>
                <a:spcPct val="150000"/>
              </a:lnSpc>
            </a:pPr>
            <a:r>
              <a:rPr lang="en-IN" dirty="0">
                <a:solidFill>
                  <a:srgbClr val="202C8F"/>
                </a:solidFill>
                <a:latin typeface="Courier New" panose="02070309020205020404" pitchFamily="49" charset="0"/>
                <a:cs typeface="Courier New" panose="02070309020205020404" pitchFamily="49" charset="0"/>
              </a:rPr>
              <a:t>Precision: [1.]</a:t>
            </a:r>
          </a:p>
          <a:p>
            <a:pPr>
              <a:lnSpc>
                <a:spcPct val="150000"/>
              </a:lnSpc>
            </a:pPr>
            <a:r>
              <a:rPr lang="en-IN" dirty="0">
                <a:solidFill>
                  <a:srgbClr val="202C8F"/>
                </a:solidFill>
                <a:latin typeface="Courier New" panose="02070309020205020404" pitchFamily="49" charset="0"/>
                <a:cs typeface="Courier New" panose="02070309020205020404" pitchFamily="49" charset="0"/>
              </a:rPr>
              <a:t>Recall: [0.74413646]</a:t>
            </a:r>
          </a:p>
          <a:p>
            <a:pPr>
              <a:lnSpc>
                <a:spcPct val="150000"/>
              </a:lnSpc>
            </a:pPr>
            <a:r>
              <a:rPr lang="en-IN" dirty="0">
                <a:solidFill>
                  <a:srgbClr val="202C8F"/>
                </a:solidFill>
                <a:latin typeface="Courier New" panose="02070309020205020404" pitchFamily="49" charset="0"/>
                <a:cs typeface="Courier New" panose="02070309020205020404" pitchFamily="49" charset="0"/>
              </a:rPr>
              <a:t>F-score: [0.85330073]</a:t>
            </a:r>
          </a:p>
          <a:p>
            <a:pPr>
              <a:lnSpc>
                <a:spcPct val="150000"/>
              </a:lnSpc>
            </a:pPr>
            <a:r>
              <a:rPr lang="en-IN" dirty="0">
                <a:solidFill>
                  <a:srgbClr val="202C8F"/>
                </a:solidFill>
                <a:latin typeface="Courier New" panose="02070309020205020404" pitchFamily="49" charset="0"/>
                <a:cs typeface="Courier New" panose="02070309020205020404" pitchFamily="49" charset="0"/>
              </a:rPr>
              <a:t>AUC: 0.5</a:t>
            </a:r>
          </a:p>
          <a:p>
            <a:pPr>
              <a:lnSpc>
                <a:spcPct val="150000"/>
              </a:lnSpc>
            </a:pPr>
            <a:r>
              <a:rPr lang="en-IN" dirty="0">
                <a:solidFill>
                  <a:srgbClr val="202C8F"/>
                </a:solidFill>
                <a:latin typeface="Courier New" panose="02070309020205020404" pitchFamily="49" charset="0"/>
                <a:cs typeface="Courier New" panose="02070309020205020404" pitchFamily="49" charset="0"/>
              </a:rPr>
              <a:t>ROC curve</a:t>
            </a:r>
          </a:p>
          <a:p>
            <a:pPr algn="ctr">
              <a:lnSpc>
                <a:spcPct val="150000"/>
              </a:lnSpc>
            </a:pPr>
            <a:endParaRPr lang="en-IN" dirty="0"/>
          </a:p>
        </p:txBody>
      </p:sp>
    </p:spTree>
    <p:extLst>
      <p:ext uri="{BB962C8B-B14F-4D97-AF65-F5344CB8AC3E}">
        <p14:creationId xmlns:p14="http://schemas.microsoft.com/office/powerpoint/2010/main" val="244531600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C09F16-6D23-666F-6800-8FC697831948}"/>
              </a:ext>
            </a:extLst>
          </p:cNvPr>
          <p:cNvSpPr>
            <a:spLocks noGrp="1"/>
          </p:cNvSpPr>
          <p:nvPr>
            <p:ph type="title"/>
          </p:nvPr>
        </p:nvSpPr>
        <p:spPr>
          <a:xfrm>
            <a:off x="768096" y="403412"/>
            <a:ext cx="10671048" cy="768096"/>
          </a:xfrm>
        </p:spPr>
        <p:txBody>
          <a:bodyPr/>
          <a:lstStyle/>
          <a:p>
            <a:pPr>
              <a:spcBef>
                <a:spcPts val="645"/>
              </a:spcBef>
            </a:pPr>
            <a:r>
              <a:rPr lang="en-IN" sz="2800" b="1" dirty="0">
                <a:solidFill>
                  <a:srgbClr val="202C8F"/>
                </a:solidFill>
                <a:effectLst/>
                <a:latin typeface="Helvetica" panose="020B0604020202020204" pitchFamily="34" charset="0"/>
                <a:ea typeface="Times New Roman" panose="02020603050405020304" pitchFamily="18" charset="0"/>
              </a:rPr>
              <a:t>Naive bayes Classification</a:t>
            </a:r>
            <a:endParaRPr lang="en-IN" sz="2800" b="1" dirty="0">
              <a:solidFill>
                <a:srgbClr val="202C8F"/>
              </a:solidFill>
              <a:effectLst/>
              <a:latin typeface="Times New Roman" panose="02020603050405020304" pitchFamily="18" charset="0"/>
              <a:ea typeface="Times New Roman" panose="02020603050405020304" pitchFamily="18" charset="0"/>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9" name="Rectangle 18">
            <a:extLst>
              <a:ext uri="{FF2B5EF4-FFF2-40B4-BE49-F238E27FC236}">
                <a16:creationId xmlns:a16="http://schemas.microsoft.com/office/drawing/2014/main" xmlns="" id="{2BE3042E-75A1-424C-D9B0-9716C268FB7A}"/>
              </a:ext>
            </a:extLst>
          </p:cNvPr>
          <p:cNvSpPr/>
          <p:nvPr/>
        </p:nvSpPr>
        <p:spPr>
          <a:xfrm>
            <a:off x="6575612" y="1440448"/>
            <a:ext cx="5357308" cy="472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rgbClr val="202C8F"/>
                </a:solidFill>
                <a:latin typeface="Courier New" panose="02070309020205020404" pitchFamily="49" charset="0"/>
                <a:cs typeface="Courier New" panose="02070309020205020404" pitchFamily="49" charset="0"/>
              </a:rPr>
              <a:t>Confusion Matrix:</a:t>
            </a:r>
          </a:p>
          <a:p>
            <a:pPr>
              <a:lnSpc>
                <a:spcPct val="150000"/>
              </a:lnSpc>
            </a:pPr>
            <a:r>
              <a:rPr lang="en-US" dirty="0">
                <a:solidFill>
                  <a:srgbClr val="202C8F"/>
                </a:solidFill>
                <a:latin typeface="Courier New" panose="02070309020205020404" pitchFamily="49" charset="0"/>
                <a:cs typeface="Courier New" panose="02070309020205020404" pitchFamily="49" charset="0"/>
              </a:rPr>
              <a:t> [[706 341]</a:t>
            </a:r>
          </a:p>
          <a:p>
            <a:pPr>
              <a:lnSpc>
                <a:spcPct val="150000"/>
              </a:lnSpc>
            </a:pPr>
            <a:r>
              <a:rPr lang="en-US" dirty="0">
                <a:solidFill>
                  <a:srgbClr val="202C8F"/>
                </a:solidFill>
                <a:latin typeface="Courier New" panose="02070309020205020404" pitchFamily="49" charset="0"/>
                <a:cs typeface="Courier New" panose="02070309020205020404" pitchFamily="49" charset="0"/>
              </a:rPr>
              <a:t> [ 61 299]]</a:t>
            </a:r>
          </a:p>
          <a:p>
            <a:pPr>
              <a:lnSpc>
                <a:spcPct val="150000"/>
              </a:lnSpc>
            </a:pPr>
            <a:r>
              <a:rPr lang="en-US" dirty="0">
                <a:solidFill>
                  <a:srgbClr val="202C8F"/>
                </a:solidFill>
                <a:latin typeface="Courier New" panose="02070309020205020404" pitchFamily="49" charset="0"/>
                <a:cs typeface="Courier New" panose="02070309020205020404" pitchFamily="49" charset="0"/>
              </a:rPr>
              <a:t>Accuracy: [0.71428571]</a:t>
            </a:r>
          </a:p>
          <a:p>
            <a:pPr>
              <a:lnSpc>
                <a:spcPct val="150000"/>
              </a:lnSpc>
            </a:pPr>
            <a:r>
              <a:rPr lang="en-US" dirty="0">
                <a:solidFill>
                  <a:srgbClr val="202C8F"/>
                </a:solidFill>
                <a:latin typeface="Courier New" panose="02070309020205020404" pitchFamily="49" charset="0"/>
                <a:cs typeface="Courier New" panose="02070309020205020404" pitchFamily="49" charset="0"/>
              </a:rPr>
              <a:t>Sensitivity : [0.92046936]</a:t>
            </a:r>
          </a:p>
          <a:p>
            <a:pPr>
              <a:lnSpc>
                <a:spcPct val="150000"/>
              </a:lnSpc>
            </a:pPr>
            <a:r>
              <a:rPr lang="en-US" dirty="0">
                <a:solidFill>
                  <a:srgbClr val="202C8F"/>
                </a:solidFill>
                <a:latin typeface="Courier New" panose="02070309020205020404" pitchFamily="49" charset="0"/>
                <a:cs typeface="Courier New" panose="02070309020205020404" pitchFamily="49" charset="0"/>
              </a:rPr>
              <a:t>Specificity : [0.4671875]</a:t>
            </a:r>
          </a:p>
          <a:p>
            <a:pPr>
              <a:lnSpc>
                <a:spcPct val="150000"/>
              </a:lnSpc>
            </a:pPr>
            <a:r>
              <a:rPr lang="en-US" dirty="0">
                <a:solidFill>
                  <a:srgbClr val="202C8F"/>
                </a:solidFill>
                <a:latin typeface="Courier New" panose="02070309020205020404" pitchFamily="49" charset="0"/>
                <a:cs typeface="Courier New" panose="02070309020205020404" pitchFamily="49" charset="0"/>
              </a:rPr>
              <a:t>Precision: [0.67430755]</a:t>
            </a:r>
          </a:p>
          <a:p>
            <a:pPr>
              <a:lnSpc>
                <a:spcPct val="150000"/>
              </a:lnSpc>
            </a:pPr>
            <a:r>
              <a:rPr lang="en-US" dirty="0">
                <a:solidFill>
                  <a:srgbClr val="202C8F"/>
                </a:solidFill>
                <a:latin typeface="Courier New" panose="02070309020205020404" pitchFamily="49" charset="0"/>
                <a:cs typeface="Courier New" panose="02070309020205020404" pitchFamily="49" charset="0"/>
              </a:rPr>
              <a:t>Recall: [0.92046936]</a:t>
            </a:r>
          </a:p>
          <a:p>
            <a:pPr>
              <a:lnSpc>
                <a:spcPct val="150000"/>
              </a:lnSpc>
            </a:pPr>
            <a:r>
              <a:rPr lang="en-US" dirty="0">
                <a:solidFill>
                  <a:srgbClr val="202C8F"/>
                </a:solidFill>
                <a:latin typeface="Courier New" panose="02070309020205020404" pitchFamily="49" charset="0"/>
                <a:cs typeface="Courier New" panose="02070309020205020404" pitchFamily="49" charset="0"/>
              </a:rPr>
              <a:t>F-score: [0.7783903]</a:t>
            </a:r>
          </a:p>
          <a:p>
            <a:pPr>
              <a:lnSpc>
                <a:spcPct val="150000"/>
              </a:lnSpc>
            </a:pPr>
            <a:r>
              <a:rPr lang="en-US" dirty="0">
                <a:solidFill>
                  <a:srgbClr val="202C8F"/>
                </a:solidFill>
                <a:latin typeface="Courier New" panose="02070309020205020404" pitchFamily="49" charset="0"/>
                <a:cs typeface="Courier New" panose="02070309020205020404" pitchFamily="49" charset="0"/>
              </a:rPr>
              <a:t>AUC: 0.7524315504616366</a:t>
            </a:r>
          </a:p>
          <a:p>
            <a:pPr>
              <a:lnSpc>
                <a:spcPct val="150000"/>
              </a:lnSpc>
            </a:pPr>
            <a:r>
              <a:rPr lang="en-US" dirty="0">
                <a:solidFill>
                  <a:srgbClr val="202C8F"/>
                </a:solidFill>
                <a:latin typeface="Courier New" panose="02070309020205020404" pitchFamily="49" charset="0"/>
                <a:cs typeface="Courier New" panose="02070309020205020404" pitchFamily="49" charset="0"/>
              </a:rPr>
              <a:t>ROC curve</a:t>
            </a:r>
          </a:p>
        </p:txBody>
      </p:sp>
      <p:pic>
        <p:nvPicPr>
          <p:cNvPr id="8" name="Picture 7">
            <a:extLst>
              <a:ext uri="{FF2B5EF4-FFF2-40B4-BE49-F238E27FC236}">
                <a16:creationId xmlns:a16="http://schemas.microsoft.com/office/drawing/2014/main" xmlns="" id="{E55AC6C1-78F7-BF7B-353C-142815869D82}"/>
              </a:ext>
            </a:extLst>
          </p:cNvPr>
          <p:cNvPicPr>
            <a:picLocks noChangeAspect="1"/>
          </p:cNvPicPr>
          <p:nvPr/>
        </p:nvPicPr>
        <p:blipFill>
          <a:blip r:embed="rId2"/>
          <a:stretch>
            <a:fillRect/>
          </a:stretch>
        </p:blipFill>
        <p:spPr>
          <a:xfrm>
            <a:off x="0" y="1171508"/>
            <a:ext cx="6444287" cy="5390657"/>
          </a:xfrm>
          <a:prstGeom prst="rect">
            <a:avLst/>
          </a:prstGeom>
        </p:spPr>
      </p:pic>
    </p:spTree>
    <p:extLst>
      <p:ext uri="{BB962C8B-B14F-4D97-AF65-F5344CB8AC3E}">
        <p14:creationId xmlns:p14="http://schemas.microsoft.com/office/powerpoint/2010/main" val="23720914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C09F16-6D23-666F-6800-8FC697831948}"/>
              </a:ext>
            </a:extLst>
          </p:cNvPr>
          <p:cNvSpPr>
            <a:spLocks noGrp="1"/>
          </p:cNvSpPr>
          <p:nvPr>
            <p:ph type="title"/>
          </p:nvPr>
        </p:nvSpPr>
        <p:spPr>
          <a:xfrm>
            <a:off x="768096" y="403412"/>
            <a:ext cx="10671048" cy="768096"/>
          </a:xfrm>
        </p:spPr>
        <p:txBody>
          <a:bodyPr/>
          <a:lstStyle/>
          <a:p>
            <a:pPr>
              <a:spcBef>
                <a:spcPts val="645"/>
              </a:spcBef>
            </a:pPr>
            <a:r>
              <a:rPr lang="en-IN" sz="2800" b="1" dirty="0">
                <a:solidFill>
                  <a:srgbClr val="202C8F"/>
                </a:solidFill>
                <a:effectLst/>
                <a:latin typeface="Helvetica" panose="020B0604020202020204" pitchFamily="34" charset="0"/>
                <a:ea typeface="Times New Roman" panose="02020603050405020304" pitchFamily="18" charset="0"/>
              </a:rPr>
              <a:t>K - Nearest Neighbour</a:t>
            </a:r>
            <a:endParaRPr lang="en-IN" sz="2800" b="1" dirty="0">
              <a:solidFill>
                <a:srgbClr val="202C8F"/>
              </a:solidFill>
              <a:effectLst/>
              <a:latin typeface="Times New Roman" panose="02020603050405020304" pitchFamily="18" charset="0"/>
              <a:ea typeface="Times New Roman" panose="02020603050405020304" pitchFamily="18" charset="0"/>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19" name="Rectangle 18">
            <a:extLst>
              <a:ext uri="{FF2B5EF4-FFF2-40B4-BE49-F238E27FC236}">
                <a16:creationId xmlns:a16="http://schemas.microsoft.com/office/drawing/2014/main" xmlns="" id="{2BE3042E-75A1-424C-D9B0-9716C268FB7A}"/>
              </a:ext>
            </a:extLst>
          </p:cNvPr>
          <p:cNvSpPr/>
          <p:nvPr/>
        </p:nvSpPr>
        <p:spPr>
          <a:xfrm>
            <a:off x="6575612" y="1440448"/>
            <a:ext cx="5357308" cy="472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solidFill>
                  <a:srgbClr val="202C8F"/>
                </a:solidFill>
                <a:latin typeface="Courier New" panose="02070309020205020404" pitchFamily="49" charset="0"/>
                <a:cs typeface="Courier New" panose="02070309020205020404" pitchFamily="49" charset="0"/>
              </a:rPr>
              <a:t>Confusion Matrix:</a:t>
            </a:r>
          </a:p>
          <a:p>
            <a:pPr>
              <a:lnSpc>
                <a:spcPct val="150000"/>
              </a:lnSpc>
            </a:pPr>
            <a:r>
              <a:rPr lang="en-US">
                <a:solidFill>
                  <a:srgbClr val="202C8F"/>
                </a:solidFill>
                <a:latin typeface="Courier New" panose="02070309020205020404" pitchFamily="49" charset="0"/>
                <a:cs typeface="Courier New" panose="02070309020205020404" pitchFamily="49" charset="0"/>
              </a:rPr>
              <a:t> [[918 129]</a:t>
            </a:r>
          </a:p>
          <a:p>
            <a:pPr>
              <a:lnSpc>
                <a:spcPct val="150000"/>
              </a:lnSpc>
            </a:pPr>
            <a:r>
              <a:rPr lang="en-US">
                <a:solidFill>
                  <a:srgbClr val="202C8F"/>
                </a:solidFill>
                <a:latin typeface="Courier New" panose="02070309020205020404" pitchFamily="49" charset="0"/>
                <a:cs typeface="Courier New" panose="02070309020205020404" pitchFamily="49" charset="0"/>
              </a:rPr>
              <a:t> [204 156]]</a:t>
            </a:r>
          </a:p>
          <a:p>
            <a:pPr>
              <a:lnSpc>
                <a:spcPct val="150000"/>
              </a:lnSpc>
            </a:pPr>
            <a:r>
              <a:rPr lang="en-US">
                <a:solidFill>
                  <a:srgbClr val="202C8F"/>
                </a:solidFill>
                <a:latin typeface="Courier New" panose="02070309020205020404" pitchFamily="49" charset="0"/>
                <a:cs typeface="Courier New" panose="02070309020205020404" pitchFamily="49" charset="0"/>
              </a:rPr>
              <a:t>Accuracy: [0.76332623]</a:t>
            </a:r>
          </a:p>
          <a:p>
            <a:pPr>
              <a:lnSpc>
                <a:spcPct val="150000"/>
              </a:lnSpc>
            </a:pPr>
            <a:r>
              <a:rPr lang="en-US">
                <a:solidFill>
                  <a:srgbClr val="202C8F"/>
                </a:solidFill>
                <a:latin typeface="Courier New" panose="02070309020205020404" pitchFamily="49" charset="0"/>
                <a:cs typeface="Courier New" panose="02070309020205020404" pitchFamily="49" charset="0"/>
              </a:rPr>
              <a:t>Sensitivity : [0.81818182]</a:t>
            </a:r>
          </a:p>
          <a:p>
            <a:pPr>
              <a:lnSpc>
                <a:spcPct val="150000"/>
              </a:lnSpc>
            </a:pPr>
            <a:r>
              <a:rPr lang="en-US">
                <a:solidFill>
                  <a:srgbClr val="202C8F"/>
                </a:solidFill>
                <a:latin typeface="Courier New" panose="02070309020205020404" pitchFamily="49" charset="0"/>
                <a:cs typeface="Courier New" panose="02070309020205020404" pitchFamily="49" charset="0"/>
              </a:rPr>
              <a:t>Specificity : [0.54736842]</a:t>
            </a:r>
          </a:p>
          <a:p>
            <a:pPr>
              <a:lnSpc>
                <a:spcPct val="150000"/>
              </a:lnSpc>
            </a:pPr>
            <a:r>
              <a:rPr lang="en-US">
                <a:solidFill>
                  <a:srgbClr val="202C8F"/>
                </a:solidFill>
                <a:latin typeface="Courier New" panose="02070309020205020404" pitchFamily="49" charset="0"/>
                <a:cs typeface="Courier New" panose="02070309020205020404" pitchFamily="49" charset="0"/>
              </a:rPr>
              <a:t>Precision: [0.87679083]</a:t>
            </a:r>
          </a:p>
          <a:p>
            <a:pPr>
              <a:lnSpc>
                <a:spcPct val="150000"/>
              </a:lnSpc>
            </a:pPr>
            <a:r>
              <a:rPr lang="en-US">
                <a:solidFill>
                  <a:srgbClr val="202C8F"/>
                </a:solidFill>
                <a:latin typeface="Courier New" panose="02070309020205020404" pitchFamily="49" charset="0"/>
                <a:cs typeface="Courier New" panose="02070309020205020404" pitchFamily="49" charset="0"/>
              </a:rPr>
              <a:t>Recall: [0.81818182]</a:t>
            </a:r>
          </a:p>
          <a:p>
            <a:pPr>
              <a:lnSpc>
                <a:spcPct val="150000"/>
              </a:lnSpc>
            </a:pPr>
            <a:r>
              <a:rPr lang="en-US">
                <a:solidFill>
                  <a:srgbClr val="202C8F"/>
                </a:solidFill>
                <a:latin typeface="Courier New" panose="02070309020205020404" pitchFamily="49" charset="0"/>
                <a:cs typeface="Courier New" panose="02070309020205020404" pitchFamily="49" charset="0"/>
              </a:rPr>
              <a:t>F-score: [0.84647303]</a:t>
            </a:r>
          </a:p>
          <a:p>
            <a:pPr>
              <a:lnSpc>
                <a:spcPct val="150000"/>
              </a:lnSpc>
            </a:pPr>
            <a:r>
              <a:rPr lang="en-US">
                <a:solidFill>
                  <a:srgbClr val="202C8F"/>
                </a:solidFill>
                <a:latin typeface="Courier New" panose="02070309020205020404" pitchFamily="49" charset="0"/>
                <a:cs typeface="Courier New" panose="02070309020205020404" pitchFamily="49" charset="0"/>
              </a:rPr>
              <a:t>AUC: 0.6550620821394461</a:t>
            </a:r>
          </a:p>
          <a:p>
            <a:pPr>
              <a:lnSpc>
                <a:spcPct val="150000"/>
              </a:lnSpc>
            </a:pPr>
            <a:r>
              <a:rPr lang="en-US">
                <a:solidFill>
                  <a:srgbClr val="202C8F"/>
                </a:solidFill>
                <a:latin typeface="Courier New" panose="02070309020205020404" pitchFamily="49" charset="0"/>
                <a:cs typeface="Courier New" panose="02070309020205020404" pitchFamily="49" charset="0"/>
              </a:rPr>
              <a:t>ROC curve:</a:t>
            </a:r>
            <a:endParaRPr lang="en-US" dirty="0">
              <a:solidFill>
                <a:srgbClr val="202C8F"/>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xmlns="" id="{31D6138A-EA9A-C85F-EA57-63E0E6D4586A}"/>
              </a:ext>
            </a:extLst>
          </p:cNvPr>
          <p:cNvPicPr>
            <a:picLocks noChangeAspect="1"/>
          </p:cNvPicPr>
          <p:nvPr/>
        </p:nvPicPr>
        <p:blipFill>
          <a:blip r:embed="rId2"/>
          <a:stretch>
            <a:fillRect/>
          </a:stretch>
        </p:blipFill>
        <p:spPr>
          <a:xfrm>
            <a:off x="134471" y="1171508"/>
            <a:ext cx="6248371" cy="5525127"/>
          </a:xfrm>
          <a:prstGeom prst="rect">
            <a:avLst/>
          </a:prstGeom>
        </p:spPr>
      </p:pic>
    </p:spTree>
    <p:extLst>
      <p:ext uri="{BB962C8B-B14F-4D97-AF65-F5344CB8AC3E}">
        <p14:creationId xmlns:p14="http://schemas.microsoft.com/office/powerpoint/2010/main" val="67373457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C09F16-6D23-666F-6800-8FC697831948}"/>
              </a:ext>
            </a:extLst>
          </p:cNvPr>
          <p:cNvSpPr>
            <a:spLocks noGrp="1"/>
          </p:cNvSpPr>
          <p:nvPr>
            <p:ph type="title"/>
          </p:nvPr>
        </p:nvSpPr>
        <p:spPr>
          <a:xfrm>
            <a:off x="768096" y="403412"/>
            <a:ext cx="10671048" cy="768096"/>
          </a:xfrm>
        </p:spPr>
        <p:txBody>
          <a:bodyPr/>
          <a:lstStyle/>
          <a:p>
            <a:pPr>
              <a:spcBef>
                <a:spcPts val="645"/>
              </a:spcBef>
            </a:pPr>
            <a:r>
              <a:rPr lang="en-IN" sz="2800" b="1" dirty="0">
                <a:solidFill>
                  <a:srgbClr val="202C8F"/>
                </a:solidFill>
                <a:effectLst/>
                <a:latin typeface="Helvetica" panose="020B0604020202020204" pitchFamily="34" charset="0"/>
                <a:ea typeface="Times New Roman" panose="02020603050405020304" pitchFamily="18" charset="0"/>
              </a:rPr>
              <a:t>Decision Tree</a:t>
            </a:r>
            <a:endParaRPr lang="en-IN" sz="2800" b="1" dirty="0">
              <a:solidFill>
                <a:srgbClr val="202C8F"/>
              </a:solidFill>
              <a:effectLst/>
              <a:latin typeface="Times New Roman" panose="02020603050405020304" pitchFamily="18" charset="0"/>
              <a:ea typeface="Times New Roman" panose="02020603050405020304" pitchFamily="18" charset="0"/>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19" name="Rectangle 18">
            <a:extLst>
              <a:ext uri="{FF2B5EF4-FFF2-40B4-BE49-F238E27FC236}">
                <a16:creationId xmlns:a16="http://schemas.microsoft.com/office/drawing/2014/main" xmlns="" id="{2BE3042E-75A1-424C-D9B0-9716C268FB7A}"/>
              </a:ext>
            </a:extLst>
          </p:cNvPr>
          <p:cNvSpPr/>
          <p:nvPr/>
        </p:nvSpPr>
        <p:spPr>
          <a:xfrm>
            <a:off x="6575612" y="1440448"/>
            <a:ext cx="5357308" cy="472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solidFill>
                  <a:srgbClr val="202C8F"/>
                </a:solidFill>
                <a:latin typeface="Courier New" panose="02070309020205020404" pitchFamily="49" charset="0"/>
                <a:cs typeface="Courier New" panose="02070309020205020404" pitchFamily="49" charset="0"/>
              </a:rPr>
              <a:t>Confusion Matrix:</a:t>
            </a:r>
          </a:p>
          <a:p>
            <a:pPr>
              <a:lnSpc>
                <a:spcPct val="150000"/>
              </a:lnSpc>
            </a:pPr>
            <a:r>
              <a:rPr lang="en-US">
                <a:solidFill>
                  <a:srgbClr val="202C8F"/>
                </a:solidFill>
                <a:latin typeface="Courier New" panose="02070309020205020404" pitchFamily="49" charset="0"/>
                <a:cs typeface="Courier New" panose="02070309020205020404" pitchFamily="49" charset="0"/>
              </a:rPr>
              <a:t> [[849 198]</a:t>
            </a:r>
          </a:p>
          <a:p>
            <a:pPr>
              <a:lnSpc>
                <a:spcPct val="150000"/>
              </a:lnSpc>
            </a:pPr>
            <a:r>
              <a:rPr lang="en-US">
                <a:solidFill>
                  <a:srgbClr val="202C8F"/>
                </a:solidFill>
                <a:latin typeface="Courier New" panose="02070309020205020404" pitchFamily="49" charset="0"/>
                <a:cs typeface="Courier New" panose="02070309020205020404" pitchFamily="49" charset="0"/>
              </a:rPr>
              <a:t> [168 192]]</a:t>
            </a:r>
          </a:p>
          <a:p>
            <a:pPr>
              <a:lnSpc>
                <a:spcPct val="150000"/>
              </a:lnSpc>
            </a:pPr>
            <a:r>
              <a:rPr lang="en-US">
                <a:solidFill>
                  <a:srgbClr val="202C8F"/>
                </a:solidFill>
                <a:latin typeface="Courier New" panose="02070309020205020404" pitchFamily="49" charset="0"/>
                <a:cs typeface="Courier New" panose="02070309020205020404" pitchFamily="49" charset="0"/>
              </a:rPr>
              <a:t>Accuracy: [0.73987207]</a:t>
            </a:r>
          </a:p>
          <a:p>
            <a:pPr>
              <a:lnSpc>
                <a:spcPct val="150000"/>
              </a:lnSpc>
            </a:pPr>
            <a:r>
              <a:rPr lang="en-US">
                <a:solidFill>
                  <a:srgbClr val="202C8F"/>
                </a:solidFill>
                <a:latin typeface="Courier New" panose="02070309020205020404" pitchFamily="49" charset="0"/>
                <a:cs typeface="Courier New" panose="02070309020205020404" pitchFamily="49" charset="0"/>
              </a:rPr>
              <a:t>Sensitivity : [0.83480826]</a:t>
            </a:r>
          </a:p>
          <a:p>
            <a:pPr>
              <a:lnSpc>
                <a:spcPct val="150000"/>
              </a:lnSpc>
            </a:pPr>
            <a:r>
              <a:rPr lang="en-US">
                <a:solidFill>
                  <a:srgbClr val="202C8F"/>
                </a:solidFill>
                <a:latin typeface="Courier New" panose="02070309020205020404" pitchFamily="49" charset="0"/>
                <a:cs typeface="Courier New" panose="02070309020205020404" pitchFamily="49" charset="0"/>
              </a:rPr>
              <a:t>Specificity : [0.49230769]</a:t>
            </a:r>
          </a:p>
          <a:p>
            <a:pPr>
              <a:lnSpc>
                <a:spcPct val="150000"/>
              </a:lnSpc>
            </a:pPr>
            <a:r>
              <a:rPr lang="en-US">
                <a:solidFill>
                  <a:srgbClr val="202C8F"/>
                </a:solidFill>
                <a:latin typeface="Courier New" panose="02070309020205020404" pitchFamily="49" charset="0"/>
                <a:cs typeface="Courier New" panose="02070309020205020404" pitchFamily="49" charset="0"/>
              </a:rPr>
              <a:t>Precision: [0.81088825]</a:t>
            </a:r>
          </a:p>
          <a:p>
            <a:pPr>
              <a:lnSpc>
                <a:spcPct val="150000"/>
              </a:lnSpc>
            </a:pPr>
            <a:r>
              <a:rPr lang="en-US">
                <a:solidFill>
                  <a:srgbClr val="202C8F"/>
                </a:solidFill>
                <a:latin typeface="Courier New" panose="02070309020205020404" pitchFamily="49" charset="0"/>
                <a:cs typeface="Courier New" panose="02070309020205020404" pitchFamily="49" charset="0"/>
              </a:rPr>
              <a:t>Recall: [0.83480826]</a:t>
            </a:r>
          </a:p>
          <a:p>
            <a:pPr>
              <a:lnSpc>
                <a:spcPct val="150000"/>
              </a:lnSpc>
            </a:pPr>
            <a:r>
              <a:rPr lang="en-US">
                <a:solidFill>
                  <a:srgbClr val="202C8F"/>
                </a:solidFill>
                <a:latin typeface="Courier New" panose="02070309020205020404" pitchFamily="49" charset="0"/>
                <a:cs typeface="Courier New" panose="02070309020205020404" pitchFamily="49" charset="0"/>
              </a:rPr>
              <a:t>F-score: [0.82267442]</a:t>
            </a:r>
          </a:p>
          <a:p>
            <a:pPr>
              <a:lnSpc>
                <a:spcPct val="150000"/>
              </a:lnSpc>
            </a:pPr>
            <a:r>
              <a:rPr lang="en-US">
                <a:solidFill>
                  <a:srgbClr val="202C8F"/>
                </a:solidFill>
                <a:latin typeface="Courier New" panose="02070309020205020404" pitchFamily="49" charset="0"/>
                <a:cs typeface="Courier New" panose="02070309020205020404" pitchFamily="49" charset="0"/>
              </a:rPr>
              <a:t>AUC: 0.6721107927411651</a:t>
            </a:r>
          </a:p>
          <a:p>
            <a:pPr>
              <a:lnSpc>
                <a:spcPct val="150000"/>
              </a:lnSpc>
            </a:pPr>
            <a:r>
              <a:rPr lang="en-US">
                <a:solidFill>
                  <a:srgbClr val="202C8F"/>
                </a:solidFill>
                <a:latin typeface="Courier New" panose="02070309020205020404" pitchFamily="49" charset="0"/>
                <a:cs typeface="Courier New" panose="02070309020205020404" pitchFamily="49" charset="0"/>
              </a:rPr>
              <a:t>ROC curve:</a:t>
            </a:r>
            <a:endParaRPr lang="en-US" dirty="0">
              <a:solidFill>
                <a:srgbClr val="202C8F"/>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xmlns="" id="{144B77DB-6C9D-E263-A2A2-EAAB1D04A8AB}"/>
              </a:ext>
            </a:extLst>
          </p:cNvPr>
          <p:cNvPicPr>
            <a:picLocks noChangeAspect="1"/>
          </p:cNvPicPr>
          <p:nvPr/>
        </p:nvPicPr>
        <p:blipFill>
          <a:blip r:embed="rId2"/>
          <a:stretch>
            <a:fillRect/>
          </a:stretch>
        </p:blipFill>
        <p:spPr>
          <a:xfrm>
            <a:off x="121025" y="1171508"/>
            <a:ext cx="6199738" cy="5471340"/>
          </a:xfrm>
          <a:prstGeom prst="rect">
            <a:avLst/>
          </a:prstGeom>
        </p:spPr>
      </p:pic>
    </p:spTree>
    <p:extLst>
      <p:ext uri="{BB962C8B-B14F-4D97-AF65-F5344CB8AC3E}">
        <p14:creationId xmlns:p14="http://schemas.microsoft.com/office/powerpoint/2010/main" val="25671461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C09F16-6D23-666F-6800-8FC697831948}"/>
              </a:ext>
            </a:extLst>
          </p:cNvPr>
          <p:cNvSpPr>
            <a:spLocks noGrp="1"/>
          </p:cNvSpPr>
          <p:nvPr>
            <p:ph type="title"/>
          </p:nvPr>
        </p:nvSpPr>
        <p:spPr>
          <a:xfrm>
            <a:off x="768096" y="403412"/>
            <a:ext cx="10671048" cy="768096"/>
          </a:xfrm>
        </p:spPr>
        <p:txBody>
          <a:bodyPr/>
          <a:lstStyle/>
          <a:p>
            <a:pPr>
              <a:spcBef>
                <a:spcPts val="645"/>
              </a:spcBef>
            </a:pPr>
            <a:r>
              <a:rPr lang="en-IN" sz="2800" b="1" dirty="0">
                <a:solidFill>
                  <a:srgbClr val="202C8F"/>
                </a:solidFill>
                <a:effectLst/>
                <a:latin typeface="Helvetica" panose="020B0604020202020204" pitchFamily="34" charset="0"/>
                <a:ea typeface="Times New Roman" panose="02020603050405020304" pitchFamily="18" charset="0"/>
              </a:rPr>
              <a:t>Random Forest</a:t>
            </a:r>
            <a:endParaRPr lang="en-IN" sz="2800" b="1" dirty="0">
              <a:solidFill>
                <a:srgbClr val="202C8F"/>
              </a:solidFill>
              <a:effectLst/>
              <a:latin typeface="Times New Roman" panose="02020603050405020304" pitchFamily="18" charset="0"/>
              <a:ea typeface="Times New Roman" panose="02020603050405020304" pitchFamily="18" charset="0"/>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19" name="Rectangle 18">
            <a:extLst>
              <a:ext uri="{FF2B5EF4-FFF2-40B4-BE49-F238E27FC236}">
                <a16:creationId xmlns:a16="http://schemas.microsoft.com/office/drawing/2014/main" xmlns="" id="{2BE3042E-75A1-424C-D9B0-9716C268FB7A}"/>
              </a:ext>
            </a:extLst>
          </p:cNvPr>
          <p:cNvSpPr/>
          <p:nvPr/>
        </p:nvSpPr>
        <p:spPr>
          <a:xfrm>
            <a:off x="6575612" y="1440448"/>
            <a:ext cx="5357308" cy="472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solidFill>
                  <a:srgbClr val="202C8F"/>
                </a:solidFill>
                <a:latin typeface="Courier New" panose="02070309020205020404" pitchFamily="49" charset="0"/>
                <a:cs typeface="Courier New" panose="02070309020205020404" pitchFamily="49" charset="0"/>
              </a:rPr>
              <a:t>Confusion Matrix:</a:t>
            </a:r>
          </a:p>
          <a:p>
            <a:pPr>
              <a:lnSpc>
                <a:spcPct val="150000"/>
              </a:lnSpc>
            </a:pPr>
            <a:r>
              <a:rPr lang="en-US">
                <a:solidFill>
                  <a:srgbClr val="202C8F"/>
                </a:solidFill>
                <a:latin typeface="Courier New" panose="02070309020205020404" pitchFamily="49" charset="0"/>
                <a:cs typeface="Courier New" panose="02070309020205020404" pitchFamily="49" charset="0"/>
              </a:rPr>
              <a:t> [[937 110]</a:t>
            </a:r>
          </a:p>
          <a:p>
            <a:pPr>
              <a:lnSpc>
                <a:spcPct val="150000"/>
              </a:lnSpc>
            </a:pPr>
            <a:r>
              <a:rPr lang="en-US">
                <a:solidFill>
                  <a:srgbClr val="202C8F"/>
                </a:solidFill>
                <a:latin typeface="Courier New" panose="02070309020205020404" pitchFamily="49" charset="0"/>
                <a:cs typeface="Courier New" panose="02070309020205020404" pitchFamily="49" charset="0"/>
              </a:rPr>
              <a:t> [192 168]]</a:t>
            </a:r>
          </a:p>
          <a:p>
            <a:pPr>
              <a:lnSpc>
                <a:spcPct val="150000"/>
              </a:lnSpc>
            </a:pPr>
            <a:r>
              <a:rPr lang="en-US">
                <a:solidFill>
                  <a:srgbClr val="202C8F"/>
                </a:solidFill>
                <a:latin typeface="Courier New" panose="02070309020205020404" pitchFamily="49" charset="0"/>
                <a:cs typeface="Courier New" panose="02070309020205020404" pitchFamily="49" charset="0"/>
              </a:rPr>
              <a:t>Accuracy: [0.78535892]</a:t>
            </a:r>
          </a:p>
          <a:p>
            <a:pPr>
              <a:lnSpc>
                <a:spcPct val="150000"/>
              </a:lnSpc>
            </a:pPr>
            <a:r>
              <a:rPr lang="en-US">
                <a:solidFill>
                  <a:srgbClr val="202C8F"/>
                </a:solidFill>
                <a:latin typeface="Courier New" panose="02070309020205020404" pitchFamily="49" charset="0"/>
                <a:cs typeface="Courier New" panose="02070309020205020404" pitchFamily="49" charset="0"/>
              </a:rPr>
              <a:t>Sensitivity : [0.829938]</a:t>
            </a:r>
          </a:p>
          <a:p>
            <a:pPr>
              <a:lnSpc>
                <a:spcPct val="150000"/>
              </a:lnSpc>
            </a:pPr>
            <a:r>
              <a:rPr lang="en-US">
                <a:solidFill>
                  <a:srgbClr val="202C8F"/>
                </a:solidFill>
                <a:latin typeface="Courier New" panose="02070309020205020404" pitchFamily="49" charset="0"/>
                <a:cs typeface="Courier New" panose="02070309020205020404" pitchFamily="49" charset="0"/>
              </a:rPr>
              <a:t>Specificity : [0.60431655]</a:t>
            </a:r>
          </a:p>
          <a:p>
            <a:pPr>
              <a:lnSpc>
                <a:spcPct val="150000"/>
              </a:lnSpc>
            </a:pPr>
            <a:r>
              <a:rPr lang="en-US">
                <a:solidFill>
                  <a:srgbClr val="202C8F"/>
                </a:solidFill>
                <a:latin typeface="Courier New" panose="02070309020205020404" pitchFamily="49" charset="0"/>
                <a:cs typeface="Courier New" panose="02070309020205020404" pitchFamily="49" charset="0"/>
              </a:rPr>
              <a:t>Precision: [0.89493792]</a:t>
            </a:r>
          </a:p>
          <a:p>
            <a:pPr>
              <a:lnSpc>
                <a:spcPct val="150000"/>
              </a:lnSpc>
            </a:pPr>
            <a:r>
              <a:rPr lang="en-US">
                <a:solidFill>
                  <a:srgbClr val="202C8F"/>
                </a:solidFill>
                <a:latin typeface="Courier New" panose="02070309020205020404" pitchFamily="49" charset="0"/>
                <a:cs typeface="Courier New" panose="02070309020205020404" pitchFamily="49" charset="0"/>
              </a:rPr>
              <a:t>Recall: [0.829938]</a:t>
            </a:r>
          </a:p>
          <a:p>
            <a:pPr>
              <a:lnSpc>
                <a:spcPct val="150000"/>
              </a:lnSpc>
            </a:pPr>
            <a:r>
              <a:rPr lang="en-US">
                <a:solidFill>
                  <a:srgbClr val="202C8F"/>
                </a:solidFill>
                <a:latin typeface="Courier New" panose="02070309020205020404" pitchFamily="49" charset="0"/>
                <a:cs typeface="Courier New" panose="02070309020205020404" pitchFamily="49" charset="0"/>
              </a:rPr>
              <a:t>F-score: [0.86121324]</a:t>
            </a:r>
          </a:p>
          <a:p>
            <a:pPr>
              <a:lnSpc>
                <a:spcPct val="150000"/>
              </a:lnSpc>
            </a:pPr>
            <a:r>
              <a:rPr lang="en-US">
                <a:solidFill>
                  <a:srgbClr val="202C8F"/>
                </a:solidFill>
                <a:latin typeface="Courier New" panose="02070309020205020404" pitchFamily="49" charset="0"/>
                <a:cs typeface="Courier New" panose="02070309020205020404" pitchFamily="49" charset="0"/>
              </a:rPr>
              <a:t>AUC: 0.6808022922636104</a:t>
            </a:r>
          </a:p>
          <a:p>
            <a:pPr>
              <a:lnSpc>
                <a:spcPct val="150000"/>
              </a:lnSpc>
            </a:pPr>
            <a:r>
              <a:rPr lang="en-US">
                <a:solidFill>
                  <a:srgbClr val="202C8F"/>
                </a:solidFill>
                <a:latin typeface="Courier New" panose="02070309020205020404" pitchFamily="49" charset="0"/>
                <a:cs typeface="Courier New" panose="02070309020205020404" pitchFamily="49" charset="0"/>
              </a:rPr>
              <a:t>ROC curve:</a:t>
            </a:r>
            <a:endParaRPr lang="en-US" dirty="0">
              <a:solidFill>
                <a:srgbClr val="202C8F"/>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xmlns="" id="{44657BAB-B511-4237-6B9E-17E07545879A}"/>
              </a:ext>
            </a:extLst>
          </p:cNvPr>
          <p:cNvPicPr>
            <a:picLocks noChangeAspect="1"/>
          </p:cNvPicPr>
          <p:nvPr/>
        </p:nvPicPr>
        <p:blipFill>
          <a:blip r:embed="rId2"/>
          <a:stretch>
            <a:fillRect/>
          </a:stretch>
        </p:blipFill>
        <p:spPr>
          <a:xfrm>
            <a:off x="138902" y="1077379"/>
            <a:ext cx="6300962" cy="5686492"/>
          </a:xfrm>
          <a:prstGeom prst="rect">
            <a:avLst/>
          </a:prstGeom>
        </p:spPr>
      </p:pic>
    </p:spTree>
    <p:extLst>
      <p:ext uri="{BB962C8B-B14F-4D97-AF65-F5344CB8AC3E}">
        <p14:creationId xmlns:p14="http://schemas.microsoft.com/office/powerpoint/2010/main" val="61497078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C09F16-6D23-666F-6800-8FC697831948}"/>
              </a:ext>
            </a:extLst>
          </p:cNvPr>
          <p:cNvSpPr>
            <a:spLocks noGrp="1"/>
          </p:cNvSpPr>
          <p:nvPr>
            <p:ph type="title"/>
          </p:nvPr>
        </p:nvSpPr>
        <p:spPr>
          <a:xfrm>
            <a:off x="768096" y="403412"/>
            <a:ext cx="10671048" cy="768096"/>
          </a:xfrm>
        </p:spPr>
        <p:txBody>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Algorithm Comparison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Slide Number Placeholder 73">
            <a:extLst>
              <a:ext uri="{FF2B5EF4-FFF2-40B4-BE49-F238E27FC236}">
                <a16:creationId xmlns:a16="http://schemas.microsoft.com/office/drawing/2014/main" xmlns="" id="{B964C6B0-844C-A964-2B74-46CF893E1381}"/>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2" name="Rectangle 1">
            <a:extLst>
              <a:ext uri="{FF2B5EF4-FFF2-40B4-BE49-F238E27FC236}">
                <a16:creationId xmlns:a16="http://schemas.microsoft.com/office/drawing/2014/main" xmlns="" id="{3B8FFB83-429C-D312-6471-BA2ABAC26CD9}"/>
              </a:ext>
            </a:extLst>
          </p:cNvPr>
          <p:cNvSpPr/>
          <p:nvPr/>
        </p:nvSpPr>
        <p:spPr>
          <a:xfrm>
            <a:off x="7524260" y="1670662"/>
            <a:ext cx="4128248" cy="1786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202C8F"/>
                </a:solidFill>
                <a:latin typeface="Courier New" panose="02070309020205020404" pitchFamily="49" charset="0"/>
                <a:cs typeface="Courier New" panose="02070309020205020404" pitchFamily="49" charset="0"/>
              </a:rPr>
              <a:t>LR: 0.801479 (0.009105)</a:t>
            </a:r>
          </a:p>
          <a:p>
            <a:r>
              <a:rPr lang="en-IN" dirty="0">
                <a:solidFill>
                  <a:srgbClr val="202C8F"/>
                </a:solidFill>
                <a:latin typeface="Courier New" panose="02070309020205020404" pitchFamily="49" charset="0"/>
                <a:cs typeface="Courier New" panose="02070309020205020404" pitchFamily="49" charset="0"/>
              </a:rPr>
              <a:t>SVM: 0.734215 (0.012067)</a:t>
            </a:r>
          </a:p>
          <a:p>
            <a:r>
              <a:rPr lang="en-IN" dirty="0">
                <a:solidFill>
                  <a:srgbClr val="202C8F"/>
                </a:solidFill>
                <a:latin typeface="Courier New" panose="02070309020205020404" pitchFamily="49" charset="0"/>
                <a:cs typeface="Courier New" panose="02070309020205020404" pitchFamily="49" charset="0"/>
              </a:rPr>
              <a:t>NB: 0.702075 (0.012983)</a:t>
            </a:r>
          </a:p>
          <a:p>
            <a:r>
              <a:rPr lang="en-IN" dirty="0">
                <a:solidFill>
                  <a:srgbClr val="202C8F"/>
                </a:solidFill>
                <a:latin typeface="Courier New" panose="02070309020205020404" pitchFamily="49" charset="0"/>
                <a:cs typeface="Courier New" panose="02070309020205020404" pitchFamily="49" charset="0"/>
              </a:rPr>
              <a:t>KNN: 0.760665 (0.009373)</a:t>
            </a:r>
          </a:p>
          <a:p>
            <a:r>
              <a:rPr lang="en-IN" dirty="0">
                <a:solidFill>
                  <a:srgbClr val="202C8F"/>
                </a:solidFill>
                <a:latin typeface="Courier New" panose="02070309020205020404" pitchFamily="49" charset="0"/>
                <a:cs typeface="Courier New" panose="02070309020205020404" pitchFamily="49" charset="0"/>
              </a:rPr>
              <a:t>DT: 0.726676 (0.016606)</a:t>
            </a:r>
          </a:p>
          <a:p>
            <a:r>
              <a:rPr lang="en-IN" dirty="0">
                <a:solidFill>
                  <a:srgbClr val="202C8F"/>
                </a:solidFill>
                <a:latin typeface="Courier New" panose="02070309020205020404" pitchFamily="49" charset="0"/>
                <a:cs typeface="Courier New" panose="02070309020205020404" pitchFamily="49" charset="0"/>
              </a:rPr>
              <a:t>RF: 0.786401 (0.016820)</a:t>
            </a:r>
          </a:p>
        </p:txBody>
      </p:sp>
      <p:pic>
        <p:nvPicPr>
          <p:cNvPr id="6" name="Picture 5">
            <a:extLst>
              <a:ext uri="{FF2B5EF4-FFF2-40B4-BE49-F238E27FC236}">
                <a16:creationId xmlns:a16="http://schemas.microsoft.com/office/drawing/2014/main" xmlns="" id="{4CEA4705-4AA6-12A5-EC89-9852E32466B7}"/>
              </a:ext>
            </a:extLst>
          </p:cNvPr>
          <p:cNvPicPr>
            <a:picLocks noChangeAspect="1"/>
          </p:cNvPicPr>
          <p:nvPr/>
        </p:nvPicPr>
        <p:blipFill>
          <a:blip r:embed="rId2"/>
          <a:stretch>
            <a:fillRect/>
          </a:stretch>
        </p:blipFill>
        <p:spPr>
          <a:xfrm>
            <a:off x="274320" y="1150241"/>
            <a:ext cx="6624021" cy="5613630"/>
          </a:xfrm>
          <a:prstGeom prst="rect">
            <a:avLst/>
          </a:prstGeom>
        </p:spPr>
      </p:pic>
      <p:sp>
        <p:nvSpPr>
          <p:cNvPr id="7" name="Rectangle 6">
            <a:extLst>
              <a:ext uri="{FF2B5EF4-FFF2-40B4-BE49-F238E27FC236}">
                <a16:creationId xmlns:a16="http://schemas.microsoft.com/office/drawing/2014/main" xmlns="" id="{729A6443-76E3-1909-DFBD-BEEABBC82467}"/>
              </a:ext>
            </a:extLst>
          </p:cNvPr>
          <p:cNvSpPr/>
          <p:nvPr/>
        </p:nvSpPr>
        <p:spPr>
          <a:xfrm>
            <a:off x="7524260" y="3866568"/>
            <a:ext cx="4128248" cy="2534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202C8F"/>
                </a:solidFill>
                <a:latin typeface="Courier New" panose="02070309020205020404" pitchFamily="49" charset="0"/>
                <a:cs typeface="Courier New" panose="02070309020205020404" pitchFamily="49" charset="0"/>
              </a:rPr>
              <a:t>It provides a list of each algorithm short name, the mean accuracy and the standard deviation accuracy and also provides a box and whisker plot showing the spread </a:t>
            </a:r>
            <a:r>
              <a:rPr lang="en-US" dirty="0" err="1">
                <a:solidFill>
                  <a:srgbClr val="202C8F"/>
                </a:solidFill>
                <a:latin typeface="Courier New" panose="02070309020205020404" pitchFamily="49" charset="0"/>
                <a:cs typeface="Courier New" panose="02070309020205020404" pitchFamily="49" charset="0"/>
              </a:rPr>
              <a:t>ofthe</a:t>
            </a:r>
            <a:r>
              <a:rPr lang="en-US" dirty="0">
                <a:solidFill>
                  <a:srgbClr val="202C8F"/>
                </a:solidFill>
                <a:latin typeface="Courier New" panose="02070309020205020404" pitchFamily="49" charset="0"/>
                <a:cs typeface="Courier New" panose="02070309020205020404" pitchFamily="49" charset="0"/>
              </a:rPr>
              <a:t> accuracy scores across each cross validation fold for each algorithm</a:t>
            </a:r>
            <a:endParaRPr lang="en-IN" dirty="0">
              <a:solidFill>
                <a:srgbClr val="202C8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944672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F9C19-A067-4AD3-830D-784E726EB196}"/>
              </a:ext>
            </a:extLst>
          </p:cNvPr>
          <p:cNvSpPr>
            <a:spLocks noGrp="1"/>
          </p:cNvSpPr>
          <p:nvPr>
            <p:ph type="title"/>
          </p:nvPr>
        </p:nvSpPr>
        <p:spPr/>
        <p:txBody>
          <a:bodyPr/>
          <a:lstStyle/>
          <a:p>
            <a:r>
              <a:rPr lang="en-IN" sz="4400" b="1" dirty="0">
                <a:solidFill>
                  <a:srgbClr val="202C8F"/>
                </a:solidFill>
                <a:effectLst/>
                <a:latin typeface="Helvetica" panose="020B0604020202020204" pitchFamily="34" charset="0"/>
                <a:ea typeface="Times New Roman" panose="02020603050405020304" pitchFamily="18" charset="0"/>
              </a:rPr>
              <a:t>Conclusion</a:t>
            </a:r>
            <a:r>
              <a:rPr lang="en-IN" sz="4400" b="1" dirty="0">
                <a:solidFill>
                  <a:srgbClr val="202C8F"/>
                </a:solidFill>
                <a:effectLst/>
                <a:latin typeface="Times New Roman" panose="02020603050405020304" pitchFamily="18" charset="0"/>
                <a:ea typeface="Times New Roman" panose="02020603050405020304" pitchFamily="18" charset="0"/>
              </a:rPr>
              <a:t/>
            </a:r>
            <a:br>
              <a:rPr lang="en-IN" sz="4400" b="1" dirty="0">
                <a:solidFill>
                  <a:srgbClr val="202C8F"/>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381AA443-A096-16ED-0A2D-D0A1BEF75165}"/>
              </a:ext>
            </a:extLst>
          </p:cNvPr>
          <p:cNvSpPr>
            <a:spLocks noGrp="1"/>
          </p:cNvSpPr>
          <p:nvPr>
            <p:ph idx="1"/>
          </p:nvPr>
        </p:nvSpPr>
        <p:spPr/>
        <p:txBody>
          <a:bodyPr/>
          <a:lstStyle/>
          <a:p>
            <a:r>
              <a:rPr lang="en-IN" sz="2000"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rPr>
              <a:t>With LR Classifier, also we are able to get quite good results, in fact better than Decision Tree so we will proceed with LR classifier</a:t>
            </a:r>
          </a:p>
        </p:txBody>
      </p:sp>
      <p:sp>
        <p:nvSpPr>
          <p:cNvPr id="4" name="Slide Number Placeholder 3">
            <a:extLst>
              <a:ext uri="{FF2B5EF4-FFF2-40B4-BE49-F238E27FC236}">
                <a16:creationId xmlns:a16="http://schemas.microsoft.com/office/drawing/2014/main" xmlns="" id="{7BDB9416-1095-949C-1B40-F09806A9D2D6}"/>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69131897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63874" y="126940"/>
            <a:ext cx="7584463" cy="838260"/>
          </a:xfrm>
        </p:spPr>
        <p:txBody>
          <a:bodyPr/>
          <a:lstStyle/>
          <a:p>
            <a:r>
              <a:rPr lang="en-US" dirty="0"/>
              <a:t>PROBLEM STATEMENT </a:t>
            </a:r>
            <a:br>
              <a:rPr lang="en-US" dirty="0"/>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 y="1024716"/>
            <a:ext cx="12192001" cy="5833284"/>
          </a:xfrm>
        </p:spPr>
        <p:txBody>
          <a:bodyPr/>
          <a:lstStyle/>
          <a:p>
            <a:pPr marL="285750" indent="-285750" algn="just">
              <a:buFont typeface="Arial" panose="020B0604020202020204" pitchFamily="34" charset="0"/>
              <a:buChar char="•"/>
            </a:pPr>
            <a:endParaRPr lang="en-IN"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Domain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Topic Telecom Churn Analysis Telecom Churn (loss of customers to competition) is a problem for telecom companies because it is expensive to acquire a new customer and companies want to retain their existing customers. Most telecom companies suffer from voluntary churn.</a:t>
            </a: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retention can be achieved with good customer service and products. But the most effective way for a company to prevent attrition of customers is to truly know them. The vast volumes of data collected about customers can be used to build churn prediction models. Knowing who is most likely to defect means that a company can priorities focused marketing efforts on that subset of their customer base.</a:t>
            </a: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645"/>
              </a:spcBef>
              <a:buFont typeface="Arial" panose="020B0604020202020204" pitchFamily="34" charset="0"/>
              <a:buChar char="•"/>
            </a:pPr>
            <a:r>
              <a:rPr lang="en-IN"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will examine customer data from Sample Data Sets with the aim of building and comparing several customer churn prediction models.</a:t>
            </a: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55318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3474824" y="0"/>
            <a:ext cx="6766560" cy="768096"/>
          </a:xfrm>
        </p:spPr>
        <p:txBody>
          <a:bodyPr/>
          <a:lstStyle/>
          <a:p>
            <a:r>
              <a:rPr lang="en-US" dirty="0"/>
              <a:t>DATA CLEANING </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a:xfrm>
            <a:off x="-242046" y="968188"/>
            <a:ext cx="6047275" cy="768096"/>
          </a:xfrm>
        </p:spPr>
        <p:txBody>
          <a:bodyPr/>
          <a:lstStyle/>
          <a:p>
            <a:endParaRPr lang="en-US" dirty="0"/>
          </a:p>
          <a:p>
            <a:endParaRPr lang="en-US" dirty="0"/>
          </a:p>
          <a:p>
            <a:endParaRPr lang="en-US" dirty="0"/>
          </a:p>
          <a:p>
            <a:endParaRPr lang="en-US" dirty="0"/>
          </a:p>
          <a:p>
            <a:endParaRPr lang="en-US" dirty="0"/>
          </a:p>
          <a:p>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700" dirty="0"/>
          </a:p>
          <a:p>
            <a:endParaRPr lang="en-US" dirty="0"/>
          </a:p>
          <a:p>
            <a:endParaRPr lang="en-US" dirty="0"/>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4" name="Picture 3">
            <a:extLst>
              <a:ext uri="{FF2B5EF4-FFF2-40B4-BE49-F238E27FC236}">
                <a16:creationId xmlns:a16="http://schemas.microsoft.com/office/drawing/2014/main" xmlns="" id="{A7195ADF-8215-3382-D079-E0BC5F52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93" y="768096"/>
            <a:ext cx="4814049" cy="3005634"/>
          </a:xfrm>
          <a:prstGeom prst="rect">
            <a:avLst/>
          </a:prstGeom>
        </p:spPr>
      </p:pic>
      <p:pic>
        <p:nvPicPr>
          <p:cNvPr id="5" name="Picture 4">
            <a:extLst>
              <a:ext uri="{FF2B5EF4-FFF2-40B4-BE49-F238E27FC236}">
                <a16:creationId xmlns:a16="http://schemas.microsoft.com/office/drawing/2014/main" xmlns="" id="{A433C421-55E8-17C2-631B-A45D2E37B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06" y="3973822"/>
            <a:ext cx="3536076" cy="2686050"/>
          </a:xfrm>
          <a:prstGeom prst="rect">
            <a:avLst/>
          </a:prstGeom>
        </p:spPr>
      </p:pic>
      <p:pic>
        <p:nvPicPr>
          <p:cNvPr id="6" name="Picture 5">
            <a:extLst>
              <a:ext uri="{FF2B5EF4-FFF2-40B4-BE49-F238E27FC236}">
                <a16:creationId xmlns:a16="http://schemas.microsoft.com/office/drawing/2014/main" xmlns="" id="{C1098294-23A6-6D38-A282-ABBE5172B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315" y="1015365"/>
            <a:ext cx="5731510" cy="731520"/>
          </a:xfrm>
          <a:prstGeom prst="rect">
            <a:avLst/>
          </a:prstGeom>
        </p:spPr>
      </p:pic>
      <p:pic>
        <p:nvPicPr>
          <p:cNvPr id="7" name="Picture 6">
            <a:extLst>
              <a:ext uri="{FF2B5EF4-FFF2-40B4-BE49-F238E27FC236}">
                <a16:creationId xmlns:a16="http://schemas.microsoft.com/office/drawing/2014/main" xmlns="" id="{DCCF89A2-236A-EEEB-0499-B33591709D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9793"/>
            <a:ext cx="6005897" cy="3380329"/>
          </a:xfrm>
          <a:prstGeom prst="rect">
            <a:avLst/>
          </a:prstGeom>
        </p:spPr>
      </p:pic>
      <p:sp>
        <p:nvSpPr>
          <p:cNvPr id="8" name="TextBox 7">
            <a:extLst>
              <a:ext uri="{FF2B5EF4-FFF2-40B4-BE49-F238E27FC236}">
                <a16:creationId xmlns:a16="http://schemas.microsoft.com/office/drawing/2014/main" xmlns="" id="{DBB25DAD-B2C4-1DEC-7AF4-499D15DBC828}"/>
              </a:ext>
            </a:extLst>
          </p:cNvPr>
          <p:cNvSpPr txBox="1"/>
          <p:nvPr/>
        </p:nvSpPr>
        <p:spPr>
          <a:xfrm>
            <a:off x="4244968" y="5546803"/>
            <a:ext cx="3782926" cy="800219"/>
          </a:xfrm>
          <a:prstGeom prst="rect">
            <a:avLst/>
          </a:prstGeom>
          <a:noFill/>
        </p:spPr>
        <p:txBody>
          <a:bodyPr wrap="square" rtlCol="0">
            <a:spAutoFit/>
          </a:bodyPr>
          <a:lstStyle/>
          <a:p>
            <a:r>
              <a:rPr lang="en-IN" sz="1400" kern="100" dirty="0" err="1">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SeniorCitizen</a:t>
            </a:r>
            <a:r>
              <a:rPr lang="en-IN" sz="1400"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 is actually a categorical hence the 25%-50%-75% distribution is not proper</a:t>
            </a:r>
            <a:endParaRPr lang="en-IN" sz="1400"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96220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2604248" y="2523027"/>
            <a:ext cx="6400800" cy="768096"/>
          </a:xfrm>
        </p:spPr>
        <p:txBody>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Data Exploration</a:t>
            </a:r>
            <a:r>
              <a:rPr lang="en-IN" kern="100" dirty="0">
                <a:effectLst/>
                <a:latin typeface="Calibri" panose="020F0502020204030204" pitchFamily="34" charset="0"/>
                <a:ea typeface="Calibri" panose="020F0502020204030204" pitchFamily="34" charset="0"/>
                <a:cs typeface="Times New Roman" panose="02020603050405020304" pitchFamily="18" charset="0"/>
              </a:rPr>
              <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88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2734235" y="3429000"/>
            <a:ext cx="6400800" cy="512064"/>
          </a:xfrm>
        </p:spPr>
        <p:txBody>
          <a:bodyPr>
            <a:no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Plot distribution of individual predictors by churn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0" y="40587"/>
            <a:ext cx="10671048" cy="768096"/>
          </a:xfrm>
        </p:spPr>
        <p:txBody>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Univariate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0" name="Picture 9">
            <a:extLst>
              <a:ext uri="{FF2B5EF4-FFF2-40B4-BE49-F238E27FC236}">
                <a16:creationId xmlns:a16="http://schemas.microsoft.com/office/drawing/2014/main" xmlns="" id="{5DBE7389-3233-4809-C935-9EBA33122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4394"/>
            <a:ext cx="1440000" cy="1440000"/>
          </a:xfrm>
          <a:prstGeom prst="rect">
            <a:avLst/>
          </a:prstGeom>
        </p:spPr>
      </p:pic>
      <p:pic>
        <p:nvPicPr>
          <p:cNvPr id="11" name="Picture 10">
            <a:extLst>
              <a:ext uri="{FF2B5EF4-FFF2-40B4-BE49-F238E27FC236}">
                <a16:creationId xmlns:a16="http://schemas.microsoft.com/office/drawing/2014/main" xmlns="" id="{3CFA45B2-929F-8E2D-9745-0AF1035D7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999711"/>
            <a:ext cx="1440000" cy="1440000"/>
          </a:xfrm>
          <a:prstGeom prst="rect">
            <a:avLst/>
          </a:prstGeom>
        </p:spPr>
      </p:pic>
      <p:pic>
        <p:nvPicPr>
          <p:cNvPr id="12" name="Picture 11">
            <a:extLst>
              <a:ext uri="{FF2B5EF4-FFF2-40B4-BE49-F238E27FC236}">
                <a16:creationId xmlns:a16="http://schemas.microsoft.com/office/drawing/2014/main" xmlns="" id="{586B4155-18AE-BC1D-01B4-2BD8A7FAEB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80441"/>
            <a:ext cx="1440000" cy="1440000"/>
          </a:xfrm>
          <a:prstGeom prst="rect">
            <a:avLst/>
          </a:prstGeom>
        </p:spPr>
      </p:pic>
      <p:pic>
        <p:nvPicPr>
          <p:cNvPr id="13" name="Picture 12">
            <a:extLst>
              <a:ext uri="{FF2B5EF4-FFF2-40B4-BE49-F238E27FC236}">
                <a16:creationId xmlns:a16="http://schemas.microsoft.com/office/drawing/2014/main" xmlns="" id="{AC8C494B-3E41-5704-0465-A0A9CDC461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2852" y="1011445"/>
            <a:ext cx="1440000" cy="1440000"/>
          </a:xfrm>
          <a:prstGeom prst="rect">
            <a:avLst/>
          </a:prstGeom>
        </p:spPr>
      </p:pic>
      <p:pic>
        <p:nvPicPr>
          <p:cNvPr id="14" name="Picture 13">
            <a:extLst>
              <a:ext uri="{FF2B5EF4-FFF2-40B4-BE49-F238E27FC236}">
                <a16:creationId xmlns:a16="http://schemas.microsoft.com/office/drawing/2014/main" xmlns="" id="{F91A552E-8556-E5EE-EB7D-6DAB634A25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4905" y="2934075"/>
            <a:ext cx="1440000" cy="1440000"/>
          </a:xfrm>
          <a:prstGeom prst="rect">
            <a:avLst/>
          </a:prstGeom>
        </p:spPr>
      </p:pic>
      <p:pic>
        <p:nvPicPr>
          <p:cNvPr id="15" name="Picture 14">
            <a:extLst>
              <a:ext uri="{FF2B5EF4-FFF2-40B4-BE49-F238E27FC236}">
                <a16:creationId xmlns:a16="http://schemas.microsoft.com/office/drawing/2014/main" xmlns="" id="{CDDE697E-BF4E-C832-C222-03FAE9672B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9966" y="4785734"/>
            <a:ext cx="1440000" cy="1440000"/>
          </a:xfrm>
          <a:prstGeom prst="rect">
            <a:avLst/>
          </a:prstGeom>
        </p:spPr>
      </p:pic>
      <p:pic>
        <p:nvPicPr>
          <p:cNvPr id="16" name="Picture 15">
            <a:extLst>
              <a:ext uri="{FF2B5EF4-FFF2-40B4-BE49-F238E27FC236}">
                <a16:creationId xmlns:a16="http://schemas.microsoft.com/office/drawing/2014/main" xmlns="" id="{A87C91A0-C865-06F2-97F2-110AD2207F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73457" y="1077536"/>
            <a:ext cx="1440000" cy="1440000"/>
          </a:xfrm>
          <a:prstGeom prst="rect">
            <a:avLst/>
          </a:prstGeom>
        </p:spPr>
      </p:pic>
      <p:pic>
        <p:nvPicPr>
          <p:cNvPr id="17" name="Picture 16">
            <a:extLst>
              <a:ext uri="{FF2B5EF4-FFF2-40B4-BE49-F238E27FC236}">
                <a16:creationId xmlns:a16="http://schemas.microsoft.com/office/drawing/2014/main" xmlns="" id="{44534C54-6FAD-51F3-A723-199A68EB14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55345" y="2934075"/>
            <a:ext cx="1440000" cy="1440000"/>
          </a:xfrm>
          <a:prstGeom prst="rect">
            <a:avLst/>
          </a:prstGeom>
        </p:spPr>
      </p:pic>
      <p:pic>
        <p:nvPicPr>
          <p:cNvPr id="18" name="Picture 17">
            <a:extLst>
              <a:ext uri="{FF2B5EF4-FFF2-40B4-BE49-F238E27FC236}">
                <a16:creationId xmlns:a16="http://schemas.microsoft.com/office/drawing/2014/main" xmlns="" id="{70DD2D46-C184-EB4B-6726-63F87D0337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52278" y="4785733"/>
            <a:ext cx="1440000" cy="1440000"/>
          </a:xfrm>
          <a:prstGeom prst="rect">
            <a:avLst/>
          </a:prstGeom>
        </p:spPr>
      </p:pic>
      <p:pic>
        <p:nvPicPr>
          <p:cNvPr id="19" name="Picture 18">
            <a:extLst>
              <a:ext uri="{FF2B5EF4-FFF2-40B4-BE49-F238E27FC236}">
                <a16:creationId xmlns:a16="http://schemas.microsoft.com/office/drawing/2014/main" xmlns="" id="{D9D919C8-59F2-8A28-D353-04B08557E91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43432" y="1098430"/>
            <a:ext cx="1440000" cy="1440000"/>
          </a:xfrm>
          <a:prstGeom prst="rect">
            <a:avLst/>
          </a:prstGeom>
        </p:spPr>
      </p:pic>
      <p:pic>
        <p:nvPicPr>
          <p:cNvPr id="20" name="Picture 19">
            <a:extLst>
              <a:ext uri="{FF2B5EF4-FFF2-40B4-BE49-F238E27FC236}">
                <a16:creationId xmlns:a16="http://schemas.microsoft.com/office/drawing/2014/main" xmlns="" id="{13744688-09BC-0E53-86B2-C5B57D25D57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28519" y="2934075"/>
            <a:ext cx="1440000" cy="1440000"/>
          </a:xfrm>
          <a:prstGeom prst="rect">
            <a:avLst/>
          </a:prstGeom>
        </p:spPr>
      </p:pic>
      <p:pic>
        <p:nvPicPr>
          <p:cNvPr id="21" name="Picture 20">
            <a:extLst>
              <a:ext uri="{FF2B5EF4-FFF2-40B4-BE49-F238E27FC236}">
                <a16:creationId xmlns:a16="http://schemas.microsoft.com/office/drawing/2014/main" xmlns="" id="{6EEF91DE-EE38-E0B7-B7B2-C98B785DF5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28519" y="4785734"/>
            <a:ext cx="1440000" cy="1440000"/>
          </a:xfrm>
          <a:prstGeom prst="rect">
            <a:avLst/>
          </a:prstGeom>
        </p:spPr>
      </p:pic>
      <p:pic>
        <p:nvPicPr>
          <p:cNvPr id="22" name="Picture 21">
            <a:extLst>
              <a:ext uri="{FF2B5EF4-FFF2-40B4-BE49-F238E27FC236}">
                <a16:creationId xmlns:a16="http://schemas.microsoft.com/office/drawing/2014/main" xmlns="" id="{4BFB7A3A-EFEC-7211-E52E-B51CCB35B3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6398" y="1077536"/>
            <a:ext cx="1440000" cy="1440000"/>
          </a:xfrm>
          <a:prstGeom prst="rect">
            <a:avLst/>
          </a:prstGeom>
        </p:spPr>
      </p:pic>
      <p:pic>
        <p:nvPicPr>
          <p:cNvPr id="23" name="Picture 22">
            <a:extLst>
              <a:ext uri="{FF2B5EF4-FFF2-40B4-BE49-F238E27FC236}">
                <a16:creationId xmlns:a16="http://schemas.microsoft.com/office/drawing/2014/main" xmlns="" id="{0D87311F-B258-9513-8388-1D3397C162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42604" y="2934075"/>
            <a:ext cx="1440000" cy="1440000"/>
          </a:xfrm>
          <a:prstGeom prst="rect">
            <a:avLst/>
          </a:prstGeom>
        </p:spPr>
      </p:pic>
      <p:pic>
        <p:nvPicPr>
          <p:cNvPr id="24" name="Picture 23">
            <a:extLst>
              <a:ext uri="{FF2B5EF4-FFF2-40B4-BE49-F238E27FC236}">
                <a16:creationId xmlns:a16="http://schemas.microsoft.com/office/drawing/2014/main" xmlns="" id="{078B7E8C-002E-9800-2A71-7D717CEC7AF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515515" y="4875117"/>
            <a:ext cx="1440000" cy="1440000"/>
          </a:xfrm>
          <a:prstGeom prst="rect">
            <a:avLst/>
          </a:prstGeom>
        </p:spPr>
      </p:pic>
      <p:pic>
        <p:nvPicPr>
          <p:cNvPr id="25" name="Picture 24">
            <a:extLst>
              <a:ext uri="{FF2B5EF4-FFF2-40B4-BE49-F238E27FC236}">
                <a16:creationId xmlns:a16="http://schemas.microsoft.com/office/drawing/2014/main" xmlns="" id="{EEB2E8BE-9288-EE8A-087B-867C14C369A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55515" y="1004394"/>
            <a:ext cx="1981940" cy="1476000"/>
          </a:xfrm>
          <a:prstGeom prst="rect">
            <a:avLst/>
          </a:prstGeom>
        </p:spPr>
      </p:pic>
      <p:pic>
        <p:nvPicPr>
          <p:cNvPr id="26" name="Picture 25">
            <a:extLst>
              <a:ext uri="{FF2B5EF4-FFF2-40B4-BE49-F238E27FC236}">
                <a16:creationId xmlns:a16="http://schemas.microsoft.com/office/drawing/2014/main" xmlns="" id="{0314AD92-6FB6-E002-107B-9BBD6592BF6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955515" y="2887056"/>
            <a:ext cx="1981940" cy="1476000"/>
          </a:xfrm>
          <a:prstGeom prst="rect">
            <a:avLst/>
          </a:prstGeom>
        </p:spPr>
      </p:pic>
    </p:spTree>
    <p:extLst>
      <p:ext uri="{BB962C8B-B14F-4D97-AF65-F5344CB8AC3E}">
        <p14:creationId xmlns:p14="http://schemas.microsoft.com/office/powerpoint/2010/main" val="29038414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651375" y="210312"/>
            <a:ext cx="10671048" cy="768096"/>
          </a:xfrm>
        </p:spPr>
        <p:txBody>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Relationship between Monthly Charges and Total Charges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a:extLst>
              <a:ext uri="{FF2B5EF4-FFF2-40B4-BE49-F238E27FC236}">
                <a16:creationId xmlns:a16="http://schemas.microsoft.com/office/drawing/2014/main" xmlns="" id="{129A3380-0AE3-7CFE-DA93-1EF1D2ABD3FE}"/>
              </a:ext>
            </a:extLst>
          </p:cNvPr>
          <p:cNvPicPr>
            <a:picLocks noChangeAspect="1"/>
          </p:cNvPicPr>
          <p:nvPr/>
        </p:nvPicPr>
        <p:blipFill>
          <a:blip r:embed="rId2"/>
          <a:stretch>
            <a:fillRect/>
          </a:stretch>
        </p:blipFill>
        <p:spPr>
          <a:xfrm>
            <a:off x="0" y="978408"/>
            <a:ext cx="6777317" cy="5152930"/>
          </a:xfrm>
          <a:prstGeom prst="rect">
            <a:avLst/>
          </a:prstGeom>
        </p:spPr>
      </p:pic>
      <p:sp>
        <p:nvSpPr>
          <p:cNvPr id="11" name="Flowchart: Predefined Process 10">
            <a:extLst>
              <a:ext uri="{FF2B5EF4-FFF2-40B4-BE49-F238E27FC236}">
                <a16:creationId xmlns:a16="http://schemas.microsoft.com/office/drawing/2014/main" xmlns="" id="{388B9857-A06D-1109-EAB8-26129EFB894F}"/>
              </a:ext>
            </a:extLst>
          </p:cNvPr>
          <p:cNvSpPr/>
          <p:nvPr/>
        </p:nvSpPr>
        <p:spPr>
          <a:xfrm>
            <a:off x="7288306" y="2104465"/>
            <a:ext cx="4727538" cy="246081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Total Charges increase as Monthly Charges increase - as expected.</a:t>
            </a:r>
          </a:p>
          <a:p>
            <a:pPr algn="ctr"/>
            <a:endParaRPr lang="en-IN" dirty="0"/>
          </a:p>
        </p:txBody>
      </p:sp>
    </p:spTree>
    <p:extLst>
      <p:ext uri="{BB962C8B-B14F-4D97-AF65-F5344CB8AC3E}">
        <p14:creationId xmlns:p14="http://schemas.microsoft.com/office/powerpoint/2010/main" val="288647473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651375" y="210312"/>
            <a:ext cx="10671048" cy="768096"/>
          </a:xfrm>
        </p:spPr>
        <p:txBody>
          <a:bodyPr/>
          <a:lstStyle/>
          <a:p>
            <a:pPr>
              <a:lnSpc>
                <a:spcPct val="107000"/>
              </a:lnSpc>
              <a:spcAft>
                <a:spcPts val="800"/>
              </a:spcAft>
            </a:pPr>
            <a:r>
              <a:rPr lang="en-IN" sz="2800" b="1"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Churn by Monthly Charges and Total Charges</a:t>
            </a:r>
            <a:endParaRPr lang="en-IN" sz="2800"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xmlns="" id="{E5BE72DB-EC0B-311F-1E71-767B5571E562}"/>
              </a:ext>
            </a:extLst>
          </p:cNvPr>
          <p:cNvPicPr>
            <a:picLocks noChangeAspect="1"/>
          </p:cNvPicPr>
          <p:nvPr/>
        </p:nvPicPr>
        <p:blipFill>
          <a:blip r:embed="rId2"/>
          <a:stretch>
            <a:fillRect/>
          </a:stretch>
        </p:blipFill>
        <p:spPr>
          <a:xfrm>
            <a:off x="40878" y="978408"/>
            <a:ext cx="5203475" cy="3935182"/>
          </a:xfrm>
          <a:prstGeom prst="rect">
            <a:avLst/>
          </a:prstGeom>
        </p:spPr>
      </p:pic>
      <p:pic>
        <p:nvPicPr>
          <p:cNvPr id="6" name="Picture 5">
            <a:extLst>
              <a:ext uri="{FF2B5EF4-FFF2-40B4-BE49-F238E27FC236}">
                <a16:creationId xmlns:a16="http://schemas.microsoft.com/office/drawing/2014/main" xmlns="" id="{6EF7D3B3-B271-CFFD-79B1-9E0BBD04A278}"/>
              </a:ext>
            </a:extLst>
          </p:cNvPr>
          <p:cNvPicPr>
            <a:picLocks noChangeAspect="1"/>
          </p:cNvPicPr>
          <p:nvPr/>
        </p:nvPicPr>
        <p:blipFill>
          <a:blip r:embed="rId3"/>
          <a:stretch>
            <a:fillRect/>
          </a:stretch>
        </p:blipFill>
        <p:spPr>
          <a:xfrm>
            <a:off x="6096000" y="958600"/>
            <a:ext cx="5203475" cy="3935182"/>
          </a:xfrm>
          <a:prstGeom prst="rect">
            <a:avLst/>
          </a:prstGeom>
        </p:spPr>
      </p:pic>
      <p:sp>
        <p:nvSpPr>
          <p:cNvPr id="7" name="Rectangle 6">
            <a:extLst>
              <a:ext uri="{FF2B5EF4-FFF2-40B4-BE49-F238E27FC236}">
                <a16:creationId xmlns:a16="http://schemas.microsoft.com/office/drawing/2014/main" xmlns="" id="{48441370-AD67-6DF2-BFB3-4966A463F8D5}"/>
              </a:ext>
            </a:extLst>
          </p:cNvPr>
          <p:cNvSpPr/>
          <p:nvPr/>
        </p:nvSpPr>
        <p:spPr>
          <a:xfrm>
            <a:off x="403412" y="4960958"/>
            <a:ext cx="4840941" cy="1789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Churn is high when Monthly Charges ar</a:t>
            </a:r>
            <a:r>
              <a:rPr lang="en-IN" kern="100" dirty="0">
                <a:solidFill>
                  <a:srgbClr val="202C8F"/>
                </a:solidFill>
                <a:latin typeface="Helvetica" panose="020B0604020202020204" pitchFamily="34" charset="0"/>
                <a:ea typeface="Calibri" panose="020F0502020204030204" pitchFamily="34" charset="0"/>
                <a:cs typeface="Times New Roman" panose="02020603050405020304" pitchFamily="18" charset="0"/>
              </a:rPr>
              <a:t>e</a:t>
            </a:r>
            <a:r>
              <a:rPr lang="en-IN"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 high</a:t>
            </a:r>
          </a:p>
          <a:p>
            <a:pPr>
              <a:lnSpc>
                <a:spcPct val="107000"/>
              </a:lnSpc>
              <a:spcAft>
                <a:spcPts val="800"/>
              </a:spcAft>
            </a:pPr>
            <a:r>
              <a:rPr lang="en-IN"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as higher Churn at lower Total Charges</a:t>
            </a:r>
            <a:endParaRPr lang="en-IN"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Higher Monthly Charge,  Lower tenure and Lower Total Charge are linked to High Churn</a:t>
            </a:r>
            <a:r>
              <a:rPr lang="en-IN"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10" name="Rectangle 9">
            <a:extLst>
              <a:ext uri="{FF2B5EF4-FFF2-40B4-BE49-F238E27FC236}">
                <a16:creationId xmlns:a16="http://schemas.microsoft.com/office/drawing/2014/main" xmlns="" id="{FA7A1E55-9159-46A4-4B38-F60AB36A1618}"/>
              </a:ext>
            </a:extLst>
          </p:cNvPr>
          <p:cNvSpPr/>
          <p:nvPr/>
        </p:nvSpPr>
        <p:spPr>
          <a:xfrm>
            <a:off x="6817659" y="4893782"/>
            <a:ext cx="4481816" cy="1789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kern="100" dirty="0">
                <a:solidFill>
                  <a:srgbClr val="202C8F"/>
                </a:solidFill>
                <a:latin typeface="Helvetica" panose="020B0604020202020204" pitchFamily="34" charset="0"/>
                <a:ea typeface="Calibri" panose="020F0502020204030204" pitchFamily="34" charset="0"/>
                <a:cs typeface="Times New Roman" panose="02020603050405020304" pitchFamily="18" charset="0"/>
              </a:rPr>
              <a:t>A</a:t>
            </a:r>
            <a:r>
              <a:rPr lang="en-IN"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s higher Churn at lower Total Charges</a:t>
            </a:r>
            <a:endParaRPr lang="en-IN"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202C8F"/>
                </a:solidFill>
                <a:effectLst/>
                <a:latin typeface="Helvetica" panose="020B0604020202020204" pitchFamily="34" charset="0"/>
                <a:ea typeface="Calibri" panose="020F0502020204030204" pitchFamily="34" charset="0"/>
                <a:cs typeface="Times New Roman" panose="02020603050405020304" pitchFamily="18" charset="0"/>
              </a:rPr>
              <a:t> </a:t>
            </a:r>
            <a:r>
              <a:rPr lang="en-IN" dirty="0">
                <a:solidFill>
                  <a:srgbClr val="202C8F"/>
                </a:solidFill>
                <a:effectLst/>
                <a:latin typeface="Helvetica" panose="020B0604020202020204" pitchFamily="34" charset="0"/>
                <a:ea typeface="Calibri" panose="020F0502020204030204" pitchFamily="34" charset="0"/>
              </a:rPr>
              <a:t>Higher Monthly Charge,  Lower tenure and Lower Total Charge are linked to High Churn</a:t>
            </a:r>
            <a:endParaRPr lang="en-IN" dirty="0">
              <a:solidFill>
                <a:srgbClr val="202C8F"/>
              </a:solidFill>
            </a:endParaRPr>
          </a:p>
        </p:txBody>
      </p:sp>
    </p:spTree>
    <p:extLst>
      <p:ext uri="{BB962C8B-B14F-4D97-AF65-F5344CB8AC3E}">
        <p14:creationId xmlns:p14="http://schemas.microsoft.com/office/powerpoint/2010/main" val="38314726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259080" y="210311"/>
            <a:ext cx="11251602" cy="1497465"/>
          </a:xfrm>
        </p:spPr>
        <p:txBody>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The resulting bar chart will show which columns in the </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have the strongest positive correlation with the 'Churn' column at the top and the strongest negative correlation at the bottom. This can help identify which features are most influential in determining whether a customer churns or not.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0" name="Picture 9">
            <a:extLst>
              <a:ext uri="{FF2B5EF4-FFF2-40B4-BE49-F238E27FC236}">
                <a16:creationId xmlns:a16="http://schemas.microsoft.com/office/drawing/2014/main" xmlns="" id="{3D0DB927-73C1-D309-BF17-B9796CE89F25}"/>
              </a:ext>
            </a:extLst>
          </p:cNvPr>
          <p:cNvPicPr>
            <a:picLocks noChangeAspect="1"/>
          </p:cNvPicPr>
          <p:nvPr/>
        </p:nvPicPr>
        <p:blipFill>
          <a:blip r:embed="rId2"/>
          <a:stretch>
            <a:fillRect/>
          </a:stretch>
        </p:blipFill>
        <p:spPr>
          <a:xfrm>
            <a:off x="-1" y="1855694"/>
            <a:ext cx="7384139" cy="4939912"/>
          </a:xfrm>
          <a:prstGeom prst="rect">
            <a:avLst/>
          </a:prstGeom>
        </p:spPr>
      </p:pic>
      <p:sp>
        <p:nvSpPr>
          <p:cNvPr id="12" name="Rectangle 11">
            <a:extLst>
              <a:ext uri="{FF2B5EF4-FFF2-40B4-BE49-F238E27FC236}">
                <a16:creationId xmlns:a16="http://schemas.microsoft.com/office/drawing/2014/main" xmlns="" id="{F44298BE-28F5-FA54-DE03-DA841498D11E}"/>
              </a:ext>
            </a:extLst>
          </p:cNvPr>
          <p:cNvSpPr/>
          <p:nvPr/>
        </p:nvSpPr>
        <p:spPr>
          <a:xfrm>
            <a:off x="7549178" y="1855694"/>
            <a:ext cx="4504765" cy="35500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800" b="1" dirty="0">
                <a:solidFill>
                  <a:srgbClr val="202C8F"/>
                </a:solidFill>
                <a:effectLst/>
                <a:latin typeface="Helvetica" panose="020B0604020202020204" pitchFamily="34" charset="0"/>
                <a:ea typeface="Times New Roman" panose="02020603050405020304" pitchFamily="18" charset="0"/>
              </a:rPr>
              <a:t>HIGH</a:t>
            </a:r>
            <a:r>
              <a:rPr lang="en-IN" sz="1800" dirty="0">
                <a:solidFill>
                  <a:srgbClr val="202C8F"/>
                </a:solidFill>
                <a:effectLst/>
                <a:latin typeface="Helvetica" panose="020B0604020202020204" pitchFamily="34" charset="0"/>
                <a:ea typeface="Times New Roman" panose="02020603050405020304" pitchFamily="18" charset="0"/>
              </a:rPr>
              <a:t> Churn - Month to month contracts, No online security, No Tech </a:t>
            </a:r>
            <a:r>
              <a:rPr lang="en-IN" sz="1800" dirty="0" err="1">
                <a:solidFill>
                  <a:srgbClr val="202C8F"/>
                </a:solidFill>
                <a:effectLst/>
                <a:latin typeface="Helvetica" panose="020B0604020202020204" pitchFamily="34" charset="0"/>
                <a:ea typeface="Times New Roman" panose="02020603050405020304" pitchFamily="18" charset="0"/>
              </a:rPr>
              <a:t>support,First</a:t>
            </a:r>
            <a:r>
              <a:rPr lang="en-IN" sz="1800" dirty="0">
                <a:solidFill>
                  <a:srgbClr val="202C8F"/>
                </a:solidFill>
                <a:effectLst/>
                <a:latin typeface="Helvetica" panose="020B0604020202020204" pitchFamily="34" charset="0"/>
                <a:ea typeface="Times New Roman" panose="02020603050405020304" pitchFamily="18" charset="0"/>
              </a:rPr>
              <a:t> year of subscription and Fibre Optics Internet</a:t>
            </a:r>
            <a:endParaRPr lang="en-IN" sz="1800" dirty="0">
              <a:solidFill>
                <a:srgbClr val="202C8F"/>
              </a:solidFill>
              <a:effectLst/>
              <a:latin typeface="Times New Roman" panose="02020603050405020304" pitchFamily="18" charset="0"/>
              <a:ea typeface="Times New Roman" panose="02020603050405020304" pitchFamily="18" charset="0"/>
            </a:endParaRPr>
          </a:p>
          <a:p>
            <a:pPr>
              <a:spcBef>
                <a:spcPts val="1200"/>
              </a:spcBef>
            </a:pPr>
            <a:r>
              <a:rPr lang="en-IN" sz="1800" b="1" dirty="0">
                <a:solidFill>
                  <a:srgbClr val="202C8F"/>
                </a:solidFill>
                <a:effectLst/>
                <a:latin typeface="Helvetica" panose="020B0604020202020204" pitchFamily="34" charset="0"/>
                <a:ea typeface="Times New Roman" panose="02020603050405020304" pitchFamily="18" charset="0"/>
              </a:rPr>
              <a:t>LOW</a:t>
            </a:r>
            <a:r>
              <a:rPr lang="en-IN" sz="1800" dirty="0">
                <a:solidFill>
                  <a:srgbClr val="202C8F"/>
                </a:solidFill>
                <a:effectLst/>
                <a:latin typeface="Helvetica" panose="020B0604020202020204" pitchFamily="34" charset="0"/>
                <a:ea typeface="Times New Roman" panose="02020603050405020304" pitchFamily="18" charset="0"/>
              </a:rPr>
              <a:t> Churn -Long term contracts**, Subscriptions without internet service and The customers engaged for 5+ years</a:t>
            </a:r>
            <a:endParaRPr lang="en-IN" sz="1800" dirty="0">
              <a:solidFill>
                <a:srgbClr val="202C8F"/>
              </a:solidFill>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202C8F"/>
                </a:solidFill>
                <a:effectLst/>
                <a:latin typeface="Helvetica" panose="020B0604020202020204" pitchFamily="34" charset="0"/>
                <a:ea typeface="Times New Roman" panose="02020603050405020304" pitchFamily="18" charset="0"/>
              </a:rPr>
              <a:t>Features like Gender, Availability of </a:t>
            </a:r>
            <a:r>
              <a:rPr lang="en-IN" sz="1800" dirty="0" err="1">
                <a:solidFill>
                  <a:srgbClr val="202C8F"/>
                </a:solidFill>
                <a:effectLst/>
                <a:latin typeface="Helvetica" panose="020B0604020202020204" pitchFamily="34" charset="0"/>
                <a:ea typeface="Times New Roman" panose="02020603050405020304" pitchFamily="18" charset="0"/>
              </a:rPr>
              <a:t>PhoneService</a:t>
            </a:r>
            <a:r>
              <a:rPr lang="en-IN" sz="1800" dirty="0">
                <a:solidFill>
                  <a:srgbClr val="202C8F"/>
                </a:solidFill>
                <a:effectLst/>
                <a:latin typeface="Helvetica" panose="020B0604020202020204" pitchFamily="34" charset="0"/>
                <a:ea typeface="Times New Roman" panose="02020603050405020304" pitchFamily="18" charset="0"/>
              </a:rPr>
              <a:t> and multiple lines have almost </a:t>
            </a:r>
            <a:r>
              <a:rPr lang="en-IN" sz="1800" b="1" dirty="0">
                <a:solidFill>
                  <a:srgbClr val="202C8F"/>
                </a:solidFill>
                <a:effectLst/>
                <a:latin typeface="Helvetica" panose="020B0604020202020204" pitchFamily="34" charset="0"/>
                <a:ea typeface="Times New Roman" panose="02020603050405020304" pitchFamily="18" charset="0"/>
              </a:rPr>
              <a:t>NO</a:t>
            </a:r>
            <a:r>
              <a:rPr lang="en-IN" sz="1800" dirty="0">
                <a:solidFill>
                  <a:srgbClr val="202C8F"/>
                </a:solidFill>
                <a:effectLst/>
                <a:latin typeface="Helvetica" panose="020B0604020202020204" pitchFamily="34" charset="0"/>
                <a:ea typeface="Times New Roman" panose="02020603050405020304" pitchFamily="18" charset="0"/>
              </a:rPr>
              <a:t> impact on Churn</a:t>
            </a:r>
            <a:endParaRPr lang="en-IN" sz="1800" dirty="0">
              <a:solidFill>
                <a:srgbClr val="202C8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358538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259080" y="210311"/>
            <a:ext cx="11251602" cy="811665"/>
          </a:xfrm>
        </p:spPr>
        <p:txBody>
          <a:bodyPr/>
          <a:lstStyle/>
          <a:p>
            <a:pPr>
              <a:lnSpc>
                <a:spcPct val="107000"/>
              </a:lnSpc>
              <a:spcAft>
                <a:spcPts val="800"/>
              </a:spcAft>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Bivariate Analysis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3">
            <a:extLst>
              <a:ext uri="{FF2B5EF4-FFF2-40B4-BE49-F238E27FC236}">
                <a16:creationId xmlns:a16="http://schemas.microsoft.com/office/drawing/2014/main" xmlns="" id="{2D80939E-F406-AABC-4603-FE42C5E89F64}"/>
              </a:ext>
            </a:extLst>
          </p:cNvPr>
          <p:cNvPicPr>
            <a:picLocks noChangeAspect="1"/>
          </p:cNvPicPr>
          <p:nvPr/>
        </p:nvPicPr>
        <p:blipFill>
          <a:blip r:embed="rId2"/>
          <a:stretch>
            <a:fillRect/>
          </a:stretch>
        </p:blipFill>
        <p:spPr>
          <a:xfrm>
            <a:off x="86901" y="934572"/>
            <a:ext cx="3689375" cy="2514600"/>
          </a:xfrm>
          <a:prstGeom prst="rect">
            <a:avLst/>
          </a:prstGeom>
        </p:spPr>
      </p:pic>
      <p:pic>
        <p:nvPicPr>
          <p:cNvPr id="6" name="Picture 5">
            <a:extLst>
              <a:ext uri="{FF2B5EF4-FFF2-40B4-BE49-F238E27FC236}">
                <a16:creationId xmlns:a16="http://schemas.microsoft.com/office/drawing/2014/main" xmlns="" id="{B893DE6A-FAA7-E3E5-79B4-C4FACA1AF6D9}"/>
              </a:ext>
            </a:extLst>
          </p:cNvPr>
          <p:cNvPicPr>
            <a:picLocks noChangeAspect="1"/>
          </p:cNvPicPr>
          <p:nvPr/>
        </p:nvPicPr>
        <p:blipFill>
          <a:blip r:embed="rId2"/>
          <a:stretch>
            <a:fillRect/>
          </a:stretch>
        </p:blipFill>
        <p:spPr>
          <a:xfrm>
            <a:off x="3987395" y="934572"/>
            <a:ext cx="3827481" cy="2608730"/>
          </a:xfrm>
          <a:prstGeom prst="rect">
            <a:avLst/>
          </a:prstGeom>
        </p:spPr>
      </p:pic>
      <p:pic>
        <p:nvPicPr>
          <p:cNvPr id="9" name="Picture 8">
            <a:extLst>
              <a:ext uri="{FF2B5EF4-FFF2-40B4-BE49-F238E27FC236}">
                <a16:creationId xmlns:a16="http://schemas.microsoft.com/office/drawing/2014/main" xmlns="" id="{B83797E5-85AE-446D-2608-3323009FE341}"/>
              </a:ext>
            </a:extLst>
          </p:cNvPr>
          <p:cNvPicPr>
            <a:picLocks noChangeAspect="1"/>
          </p:cNvPicPr>
          <p:nvPr/>
        </p:nvPicPr>
        <p:blipFill>
          <a:blip r:embed="rId3"/>
          <a:stretch>
            <a:fillRect/>
          </a:stretch>
        </p:blipFill>
        <p:spPr>
          <a:xfrm>
            <a:off x="8025995" y="927847"/>
            <a:ext cx="3827481" cy="2757559"/>
          </a:xfrm>
          <a:prstGeom prst="rect">
            <a:avLst/>
          </a:prstGeom>
        </p:spPr>
      </p:pic>
      <p:pic>
        <p:nvPicPr>
          <p:cNvPr id="13" name="Picture 12">
            <a:extLst>
              <a:ext uri="{FF2B5EF4-FFF2-40B4-BE49-F238E27FC236}">
                <a16:creationId xmlns:a16="http://schemas.microsoft.com/office/drawing/2014/main" xmlns="" id="{3516C001-ED85-0173-1D5B-7956E88F95BB}"/>
              </a:ext>
            </a:extLst>
          </p:cNvPr>
          <p:cNvPicPr>
            <a:picLocks noChangeAspect="1"/>
          </p:cNvPicPr>
          <p:nvPr/>
        </p:nvPicPr>
        <p:blipFill>
          <a:blip r:embed="rId4"/>
          <a:stretch>
            <a:fillRect/>
          </a:stretch>
        </p:blipFill>
        <p:spPr>
          <a:xfrm>
            <a:off x="86901" y="3685406"/>
            <a:ext cx="3689375" cy="2690817"/>
          </a:xfrm>
          <a:prstGeom prst="rect">
            <a:avLst/>
          </a:prstGeom>
        </p:spPr>
      </p:pic>
      <p:pic>
        <p:nvPicPr>
          <p:cNvPr id="15" name="Picture 14">
            <a:extLst>
              <a:ext uri="{FF2B5EF4-FFF2-40B4-BE49-F238E27FC236}">
                <a16:creationId xmlns:a16="http://schemas.microsoft.com/office/drawing/2014/main" xmlns="" id="{DA89F482-41D0-1BB1-E50C-DAC1F500DC59}"/>
              </a:ext>
            </a:extLst>
          </p:cNvPr>
          <p:cNvPicPr>
            <a:picLocks noChangeAspect="1"/>
          </p:cNvPicPr>
          <p:nvPr/>
        </p:nvPicPr>
        <p:blipFill>
          <a:blip r:embed="rId5"/>
          <a:stretch>
            <a:fillRect/>
          </a:stretch>
        </p:blipFill>
        <p:spPr>
          <a:xfrm>
            <a:off x="4125501" y="3685406"/>
            <a:ext cx="3689375" cy="2756144"/>
          </a:xfrm>
          <a:prstGeom prst="rect">
            <a:avLst/>
          </a:prstGeom>
        </p:spPr>
      </p:pic>
      <p:pic>
        <p:nvPicPr>
          <p:cNvPr id="17" name="Picture 16">
            <a:extLst>
              <a:ext uri="{FF2B5EF4-FFF2-40B4-BE49-F238E27FC236}">
                <a16:creationId xmlns:a16="http://schemas.microsoft.com/office/drawing/2014/main" xmlns="" id="{54ABCD41-AA6F-712D-6EB2-F66BBDB03838}"/>
              </a:ext>
            </a:extLst>
          </p:cNvPr>
          <p:cNvPicPr>
            <a:picLocks noChangeAspect="1"/>
          </p:cNvPicPr>
          <p:nvPr/>
        </p:nvPicPr>
        <p:blipFill>
          <a:blip r:embed="rId6"/>
          <a:stretch>
            <a:fillRect/>
          </a:stretch>
        </p:blipFill>
        <p:spPr>
          <a:xfrm>
            <a:off x="8132773" y="3881733"/>
            <a:ext cx="3720703" cy="2477205"/>
          </a:xfrm>
          <a:prstGeom prst="rect">
            <a:avLst/>
          </a:prstGeom>
        </p:spPr>
      </p:pic>
    </p:spTree>
    <p:extLst>
      <p:ext uri="{BB962C8B-B14F-4D97-AF65-F5344CB8AC3E}">
        <p14:creationId xmlns:p14="http://schemas.microsoft.com/office/powerpoint/2010/main" val="567176318"/>
      </p:ext>
    </p:extLst>
  </p:cSld>
  <p:clrMapOvr>
    <a:masterClrMapping/>
  </p:clrMapOvr>
  <p:transition spd="slow">
    <p:wip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{78D50FBE-8950-4854-9861-4909B9FB7320}tf78438558_win32</Template>
  <TotalTime>109</TotalTime>
  <Words>748</Words>
  <Application>Microsoft Office PowerPoint</Application>
  <PresentationFormat>Custom</PresentationFormat>
  <Paragraphs>132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Topic- Telecom Churn Analysis </vt:lpstr>
      <vt:lpstr>PROBLEM STATEMENT  </vt:lpstr>
      <vt:lpstr>DATA CLEANING </vt:lpstr>
      <vt:lpstr>Data Exploration </vt:lpstr>
      <vt:lpstr>Univariate Analysis </vt:lpstr>
      <vt:lpstr>Relationship between Monthly Charges and Total Charges</vt:lpstr>
      <vt:lpstr>Churn by Monthly Charges and Total Charges</vt:lpstr>
      <vt:lpstr>The resulting bar chart will show which columns in the DataFrame have the strongest positive correlation with the 'Churn' column at the top and the strongest negative correlation at the bottom. This can help identify which features are most influential in determining whether a customer churns or not.</vt:lpstr>
      <vt:lpstr>Bivariate Analysis</vt:lpstr>
      <vt:lpstr>We will build a model using the insights we get from this data which we are going to store in another excel i.e churn  1. PaymentMethod -Electronic check  2. Contract Type -monthly. 3. OnlineSecurity -No Online security,  4. TechSupport -No Tech Support  5. SeniorCitizen -Non senior Citizens    Above are the categories who have highest churners </vt:lpstr>
      <vt:lpstr>Logistic Regression</vt:lpstr>
      <vt:lpstr>Support Vector Machine</vt:lpstr>
      <vt:lpstr>Naive bayes Classification</vt:lpstr>
      <vt:lpstr>K - Nearest Neighbour</vt:lpstr>
      <vt:lpstr>Decision Tree</vt:lpstr>
      <vt:lpstr>Random Forest</vt:lpstr>
      <vt:lpstr>Algorithm Comparison </vt:lpstr>
      <vt:lpstr>Conclusion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shobhit gupta</dc:creator>
  <cp:lastModifiedBy>Rutuja</cp:lastModifiedBy>
  <cp:revision>4</cp:revision>
  <dcterms:created xsi:type="dcterms:W3CDTF">2023-07-26T19:37:10Z</dcterms:created>
  <dcterms:modified xsi:type="dcterms:W3CDTF">2023-08-05T05:42:17Z</dcterms:modified>
</cp:coreProperties>
</file>