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0" r:id="rId3"/>
    <p:sldId id="257" r:id="rId4"/>
    <p:sldId id="258" r:id="rId5"/>
    <p:sldId id="261"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Saturday, March 23,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58466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Saturday, March 23,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85807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Saturday, March 23,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1278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Saturday, March 23,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18490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Saturday, March 23,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74214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Saturday, March 23,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58693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Saturday, March 23, 2024</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3334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Saturday, March 23, 2024</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43810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Saturday, March 23, 2024</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78021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Saturday, March 23,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80337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Saturday, March 23,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41432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Saturday, March 23, 2024</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347231421"/>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F3A7E8-6DA9-4C2B-ACC8-475F34DAEA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B21CDF0-4D24-4190-9285-9016C19C1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7C09DD-2514-4422-B95D-A60D86ADC64C}"/>
              </a:ext>
            </a:extLst>
          </p:cNvPr>
          <p:cNvSpPr>
            <a:spLocks noGrp="1"/>
          </p:cNvSpPr>
          <p:nvPr>
            <p:ph type="ctrTitle"/>
          </p:nvPr>
        </p:nvSpPr>
        <p:spPr>
          <a:xfrm>
            <a:off x="6480000" y="1449388"/>
            <a:ext cx="5015638" cy="2075012"/>
          </a:xfrm>
        </p:spPr>
        <p:txBody>
          <a:bodyPr>
            <a:normAutofit/>
          </a:bodyPr>
          <a:lstStyle/>
          <a:p>
            <a:r>
              <a:rPr lang="en-US" dirty="0"/>
              <a:t>Insights Squad</a:t>
            </a:r>
          </a:p>
        </p:txBody>
      </p:sp>
      <p:sp>
        <p:nvSpPr>
          <p:cNvPr id="3" name="Subtitle 2">
            <a:extLst>
              <a:ext uri="{FF2B5EF4-FFF2-40B4-BE49-F238E27FC236}">
                <a16:creationId xmlns:a16="http://schemas.microsoft.com/office/drawing/2014/main" id="{A2A19351-D387-8809-726C-63DC8C849EBC}"/>
              </a:ext>
            </a:extLst>
          </p:cNvPr>
          <p:cNvSpPr>
            <a:spLocks noGrp="1"/>
          </p:cNvSpPr>
          <p:nvPr>
            <p:ph type="subTitle" idx="1"/>
          </p:nvPr>
        </p:nvSpPr>
        <p:spPr>
          <a:xfrm>
            <a:off x="6480000" y="3830398"/>
            <a:ext cx="5015638" cy="1219439"/>
          </a:xfrm>
        </p:spPr>
        <p:txBody>
          <a:bodyPr>
            <a:normAutofit/>
          </a:bodyPr>
          <a:lstStyle/>
          <a:p>
            <a:pPr>
              <a:lnSpc>
                <a:spcPct val="110000"/>
              </a:lnSpc>
            </a:pPr>
            <a:r>
              <a:rPr lang="en-US" sz="1100" dirty="0"/>
              <a:t>Sakshi Awal</a:t>
            </a:r>
          </a:p>
          <a:p>
            <a:pPr>
              <a:lnSpc>
                <a:spcPct val="110000"/>
              </a:lnSpc>
            </a:pPr>
            <a:r>
              <a:rPr lang="en-US" sz="1100" dirty="0"/>
              <a:t>Shilpa Nidhi</a:t>
            </a:r>
          </a:p>
          <a:p>
            <a:pPr>
              <a:lnSpc>
                <a:spcPct val="110000"/>
              </a:lnSpc>
            </a:pPr>
            <a:r>
              <a:rPr lang="en-US" sz="1100" dirty="0"/>
              <a:t>Dhwani Ojha</a:t>
            </a:r>
          </a:p>
          <a:p>
            <a:pPr>
              <a:lnSpc>
                <a:spcPct val="110000"/>
              </a:lnSpc>
            </a:pPr>
            <a:r>
              <a:rPr lang="en-US" sz="1100" dirty="0" err="1"/>
              <a:t>Rutuja</a:t>
            </a:r>
            <a:r>
              <a:rPr lang="en-US" sz="1100" dirty="0"/>
              <a:t> </a:t>
            </a:r>
            <a:r>
              <a:rPr lang="en-US" sz="1100" dirty="0" err="1"/>
              <a:t>Patole</a:t>
            </a:r>
            <a:endParaRPr lang="en-US" sz="1100" dirty="0"/>
          </a:p>
        </p:txBody>
      </p:sp>
      <p:pic>
        <p:nvPicPr>
          <p:cNvPr id="4" name="Picture 3" descr="A blue lines on a black background&#10;&#10;Description automatically generated">
            <a:extLst>
              <a:ext uri="{FF2B5EF4-FFF2-40B4-BE49-F238E27FC236}">
                <a16:creationId xmlns:a16="http://schemas.microsoft.com/office/drawing/2014/main" id="{B231B3FA-25A4-3A38-3824-CCF94B13DC18}"/>
              </a:ext>
            </a:extLst>
          </p:cNvPr>
          <p:cNvPicPr>
            <a:picLocks noChangeAspect="1"/>
          </p:cNvPicPr>
          <p:nvPr/>
        </p:nvPicPr>
        <p:blipFill rotWithShape="1">
          <a:blip r:embed="rId2"/>
          <a:srcRect l="15388" r="13808"/>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grpSp>
        <p:nvGrpSpPr>
          <p:cNvPr id="13" name="Group 12">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14"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5"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8" name="Group 17">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19"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1801706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D1035C-3BF0-4FE0-B3A3-1062F8600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BEB299-26CB-94EC-58AB-60C556AC2E2A}"/>
              </a:ext>
            </a:extLst>
          </p:cNvPr>
          <p:cNvSpPr>
            <a:spLocks noGrp="1"/>
          </p:cNvSpPr>
          <p:nvPr>
            <p:ph type="title"/>
          </p:nvPr>
        </p:nvSpPr>
        <p:spPr>
          <a:xfrm>
            <a:off x="720000" y="619200"/>
            <a:ext cx="4991961" cy="1477328"/>
          </a:xfrm>
        </p:spPr>
        <p:txBody>
          <a:bodyPr wrap="square" anchor="ctr">
            <a:normAutofit/>
          </a:bodyPr>
          <a:lstStyle/>
          <a:p>
            <a:r>
              <a:rPr lang="en-US" dirty="0"/>
              <a:t>Ground Game Health</a:t>
            </a:r>
          </a:p>
        </p:txBody>
      </p:sp>
      <p:sp>
        <p:nvSpPr>
          <p:cNvPr id="3" name="Content Placeholder 2">
            <a:extLst>
              <a:ext uri="{FF2B5EF4-FFF2-40B4-BE49-F238E27FC236}">
                <a16:creationId xmlns:a16="http://schemas.microsoft.com/office/drawing/2014/main" id="{C85C48C2-6CCC-8CEF-0D7E-7D965568BBC5}"/>
              </a:ext>
            </a:extLst>
          </p:cNvPr>
          <p:cNvSpPr>
            <a:spLocks noGrp="1"/>
          </p:cNvSpPr>
          <p:nvPr>
            <p:ph idx="1"/>
          </p:nvPr>
        </p:nvSpPr>
        <p:spPr>
          <a:xfrm>
            <a:off x="720000" y="2541600"/>
            <a:ext cx="4991962" cy="3216273"/>
          </a:xfrm>
        </p:spPr>
        <p:txBody>
          <a:bodyPr>
            <a:normAutofit/>
          </a:bodyPr>
          <a:lstStyle/>
          <a:p>
            <a:pPr marL="0" indent="0">
              <a:lnSpc>
                <a:spcPct val="110000"/>
              </a:lnSpc>
              <a:buNone/>
            </a:pPr>
            <a:r>
              <a:rPr lang="en-US" b="0" i="0" dirty="0">
                <a:effectLst/>
                <a:latin typeface="Söhne"/>
              </a:rPr>
              <a:t>Ground Game Health is a health and wellness company that focuses on providing holistic and comprehensive solutions to improve individuals' physical, mental, and emotional well-being. The company adopts a multifaceted approach to health, encompassing various aspects such as nutrition, fitness, mindfulness, and lifestyle modifications.</a:t>
            </a:r>
            <a:endParaRPr lang="en-US" dirty="0"/>
          </a:p>
        </p:txBody>
      </p:sp>
      <p:pic>
        <p:nvPicPr>
          <p:cNvPr id="5" name="Picture 4" descr="White stones balanced in a stack">
            <a:extLst>
              <a:ext uri="{FF2B5EF4-FFF2-40B4-BE49-F238E27FC236}">
                <a16:creationId xmlns:a16="http://schemas.microsoft.com/office/drawing/2014/main" id="{C7BB35BB-4B99-A08F-42DE-B69E101A2F9E}"/>
              </a:ext>
            </a:extLst>
          </p:cNvPr>
          <p:cNvPicPr>
            <a:picLocks noChangeAspect="1"/>
          </p:cNvPicPr>
          <p:nvPr/>
        </p:nvPicPr>
        <p:blipFill rotWithShape="1">
          <a:blip r:embed="rId2"/>
          <a:srcRect l="44882" r="-1" b="-1"/>
          <a:stretch/>
        </p:blipFill>
        <p:spPr>
          <a:xfrm>
            <a:off x="6529065" y="10"/>
            <a:ext cx="5662937" cy="6857990"/>
          </a:xfrm>
          <a:custGeom>
            <a:avLst/>
            <a:gdLst/>
            <a:ahLst/>
            <a:cxnLst/>
            <a:rect l="l" t="t" r="r" b="b"/>
            <a:pathLst>
              <a:path w="5662937" h="6858000">
                <a:moveTo>
                  <a:pt x="598332" y="0"/>
                </a:moveTo>
                <a:lnTo>
                  <a:pt x="5662937" y="0"/>
                </a:lnTo>
                <a:lnTo>
                  <a:pt x="5662937" y="6858000"/>
                </a:lnTo>
                <a:lnTo>
                  <a:pt x="0" y="6858000"/>
                </a:lnTo>
                <a:lnTo>
                  <a:pt x="78957" y="6777438"/>
                </a:lnTo>
                <a:cubicBezTo>
                  <a:pt x="291624" y="6544265"/>
                  <a:pt x="490445" y="6275955"/>
                  <a:pt x="672224" y="5969316"/>
                </a:cubicBezTo>
                <a:cubicBezTo>
                  <a:pt x="914596" y="5515036"/>
                  <a:pt x="1066079" y="5030470"/>
                  <a:pt x="1217562" y="4515619"/>
                </a:cubicBezTo>
                <a:cubicBezTo>
                  <a:pt x="1338748" y="3970483"/>
                  <a:pt x="1399341" y="3516203"/>
                  <a:pt x="1399341" y="3061922"/>
                </a:cubicBezTo>
                <a:cubicBezTo>
                  <a:pt x="1399341" y="1948936"/>
                  <a:pt x="1190579" y="1021447"/>
                  <a:pt x="773055" y="279455"/>
                </a:cubicBezTo>
                <a:close/>
              </a:path>
            </a:pathLst>
          </a:custGeom>
        </p:spPr>
      </p:pic>
    </p:spTree>
    <p:extLst>
      <p:ext uri="{BB962C8B-B14F-4D97-AF65-F5344CB8AC3E}">
        <p14:creationId xmlns:p14="http://schemas.microsoft.com/office/powerpoint/2010/main" val="2962064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7FD0D75-1382-4CB8-BFB1-972F6DF554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45424FD-F6A1-4096-9DD4-4411854956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239B8B-7FA3-7B34-1E0F-EDC18E396880}"/>
              </a:ext>
            </a:extLst>
          </p:cNvPr>
          <p:cNvSpPr>
            <a:spLocks noGrp="1"/>
          </p:cNvSpPr>
          <p:nvPr>
            <p:ph type="title"/>
          </p:nvPr>
        </p:nvSpPr>
        <p:spPr>
          <a:xfrm>
            <a:off x="720000" y="619200"/>
            <a:ext cx="4991961" cy="1476000"/>
          </a:xfrm>
        </p:spPr>
        <p:txBody>
          <a:bodyPr wrap="square" anchor="ctr">
            <a:normAutofit/>
          </a:bodyPr>
          <a:lstStyle/>
          <a:p>
            <a:r>
              <a:rPr lang="en-US" dirty="0"/>
              <a:t>Successful Calls</a:t>
            </a:r>
          </a:p>
        </p:txBody>
      </p:sp>
      <p:sp>
        <p:nvSpPr>
          <p:cNvPr id="13" name="Content Placeholder 12">
            <a:extLst>
              <a:ext uri="{FF2B5EF4-FFF2-40B4-BE49-F238E27FC236}">
                <a16:creationId xmlns:a16="http://schemas.microsoft.com/office/drawing/2014/main" id="{6620C7D1-7AE5-E769-1410-444CBF7D65F5}"/>
              </a:ext>
            </a:extLst>
          </p:cNvPr>
          <p:cNvSpPr>
            <a:spLocks noGrp="1"/>
          </p:cNvSpPr>
          <p:nvPr>
            <p:ph idx="1"/>
          </p:nvPr>
        </p:nvSpPr>
        <p:spPr>
          <a:xfrm>
            <a:off x="720000" y="2552700"/>
            <a:ext cx="4991962" cy="3216273"/>
          </a:xfrm>
        </p:spPr>
        <p:txBody>
          <a:bodyPr>
            <a:normAutofit fontScale="92500" lnSpcReduction="10000"/>
          </a:bodyPr>
          <a:lstStyle/>
          <a:p>
            <a:r>
              <a:rPr lang="en-US" dirty="0"/>
              <a:t>As we can see, most calls were successful when made mid week between 3-7pm. Probably because mid-week, particularly Wednesday and Thursday, tends to be less hectic for many individuals compared to Mondays or Fridays. People may be more receptive to calls during these days as they are settled into their weekly routines but not yet anticipating the weekend.</a:t>
            </a:r>
          </a:p>
        </p:txBody>
      </p:sp>
      <p:sp useBgFill="1">
        <p:nvSpPr>
          <p:cNvPr id="34" name="Freeform: Shape 33">
            <a:extLst>
              <a:ext uri="{FF2B5EF4-FFF2-40B4-BE49-F238E27FC236}">
                <a16:creationId xmlns:a16="http://schemas.microsoft.com/office/drawing/2014/main" id="{D7E55FD5-B961-45FE-A940-4A462DE8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 name="connsiteX7" fmla="*/ 6858000 w 6858000"/>
              <a:gd name="connsiteY7" fmla="*/ 14535 h 5791331"/>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 name="connsiteX7" fmla="*/ 6858000 w 6858000"/>
              <a:gd name="connsiteY7" fmla="*/ 14535 h 5791331"/>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233764 w 6858000"/>
              <a:gd name="connsiteY5" fmla="*/ 19600 h 5791331"/>
              <a:gd name="connsiteX6" fmla="*/ 6643031 w 6858000"/>
              <a:gd name="connsiteY6" fmla="*/ 15010 h 5791331"/>
              <a:gd name="connsiteX7" fmla="*/ 6858000 w 6858000"/>
              <a:gd name="connsiteY7" fmla="*/ 14535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5791331">
                <a:moveTo>
                  <a:pt x="6858000" y="14535"/>
                </a:moveTo>
                <a:lnTo>
                  <a:pt x="6858000" y="5791331"/>
                </a:lnTo>
                <a:lnTo>
                  <a:pt x="0" y="5791330"/>
                </a:lnTo>
                <a:lnTo>
                  <a:pt x="0" y="0"/>
                </a:lnTo>
                <a:lnTo>
                  <a:pt x="145832" y="1175"/>
                </a:lnTo>
                <a:lnTo>
                  <a:pt x="2233764" y="19600"/>
                </a:lnTo>
                <a:cubicBezTo>
                  <a:pt x="2933352" y="33230"/>
                  <a:pt x="5032814" y="16325"/>
                  <a:pt x="6643031" y="15010"/>
                </a:cubicBezTo>
                <a:lnTo>
                  <a:pt x="6858000" y="14535"/>
                </a:ln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9" name="Picture 8" descr="A graph of blue bars&#10;&#10;Description automatically generated">
            <a:extLst>
              <a:ext uri="{FF2B5EF4-FFF2-40B4-BE49-F238E27FC236}">
                <a16:creationId xmlns:a16="http://schemas.microsoft.com/office/drawing/2014/main" id="{4AD6459E-0506-05DB-9FF1-AA4759583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2006" y="445053"/>
            <a:ext cx="3076232" cy="2983946"/>
          </a:xfrm>
          <a:custGeom>
            <a:avLst/>
            <a:gdLst/>
            <a:ahLst/>
            <a:cxnLst/>
            <a:rect l="l" t="t" r="r" b="b"/>
            <a:pathLst>
              <a:path w="4295839" h="2524669">
                <a:moveTo>
                  <a:pt x="0" y="0"/>
                </a:moveTo>
                <a:lnTo>
                  <a:pt x="4295839" y="0"/>
                </a:lnTo>
                <a:lnTo>
                  <a:pt x="4295839" y="2524669"/>
                </a:lnTo>
                <a:lnTo>
                  <a:pt x="0" y="2524669"/>
                </a:lnTo>
                <a:close/>
              </a:path>
            </a:pathLst>
          </a:custGeom>
        </p:spPr>
      </p:pic>
      <p:pic>
        <p:nvPicPr>
          <p:cNvPr id="7" name="Content Placeholder 6" descr="A graph of blue bars&#10;&#10;Description automatically generated">
            <a:extLst>
              <a:ext uri="{FF2B5EF4-FFF2-40B4-BE49-F238E27FC236}">
                <a16:creationId xmlns:a16="http://schemas.microsoft.com/office/drawing/2014/main" id="{6DA523EC-018F-6C45-D071-42ECF3A63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377630" y="3604670"/>
            <a:ext cx="3869224" cy="2524669"/>
          </a:xfrm>
          <a:custGeom>
            <a:avLst/>
            <a:gdLst/>
            <a:ahLst/>
            <a:cxnLst/>
            <a:rect l="l" t="t" r="r" b="b"/>
            <a:pathLst>
              <a:path w="4295839" h="2524669">
                <a:moveTo>
                  <a:pt x="0" y="0"/>
                </a:moveTo>
                <a:lnTo>
                  <a:pt x="4295839" y="0"/>
                </a:lnTo>
                <a:lnTo>
                  <a:pt x="4295839" y="2524669"/>
                </a:lnTo>
                <a:lnTo>
                  <a:pt x="0" y="2524669"/>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46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38E27F7-3F29-47F0-B30F-585059182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B16CD8D-2899-43D9-995B-DD1278D6B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7F38A32B-CAD5-4D19-8E90-F63EB6902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42615" y="342615"/>
            <a:ext cx="6858000" cy="6172768"/>
          </a:xfrm>
          <a:custGeom>
            <a:avLst/>
            <a:gdLst>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4440498 w 6858000"/>
              <a:gd name="connsiteY4" fmla="*/ 5734742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0" fmla="*/ 6858000 w 6858000"/>
              <a:gd name="connsiteY0" fmla="*/ 0 h 5878098"/>
              <a:gd name="connsiteX1" fmla="*/ 6858000 w 6858000"/>
              <a:gd name="connsiteY1" fmla="*/ 5780582 h 5878098"/>
              <a:gd name="connsiteX2" fmla="*/ 6766523 w 6858000"/>
              <a:gd name="connsiteY2" fmla="*/ 5777266 h 5878098"/>
              <a:gd name="connsiteX3" fmla="*/ 5437222 w 6858000"/>
              <a:gd name="connsiteY3" fmla="*/ 5734742 h 5878098"/>
              <a:gd name="connsiteX4" fmla="*/ 4440498 w 6858000"/>
              <a:gd name="connsiteY4" fmla="*/ 5734742 h 5878098"/>
              <a:gd name="connsiteX5" fmla="*/ 582209 w 6858000"/>
              <a:gd name="connsiteY5" fmla="*/ 4121983 h 5878098"/>
              <a:gd name="connsiteX6" fmla="*/ 73548 w 6858000"/>
              <a:gd name="connsiteY6" fmla="*/ 3184291 h 5878098"/>
              <a:gd name="connsiteX7" fmla="*/ 0 w 6858000"/>
              <a:gd name="connsiteY7" fmla="*/ 2994994 h 5878098"/>
              <a:gd name="connsiteX8" fmla="*/ 0 w 6858000"/>
              <a:gd name="connsiteY8" fmla="*/ 0 h 5878098"/>
              <a:gd name="connsiteX9" fmla="*/ 6858000 w 6858000"/>
              <a:gd name="connsiteY9" fmla="*/ 0 h 5878098"/>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959581 w 6858000"/>
              <a:gd name="connsiteY5" fmla="*/ 4373609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3010841 w 6858000"/>
              <a:gd name="connsiteY3" fmla="*/ 5469518 h 5780582"/>
              <a:gd name="connsiteX4" fmla="*/ 959581 w 6858000"/>
              <a:gd name="connsiteY4" fmla="*/ 4373609 h 5780582"/>
              <a:gd name="connsiteX5" fmla="*/ 0 w 6858000"/>
              <a:gd name="connsiteY5" fmla="*/ 2994994 h 5780582"/>
              <a:gd name="connsiteX6" fmla="*/ 0 w 6858000"/>
              <a:gd name="connsiteY6" fmla="*/ 0 h 5780582"/>
              <a:gd name="connsiteX7" fmla="*/ 6858000 w 6858000"/>
              <a:gd name="connsiteY7"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264841 w 6858000"/>
              <a:gd name="connsiteY2" fmla="*/ 5442316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4516"/>
              <a:gd name="connsiteX1" fmla="*/ 6858000 w 6858000"/>
              <a:gd name="connsiteY1" fmla="*/ 5780582 h 5784516"/>
              <a:gd name="connsiteX2" fmla="*/ 3264841 w 6858000"/>
              <a:gd name="connsiteY2" fmla="*/ 5442316 h 5784516"/>
              <a:gd name="connsiteX3" fmla="*/ 959581 w 6858000"/>
              <a:gd name="connsiteY3" fmla="*/ 4373609 h 5784516"/>
              <a:gd name="connsiteX4" fmla="*/ 0 w 6858000"/>
              <a:gd name="connsiteY4" fmla="*/ 2994994 h 5784516"/>
              <a:gd name="connsiteX5" fmla="*/ 0 w 6858000"/>
              <a:gd name="connsiteY5" fmla="*/ 0 h 5784516"/>
              <a:gd name="connsiteX6" fmla="*/ 6858000 w 6858000"/>
              <a:gd name="connsiteY6" fmla="*/ 0 h 578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84516">
                <a:moveTo>
                  <a:pt x="6858000" y="0"/>
                </a:moveTo>
                <a:lnTo>
                  <a:pt x="6858000" y="5780582"/>
                </a:lnTo>
                <a:cubicBezTo>
                  <a:pt x="4704756" y="5812908"/>
                  <a:pt x="4198884" y="5641214"/>
                  <a:pt x="3264841" y="5442316"/>
                </a:cubicBezTo>
                <a:cubicBezTo>
                  <a:pt x="2330798" y="5243418"/>
                  <a:pt x="1503721" y="4781496"/>
                  <a:pt x="959581" y="4373609"/>
                </a:cubicBezTo>
                <a:cubicBezTo>
                  <a:pt x="415441" y="3965722"/>
                  <a:pt x="198635" y="3573180"/>
                  <a:pt x="0" y="2994994"/>
                </a:cubicBezTo>
                <a:lnTo>
                  <a:pt x="0" y="0"/>
                </a:lnTo>
                <a:lnTo>
                  <a:pt x="685800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CC1D369F-20E5-BD5F-CE6B-8285F775FE86}"/>
              </a:ext>
            </a:extLst>
          </p:cNvPr>
          <p:cNvSpPr>
            <a:spLocks noGrp="1"/>
          </p:cNvSpPr>
          <p:nvPr>
            <p:ph type="title"/>
          </p:nvPr>
        </p:nvSpPr>
        <p:spPr>
          <a:xfrm>
            <a:off x="720000" y="619201"/>
            <a:ext cx="5003800" cy="1477328"/>
          </a:xfrm>
        </p:spPr>
        <p:txBody>
          <a:bodyPr>
            <a:normAutofit/>
          </a:bodyPr>
          <a:lstStyle/>
          <a:p>
            <a:r>
              <a:rPr lang="en-US" dirty="0"/>
              <a:t>Successful calls based on states.</a:t>
            </a:r>
          </a:p>
        </p:txBody>
      </p:sp>
      <p:pic>
        <p:nvPicPr>
          <p:cNvPr id="5" name="Content Placeholder 4" descr="A map of the united states&#10;&#10;Description automatically generated">
            <a:extLst>
              <a:ext uri="{FF2B5EF4-FFF2-40B4-BE49-F238E27FC236}">
                <a16:creationId xmlns:a16="http://schemas.microsoft.com/office/drawing/2014/main" id="{391B7684-98CD-03EF-8F05-AFA9245B7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00" y="2763607"/>
            <a:ext cx="5015639" cy="3247626"/>
          </a:xfrm>
          <a:custGeom>
            <a:avLst/>
            <a:gdLst/>
            <a:ahLst/>
            <a:cxnLst/>
            <a:rect l="l" t="t" r="r" b="b"/>
            <a:pathLst>
              <a:path w="5015639" h="3501162">
                <a:moveTo>
                  <a:pt x="0" y="0"/>
                </a:moveTo>
                <a:lnTo>
                  <a:pt x="5015639" y="0"/>
                </a:lnTo>
                <a:lnTo>
                  <a:pt x="5015639" y="3501162"/>
                </a:lnTo>
                <a:lnTo>
                  <a:pt x="0" y="3501162"/>
                </a:lnTo>
                <a:close/>
              </a:path>
            </a:pathLst>
          </a:custGeom>
        </p:spPr>
      </p:pic>
      <p:sp>
        <p:nvSpPr>
          <p:cNvPr id="19" name="Content Placeholder 8">
            <a:extLst>
              <a:ext uri="{FF2B5EF4-FFF2-40B4-BE49-F238E27FC236}">
                <a16:creationId xmlns:a16="http://schemas.microsoft.com/office/drawing/2014/main" id="{647355E5-35E6-8692-2739-0DE26F64D5F2}"/>
              </a:ext>
            </a:extLst>
          </p:cNvPr>
          <p:cNvSpPr>
            <a:spLocks noGrp="1"/>
          </p:cNvSpPr>
          <p:nvPr>
            <p:ph idx="1"/>
          </p:nvPr>
        </p:nvSpPr>
        <p:spPr>
          <a:xfrm>
            <a:off x="6480000" y="633600"/>
            <a:ext cx="4991962" cy="5135374"/>
          </a:xfrm>
        </p:spPr>
        <p:txBody>
          <a:bodyPr>
            <a:normAutofit fontScale="77500" lnSpcReduction="20000"/>
          </a:bodyPr>
          <a:lstStyle/>
          <a:p>
            <a:r>
              <a:rPr lang="en-US" dirty="0"/>
              <a:t>As we can see, most successful calls took place in California and Virginia.</a:t>
            </a:r>
          </a:p>
          <a:p>
            <a:r>
              <a:rPr lang="en-US" dirty="0"/>
              <a:t>Here are the possible reasons why-</a:t>
            </a:r>
          </a:p>
          <a:p>
            <a:r>
              <a:rPr lang="en-US" dirty="0"/>
              <a:t>CA and VA may have higher demand for health and wellness services or products, leading to greater receptiveness to Ground Game Health's offerings. These regions might also have a more health-conscious population or a higher level of awareness about holistic health practices, making them more likely to respond positively to the company's messaging.</a:t>
            </a:r>
          </a:p>
          <a:p>
            <a:r>
              <a:rPr lang="en-US" dirty="0"/>
              <a:t>The company's marketing and messaging strategies may be tailored to resonate specifically with the preferences, lifestyles, and values of consumers in CA and VA. Understanding the unique characteristics of these regions allows Ground Game Health to customize its approach and effectively communicate the benefits of its offerings to local audiences.</a:t>
            </a:r>
          </a:p>
        </p:txBody>
      </p:sp>
    </p:spTree>
    <p:extLst>
      <p:ext uri="{BB962C8B-B14F-4D97-AF65-F5344CB8AC3E}">
        <p14:creationId xmlns:p14="http://schemas.microsoft.com/office/powerpoint/2010/main" val="2068416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E46201F9-63C1-495D-8F7E-E3B99D2DA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7340AD6-FF98-450C-AE35-61F7EE4C1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658F93-B28B-9E6D-E55A-53D3A15B73FE}"/>
              </a:ext>
            </a:extLst>
          </p:cNvPr>
          <p:cNvSpPr>
            <a:spLocks noGrp="1"/>
          </p:cNvSpPr>
          <p:nvPr>
            <p:ph type="title"/>
          </p:nvPr>
        </p:nvSpPr>
        <p:spPr>
          <a:xfrm>
            <a:off x="720000" y="619200"/>
            <a:ext cx="3095626" cy="1476000"/>
          </a:xfrm>
        </p:spPr>
        <p:txBody>
          <a:bodyPr vert="horz" lIns="0" tIns="0" rIns="0" bIns="0" rtlCol="0" anchorCtr="0">
            <a:normAutofit/>
          </a:bodyPr>
          <a:lstStyle/>
          <a:p>
            <a:r>
              <a:rPr lang="en-US" spc="-100"/>
              <a:t>Successful vs Unssuccessful Outreaches</a:t>
            </a:r>
          </a:p>
        </p:txBody>
      </p:sp>
      <p:sp>
        <p:nvSpPr>
          <p:cNvPr id="34" name="Content Placeholder 33">
            <a:extLst>
              <a:ext uri="{FF2B5EF4-FFF2-40B4-BE49-F238E27FC236}">
                <a16:creationId xmlns:a16="http://schemas.microsoft.com/office/drawing/2014/main" id="{49B090BA-8C49-47F8-938E-D9F9E91D9E9D}"/>
              </a:ext>
            </a:extLst>
          </p:cNvPr>
          <p:cNvSpPr>
            <a:spLocks noGrp="1"/>
          </p:cNvSpPr>
          <p:nvPr>
            <p:ph idx="1"/>
          </p:nvPr>
        </p:nvSpPr>
        <p:spPr>
          <a:xfrm>
            <a:off x="4548188" y="633599"/>
            <a:ext cx="6911973" cy="1282514"/>
          </a:xfrm>
        </p:spPr>
        <p:txBody>
          <a:bodyPr>
            <a:normAutofit fontScale="85000" lnSpcReduction="10000"/>
          </a:bodyPr>
          <a:lstStyle/>
          <a:p>
            <a:r>
              <a:rPr lang="en-US" dirty="0"/>
              <a:t>The average for Successful Outreach is in the age range of 40-50 contacted between 2-4pm.</a:t>
            </a:r>
          </a:p>
          <a:p>
            <a:r>
              <a:rPr lang="en-US" dirty="0"/>
              <a:t>The average of Unsuccessful Outreach is also in the age range of 40-50 with most reason being “Member Deceased”.</a:t>
            </a:r>
          </a:p>
        </p:txBody>
      </p:sp>
      <p:pic>
        <p:nvPicPr>
          <p:cNvPr id="7" name="Picture 6">
            <a:extLst>
              <a:ext uri="{FF2B5EF4-FFF2-40B4-BE49-F238E27FC236}">
                <a16:creationId xmlns:a16="http://schemas.microsoft.com/office/drawing/2014/main" id="{4999879C-B858-BDFC-E64C-1608BE2FE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534" y="2636839"/>
            <a:ext cx="3291092" cy="3501162"/>
          </a:xfrm>
          <a:custGeom>
            <a:avLst/>
            <a:gdLst/>
            <a:ahLst/>
            <a:cxnLst/>
            <a:rect l="l" t="t" r="r" b="b"/>
            <a:pathLst>
              <a:path w="5184162" h="3501162">
                <a:moveTo>
                  <a:pt x="0" y="0"/>
                </a:moveTo>
                <a:lnTo>
                  <a:pt x="5184162" y="0"/>
                </a:lnTo>
                <a:lnTo>
                  <a:pt x="5184162" y="3501162"/>
                </a:lnTo>
                <a:lnTo>
                  <a:pt x="0" y="3501162"/>
                </a:lnTo>
                <a:close/>
              </a:path>
            </a:pathLst>
          </a:custGeom>
        </p:spPr>
      </p:pic>
      <p:pic>
        <p:nvPicPr>
          <p:cNvPr id="5" name="Content Placeholder 4">
            <a:extLst>
              <a:ext uri="{FF2B5EF4-FFF2-40B4-BE49-F238E27FC236}">
                <a16:creationId xmlns:a16="http://schemas.microsoft.com/office/drawing/2014/main" id="{E4BEAC22-EE64-5DF0-789A-E2C1FB221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1943" y="2636839"/>
            <a:ext cx="3308598" cy="3501162"/>
          </a:xfrm>
          <a:custGeom>
            <a:avLst/>
            <a:gdLst/>
            <a:ahLst/>
            <a:cxnLst/>
            <a:rect l="l" t="t" r="r" b="b"/>
            <a:pathLst>
              <a:path w="5184163" h="3501162">
                <a:moveTo>
                  <a:pt x="0" y="0"/>
                </a:moveTo>
                <a:lnTo>
                  <a:pt x="5184163" y="0"/>
                </a:lnTo>
                <a:lnTo>
                  <a:pt x="5184163" y="3501162"/>
                </a:lnTo>
                <a:lnTo>
                  <a:pt x="0" y="3501162"/>
                </a:lnTo>
                <a:close/>
              </a:path>
            </a:pathLst>
          </a:custGeom>
        </p:spPr>
      </p:pic>
    </p:spTree>
    <p:extLst>
      <p:ext uri="{BB962C8B-B14F-4D97-AF65-F5344CB8AC3E}">
        <p14:creationId xmlns:p14="http://schemas.microsoft.com/office/powerpoint/2010/main" val="1150331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A10F56-4600-4E72-882F-DF9A3D7054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4E7C649-57E0-4A93-B134-67101C07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A35AF4F-B82E-435B-8949-29173A055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5412222" cy="3734405"/>
          </a:xfrm>
          <a:custGeom>
            <a:avLst/>
            <a:gdLst>
              <a:gd name="connsiteX0" fmla="*/ 1441992 w 5412222"/>
              <a:gd name="connsiteY0" fmla="*/ 2504513 h 3734405"/>
              <a:gd name="connsiteX1" fmla="*/ 1566499 w 5412222"/>
              <a:gd name="connsiteY1" fmla="*/ 2518404 h 3734405"/>
              <a:gd name="connsiteX2" fmla="*/ 1750954 w 5412222"/>
              <a:gd name="connsiteY2" fmla="*/ 2629527 h 3734405"/>
              <a:gd name="connsiteX3" fmla="*/ 1714063 w 5412222"/>
              <a:gd name="connsiteY3" fmla="*/ 3370350 h 3734405"/>
              <a:gd name="connsiteX4" fmla="*/ 1548053 w 5412222"/>
              <a:gd name="connsiteY4" fmla="*/ 3703720 h 3734405"/>
              <a:gd name="connsiteX5" fmla="*/ 1345153 w 5412222"/>
              <a:gd name="connsiteY5" fmla="*/ 3722241 h 3734405"/>
              <a:gd name="connsiteX6" fmla="*/ 1142252 w 5412222"/>
              <a:gd name="connsiteY6" fmla="*/ 3611117 h 3734405"/>
              <a:gd name="connsiteX7" fmla="*/ 1123807 w 5412222"/>
              <a:gd name="connsiteY7" fmla="*/ 3388870 h 3734405"/>
              <a:gd name="connsiteX8" fmla="*/ 1160697 w 5412222"/>
              <a:gd name="connsiteY8" fmla="*/ 3018459 h 3734405"/>
              <a:gd name="connsiteX9" fmla="*/ 1179143 w 5412222"/>
              <a:gd name="connsiteY9" fmla="*/ 2851774 h 3734405"/>
              <a:gd name="connsiteX10" fmla="*/ 1197589 w 5412222"/>
              <a:gd name="connsiteY10" fmla="*/ 2722130 h 3734405"/>
              <a:gd name="connsiteX11" fmla="*/ 1345153 w 5412222"/>
              <a:gd name="connsiteY11" fmla="*/ 2518404 h 3734405"/>
              <a:gd name="connsiteX12" fmla="*/ 1441992 w 5412222"/>
              <a:gd name="connsiteY12" fmla="*/ 2504513 h 3734405"/>
              <a:gd name="connsiteX13" fmla="*/ 2975080 w 5412222"/>
              <a:gd name="connsiteY13" fmla="*/ 2484443 h 3734405"/>
              <a:gd name="connsiteX14" fmla="*/ 3097382 w 5412222"/>
              <a:gd name="connsiteY14" fmla="*/ 2507883 h 3734405"/>
              <a:gd name="connsiteX15" fmla="*/ 3189904 w 5412222"/>
              <a:gd name="connsiteY15" fmla="*/ 2581966 h 3734405"/>
              <a:gd name="connsiteX16" fmla="*/ 3263922 w 5412222"/>
              <a:gd name="connsiteY16" fmla="*/ 2730130 h 3734405"/>
              <a:gd name="connsiteX17" fmla="*/ 3356443 w 5412222"/>
              <a:gd name="connsiteY17" fmla="*/ 3322788 h 3734405"/>
              <a:gd name="connsiteX18" fmla="*/ 3337939 w 5412222"/>
              <a:gd name="connsiteY18" fmla="*/ 3545035 h 3734405"/>
              <a:gd name="connsiteX19" fmla="*/ 3282426 w 5412222"/>
              <a:gd name="connsiteY19" fmla="*/ 3637638 h 3734405"/>
              <a:gd name="connsiteX20" fmla="*/ 3171400 w 5412222"/>
              <a:gd name="connsiteY20" fmla="*/ 3674679 h 3734405"/>
              <a:gd name="connsiteX21" fmla="*/ 3115887 w 5412222"/>
              <a:gd name="connsiteY21" fmla="*/ 3693200 h 3734405"/>
              <a:gd name="connsiteX22" fmla="*/ 2967852 w 5412222"/>
              <a:gd name="connsiteY22" fmla="*/ 3674679 h 3734405"/>
              <a:gd name="connsiteX23" fmla="*/ 2838321 w 5412222"/>
              <a:gd name="connsiteY23" fmla="*/ 3563556 h 3734405"/>
              <a:gd name="connsiteX24" fmla="*/ 2782808 w 5412222"/>
              <a:gd name="connsiteY24" fmla="*/ 3359829 h 3734405"/>
              <a:gd name="connsiteX25" fmla="*/ 2764304 w 5412222"/>
              <a:gd name="connsiteY25" fmla="*/ 3156103 h 3734405"/>
              <a:gd name="connsiteX26" fmla="*/ 2708791 w 5412222"/>
              <a:gd name="connsiteY26" fmla="*/ 2878295 h 3734405"/>
              <a:gd name="connsiteX27" fmla="*/ 2690286 w 5412222"/>
              <a:gd name="connsiteY27" fmla="*/ 2637527 h 3734405"/>
              <a:gd name="connsiteX28" fmla="*/ 2912339 w 5412222"/>
              <a:gd name="connsiteY28" fmla="*/ 2489363 h 3734405"/>
              <a:gd name="connsiteX29" fmla="*/ 2975080 w 5412222"/>
              <a:gd name="connsiteY29" fmla="*/ 2484443 h 3734405"/>
              <a:gd name="connsiteX30" fmla="*/ 4122198 w 5412222"/>
              <a:gd name="connsiteY30" fmla="*/ 1964873 h 3734405"/>
              <a:gd name="connsiteX31" fmla="*/ 4289154 w 5412222"/>
              <a:gd name="connsiteY31" fmla="*/ 2020607 h 3734405"/>
              <a:gd name="connsiteX32" fmla="*/ 4437557 w 5412222"/>
              <a:gd name="connsiteY32" fmla="*/ 2169233 h 3734405"/>
              <a:gd name="connsiteX33" fmla="*/ 4567411 w 5412222"/>
              <a:gd name="connsiteY33" fmla="*/ 2336436 h 3734405"/>
              <a:gd name="connsiteX34" fmla="*/ 4752916 w 5412222"/>
              <a:gd name="connsiteY34" fmla="*/ 2540795 h 3734405"/>
              <a:gd name="connsiteX35" fmla="*/ 4882769 w 5412222"/>
              <a:gd name="connsiteY35" fmla="*/ 2763733 h 3734405"/>
              <a:gd name="connsiteX36" fmla="*/ 4771467 w 5412222"/>
              <a:gd name="connsiteY36" fmla="*/ 2986671 h 3734405"/>
              <a:gd name="connsiteX37" fmla="*/ 4567411 w 5412222"/>
              <a:gd name="connsiteY37" fmla="*/ 3060983 h 3734405"/>
              <a:gd name="connsiteX38" fmla="*/ 4474659 w 5412222"/>
              <a:gd name="connsiteY38" fmla="*/ 3042405 h 3734405"/>
              <a:gd name="connsiteX39" fmla="*/ 4344804 w 5412222"/>
              <a:gd name="connsiteY39" fmla="*/ 2949514 h 3734405"/>
              <a:gd name="connsiteX40" fmla="*/ 3955244 w 5412222"/>
              <a:gd name="connsiteY40" fmla="*/ 2466483 h 3734405"/>
              <a:gd name="connsiteX41" fmla="*/ 3862491 w 5412222"/>
              <a:gd name="connsiteY41" fmla="*/ 2280701 h 3734405"/>
              <a:gd name="connsiteX42" fmla="*/ 3881042 w 5412222"/>
              <a:gd name="connsiteY42" fmla="*/ 2169233 h 3734405"/>
              <a:gd name="connsiteX43" fmla="*/ 3936693 w 5412222"/>
              <a:gd name="connsiteY43" fmla="*/ 2076342 h 3734405"/>
              <a:gd name="connsiteX44" fmla="*/ 3992345 w 5412222"/>
              <a:gd name="connsiteY44" fmla="*/ 2039186 h 3734405"/>
              <a:gd name="connsiteX45" fmla="*/ 4122198 w 5412222"/>
              <a:gd name="connsiteY45" fmla="*/ 1964873 h 3734405"/>
              <a:gd name="connsiteX46" fmla="*/ 146310 w 5412222"/>
              <a:gd name="connsiteY46" fmla="*/ 1953889 h 3734405"/>
              <a:gd name="connsiteX47" fmla="*/ 350366 w 5412222"/>
              <a:gd name="connsiteY47" fmla="*/ 2046733 h 3734405"/>
              <a:gd name="connsiteX48" fmla="*/ 443118 w 5412222"/>
              <a:gd name="connsiteY48" fmla="*/ 2232420 h 3734405"/>
              <a:gd name="connsiteX49" fmla="*/ 368916 w 5412222"/>
              <a:gd name="connsiteY49" fmla="*/ 2455245 h 3734405"/>
              <a:gd name="connsiteX50" fmla="*/ 55877 w 5412222"/>
              <a:gd name="connsiteY50" fmla="*/ 2823429 h 3734405"/>
              <a:gd name="connsiteX51" fmla="*/ 0 w 5412222"/>
              <a:gd name="connsiteY51" fmla="*/ 2890207 h 3734405"/>
              <a:gd name="connsiteX52" fmla="*/ 0 w 5412222"/>
              <a:gd name="connsiteY52" fmla="*/ 2010548 h 3734405"/>
              <a:gd name="connsiteX53" fmla="*/ 48920 w 5412222"/>
              <a:gd name="connsiteY53" fmla="*/ 1981743 h 3734405"/>
              <a:gd name="connsiteX54" fmla="*/ 146310 w 5412222"/>
              <a:gd name="connsiteY54" fmla="*/ 1953889 h 3734405"/>
              <a:gd name="connsiteX55" fmla="*/ 4987001 w 5412222"/>
              <a:gd name="connsiteY55" fmla="*/ 730996 h 3734405"/>
              <a:gd name="connsiteX56" fmla="*/ 5079441 w 5412222"/>
              <a:gd name="connsiteY56" fmla="*/ 730996 h 3734405"/>
              <a:gd name="connsiteX57" fmla="*/ 5338271 w 5412222"/>
              <a:gd name="connsiteY57" fmla="*/ 804801 h 3734405"/>
              <a:gd name="connsiteX58" fmla="*/ 5412222 w 5412222"/>
              <a:gd name="connsiteY58" fmla="*/ 970860 h 3734405"/>
              <a:gd name="connsiteX59" fmla="*/ 5412222 w 5412222"/>
              <a:gd name="connsiteY59" fmla="*/ 1100017 h 3734405"/>
              <a:gd name="connsiteX60" fmla="*/ 5338271 w 5412222"/>
              <a:gd name="connsiteY60" fmla="*/ 1266077 h 3734405"/>
              <a:gd name="connsiteX61" fmla="*/ 5171880 w 5412222"/>
              <a:gd name="connsiteY61" fmla="*/ 1339881 h 3734405"/>
              <a:gd name="connsiteX62" fmla="*/ 4913050 w 5412222"/>
              <a:gd name="connsiteY62" fmla="*/ 1339881 h 3734405"/>
              <a:gd name="connsiteX63" fmla="*/ 4580268 w 5412222"/>
              <a:gd name="connsiteY63" fmla="*/ 1339881 h 3734405"/>
              <a:gd name="connsiteX64" fmla="*/ 4413877 w 5412222"/>
              <a:gd name="connsiteY64" fmla="*/ 1321430 h 3734405"/>
              <a:gd name="connsiteX65" fmla="*/ 4247486 w 5412222"/>
              <a:gd name="connsiteY65" fmla="*/ 1247626 h 3734405"/>
              <a:gd name="connsiteX66" fmla="*/ 4192022 w 5412222"/>
              <a:gd name="connsiteY66" fmla="*/ 1118468 h 3734405"/>
              <a:gd name="connsiteX67" fmla="*/ 4192022 w 5412222"/>
              <a:gd name="connsiteY67" fmla="*/ 1026213 h 3734405"/>
              <a:gd name="connsiteX68" fmla="*/ 4247486 w 5412222"/>
              <a:gd name="connsiteY68" fmla="*/ 860154 h 3734405"/>
              <a:gd name="connsiteX69" fmla="*/ 4395389 w 5412222"/>
              <a:gd name="connsiteY69" fmla="*/ 786350 h 3734405"/>
              <a:gd name="connsiteX70" fmla="*/ 4617243 w 5412222"/>
              <a:gd name="connsiteY70" fmla="*/ 767899 h 3734405"/>
              <a:gd name="connsiteX71" fmla="*/ 4987001 w 5412222"/>
              <a:gd name="connsiteY71" fmla="*/ 730996 h 3734405"/>
              <a:gd name="connsiteX72" fmla="*/ 3807960 w 5412222"/>
              <a:gd name="connsiteY72" fmla="*/ 0 h 3734405"/>
              <a:gd name="connsiteX73" fmla="*/ 4404064 w 5412222"/>
              <a:gd name="connsiteY73" fmla="*/ 0 h 3734405"/>
              <a:gd name="connsiteX74" fmla="*/ 4368291 w 5412222"/>
              <a:gd name="connsiteY74" fmla="*/ 41360 h 3734405"/>
              <a:gd name="connsiteX75" fmla="*/ 4329548 w 5412222"/>
              <a:gd name="connsiteY75" fmla="*/ 87787 h 3734405"/>
              <a:gd name="connsiteX76" fmla="*/ 4107495 w 5412222"/>
              <a:gd name="connsiteY76" fmla="*/ 198776 h 3734405"/>
              <a:gd name="connsiteX77" fmla="*/ 3885443 w 5412222"/>
              <a:gd name="connsiteY77" fmla="*/ 106285 h 3734405"/>
              <a:gd name="connsiteX78" fmla="*/ 3818365 w 5412222"/>
              <a:gd name="connsiteY78" fmla="*/ 23043 h 373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12222" h="3734405">
                <a:moveTo>
                  <a:pt x="1441992" y="2504513"/>
                </a:moveTo>
                <a:cubicBezTo>
                  <a:pt x="1478883" y="2504513"/>
                  <a:pt x="1520385" y="2509143"/>
                  <a:pt x="1566499" y="2518404"/>
                </a:cubicBezTo>
                <a:cubicBezTo>
                  <a:pt x="1658726" y="2536924"/>
                  <a:pt x="1732509" y="2573965"/>
                  <a:pt x="1750954" y="2629527"/>
                </a:cubicBezTo>
                <a:cubicBezTo>
                  <a:pt x="1787845" y="2703609"/>
                  <a:pt x="1714063" y="3296268"/>
                  <a:pt x="1714063" y="3370350"/>
                </a:cubicBezTo>
                <a:cubicBezTo>
                  <a:pt x="1695617" y="3555556"/>
                  <a:pt x="1658726" y="3666679"/>
                  <a:pt x="1548053" y="3703720"/>
                </a:cubicBezTo>
                <a:cubicBezTo>
                  <a:pt x="1492717" y="3740761"/>
                  <a:pt x="1418935" y="3740761"/>
                  <a:pt x="1345153" y="3722241"/>
                </a:cubicBezTo>
                <a:cubicBezTo>
                  <a:pt x="1252925" y="3722241"/>
                  <a:pt x="1179143" y="3685199"/>
                  <a:pt x="1142252" y="3611117"/>
                </a:cubicBezTo>
                <a:cubicBezTo>
                  <a:pt x="1123807" y="3555556"/>
                  <a:pt x="1105361" y="3481473"/>
                  <a:pt x="1123807" y="3388870"/>
                </a:cubicBezTo>
                <a:cubicBezTo>
                  <a:pt x="1123807" y="3388870"/>
                  <a:pt x="1160697" y="3055500"/>
                  <a:pt x="1160697" y="3018459"/>
                </a:cubicBezTo>
                <a:cubicBezTo>
                  <a:pt x="1160697" y="2962897"/>
                  <a:pt x="1179143" y="2870294"/>
                  <a:pt x="1179143" y="2851774"/>
                </a:cubicBezTo>
                <a:cubicBezTo>
                  <a:pt x="1197589" y="2722130"/>
                  <a:pt x="1197589" y="2722130"/>
                  <a:pt x="1197589" y="2722130"/>
                </a:cubicBezTo>
                <a:cubicBezTo>
                  <a:pt x="1234480" y="2611007"/>
                  <a:pt x="1289816" y="2555445"/>
                  <a:pt x="1345153" y="2518404"/>
                </a:cubicBezTo>
                <a:cubicBezTo>
                  <a:pt x="1372821" y="2509143"/>
                  <a:pt x="1405101" y="2504513"/>
                  <a:pt x="1441992" y="2504513"/>
                </a:cubicBezTo>
                <a:close/>
                <a:moveTo>
                  <a:pt x="2975080" y="2484443"/>
                </a:moveTo>
                <a:cubicBezTo>
                  <a:pt x="3031460" y="2487048"/>
                  <a:pt x="3069626" y="2507883"/>
                  <a:pt x="3097382" y="2507883"/>
                </a:cubicBezTo>
                <a:cubicBezTo>
                  <a:pt x="3134391" y="2526404"/>
                  <a:pt x="3152895" y="2544924"/>
                  <a:pt x="3189904" y="2581966"/>
                </a:cubicBezTo>
                <a:cubicBezTo>
                  <a:pt x="3208409" y="2619007"/>
                  <a:pt x="3226913" y="2656048"/>
                  <a:pt x="3263922" y="2730130"/>
                </a:cubicBezTo>
                <a:cubicBezTo>
                  <a:pt x="3282426" y="2804212"/>
                  <a:pt x="3356443" y="3322788"/>
                  <a:pt x="3356443" y="3322788"/>
                </a:cubicBezTo>
                <a:cubicBezTo>
                  <a:pt x="3374948" y="3433912"/>
                  <a:pt x="3356443" y="3507994"/>
                  <a:pt x="3337939" y="3545035"/>
                </a:cubicBezTo>
                <a:cubicBezTo>
                  <a:pt x="3319435" y="3582076"/>
                  <a:pt x="3300930" y="3619117"/>
                  <a:pt x="3282426" y="3637638"/>
                </a:cubicBezTo>
                <a:cubicBezTo>
                  <a:pt x="3245417" y="3656158"/>
                  <a:pt x="3208409" y="3656158"/>
                  <a:pt x="3171400" y="3674679"/>
                </a:cubicBezTo>
                <a:cubicBezTo>
                  <a:pt x="3152895" y="3674679"/>
                  <a:pt x="3134391" y="3693200"/>
                  <a:pt x="3115887" y="3693200"/>
                </a:cubicBezTo>
                <a:cubicBezTo>
                  <a:pt x="3060374" y="3711720"/>
                  <a:pt x="3004860" y="3711720"/>
                  <a:pt x="2967852" y="3674679"/>
                </a:cubicBezTo>
                <a:cubicBezTo>
                  <a:pt x="2912339" y="3656158"/>
                  <a:pt x="2875330" y="3619117"/>
                  <a:pt x="2838321" y="3563556"/>
                </a:cubicBezTo>
                <a:cubicBezTo>
                  <a:pt x="2801312" y="3507994"/>
                  <a:pt x="2782808" y="3433912"/>
                  <a:pt x="2782808" y="3359829"/>
                </a:cubicBezTo>
                <a:cubicBezTo>
                  <a:pt x="2764304" y="3156103"/>
                  <a:pt x="2764304" y="3156103"/>
                  <a:pt x="2764304" y="3156103"/>
                </a:cubicBezTo>
                <a:cubicBezTo>
                  <a:pt x="2708791" y="2878295"/>
                  <a:pt x="2708791" y="2878295"/>
                  <a:pt x="2708791" y="2878295"/>
                </a:cubicBezTo>
                <a:cubicBezTo>
                  <a:pt x="2671782" y="2767171"/>
                  <a:pt x="2671782" y="2693089"/>
                  <a:pt x="2690286" y="2637527"/>
                </a:cubicBezTo>
                <a:cubicBezTo>
                  <a:pt x="2727295" y="2563445"/>
                  <a:pt x="2801312" y="2489363"/>
                  <a:pt x="2912339" y="2489363"/>
                </a:cubicBezTo>
                <a:cubicBezTo>
                  <a:pt x="2935469" y="2484733"/>
                  <a:pt x="2956286" y="2483575"/>
                  <a:pt x="2975080" y="2484443"/>
                </a:cubicBezTo>
                <a:close/>
                <a:moveTo>
                  <a:pt x="4122198" y="1964873"/>
                </a:moveTo>
                <a:cubicBezTo>
                  <a:pt x="4177850" y="1964873"/>
                  <a:pt x="4233502" y="1983451"/>
                  <a:pt x="4289154" y="2020607"/>
                </a:cubicBezTo>
                <a:cubicBezTo>
                  <a:pt x="4344804" y="2039186"/>
                  <a:pt x="4400456" y="2094920"/>
                  <a:pt x="4437557" y="2169233"/>
                </a:cubicBezTo>
                <a:cubicBezTo>
                  <a:pt x="4567411" y="2336436"/>
                  <a:pt x="4567411" y="2336436"/>
                  <a:pt x="4567411" y="2336436"/>
                </a:cubicBezTo>
                <a:cubicBezTo>
                  <a:pt x="4752916" y="2540795"/>
                  <a:pt x="4752916" y="2540795"/>
                  <a:pt x="4752916" y="2540795"/>
                </a:cubicBezTo>
                <a:cubicBezTo>
                  <a:pt x="4827118" y="2633686"/>
                  <a:pt x="4864220" y="2707999"/>
                  <a:pt x="4882769" y="2763733"/>
                </a:cubicBezTo>
                <a:cubicBezTo>
                  <a:pt x="4882769" y="2838046"/>
                  <a:pt x="4864220" y="2930936"/>
                  <a:pt x="4771467" y="2986671"/>
                </a:cubicBezTo>
                <a:cubicBezTo>
                  <a:pt x="4697264" y="3042405"/>
                  <a:pt x="4623063" y="3060983"/>
                  <a:pt x="4567411" y="3060983"/>
                </a:cubicBezTo>
                <a:cubicBezTo>
                  <a:pt x="4548860" y="3060983"/>
                  <a:pt x="4511759" y="3060983"/>
                  <a:pt x="4474659" y="3042405"/>
                </a:cubicBezTo>
                <a:cubicBezTo>
                  <a:pt x="4437557" y="3023827"/>
                  <a:pt x="4400456" y="2986671"/>
                  <a:pt x="4344804" y="2949514"/>
                </a:cubicBezTo>
                <a:cubicBezTo>
                  <a:pt x="4289154" y="2893780"/>
                  <a:pt x="3955244" y="2466483"/>
                  <a:pt x="3955244" y="2466483"/>
                </a:cubicBezTo>
                <a:cubicBezTo>
                  <a:pt x="3899592" y="2392170"/>
                  <a:pt x="3862491" y="2317858"/>
                  <a:pt x="3862491" y="2280701"/>
                </a:cubicBezTo>
                <a:cubicBezTo>
                  <a:pt x="3862491" y="2224967"/>
                  <a:pt x="3862491" y="2187811"/>
                  <a:pt x="3881042" y="2169233"/>
                </a:cubicBezTo>
                <a:cubicBezTo>
                  <a:pt x="3899592" y="2132076"/>
                  <a:pt x="3918143" y="2113498"/>
                  <a:pt x="3936693" y="2076342"/>
                </a:cubicBezTo>
                <a:cubicBezTo>
                  <a:pt x="3973794" y="2057764"/>
                  <a:pt x="3992345" y="2039186"/>
                  <a:pt x="3992345" y="2039186"/>
                </a:cubicBezTo>
                <a:cubicBezTo>
                  <a:pt x="4029446" y="2002029"/>
                  <a:pt x="4085097" y="1983451"/>
                  <a:pt x="4122198" y="1964873"/>
                </a:cubicBezTo>
                <a:close/>
                <a:moveTo>
                  <a:pt x="146310" y="1953889"/>
                </a:moveTo>
                <a:cubicBezTo>
                  <a:pt x="201962" y="1953889"/>
                  <a:pt x="276164" y="1991027"/>
                  <a:pt x="350366" y="2046733"/>
                </a:cubicBezTo>
                <a:cubicBezTo>
                  <a:pt x="424568" y="2102439"/>
                  <a:pt x="443118" y="2176714"/>
                  <a:pt x="443118" y="2232420"/>
                </a:cubicBezTo>
                <a:cubicBezTo>
                  <a:pt x="443118" y="2288126"/>
                  <a:pt x="424568" y="2362401"/>
                  <a:pt x="368916" y="2455245"/>
                </a:cubicBezTo>
                <a:cubicBezTo>
                  <a:pt x="368916" y="2455245"/>
                  <a:pt x="181092" y="2674589"/>
                  <a:pt x="55877" y="2823429"/>
                </a:cubicBezTo>
                <a:lnTo>
                  <a:pt x="0" y="2890207"/>
                </a:lnTo>
                <a:lnTo>
                  <a:pt x="0" y="2010548"/>
                </a:lnTo>
                <a:lnTo>
                  <a:pt x="48920" y="1981743"/>
                </a:lnTo>
                <a:cubicBezTo>
                  <a:pt x="86021" y="1963174"/>
                  <a:pt x="118485" y="1953889"/>
                  <a:pt x="146310" y="1953889"/>
                </a:cubicBezTo>
                <a:close/>
                <a:moveTo>
                  <a:pt x="4987001" y="730996"/>
                </a:moveTo>
                <a:cubicBezTo>
                  <a:pt x="5079441" y="730996"/>
                  <a:pt x="5079441" y="730996"/>
                  <a:pt x="5079441" y="730996"/>
                </a:cubicBezTo>
                <a:cubicBezTo>
                  <a:pt x="5190368" y="749448"/>
                  <a:pt x="5282808" y="786350"/>
                  <a:pt x="5338271" y="804801"/>
                </a:cubicBezTo>
                <a:cubicBezTo>
                  <a:pt x="5393734" y="841703"/>
                  <a:pt x="5412222" y="897056"/>
                  <a:pt x="5412222" y="970860"/>
                </a:cubicBezTo>
                <a:cubicBezTo>
                  <a:pt x="5412222" y="1007762"/>
                  <a:pt x="5412222" y="1044664"/>
                  <a:pt x="5412222" y="1100017"/>
                </a:cubicBezTo>
                <a:cubicBezTo>
                  <a:pt x="5393734" y="1155371"/>
                  <a:pt x="5375246" y="1210724"/>
                  <a:pt x="5338271" y="1266077"/>
                </a:cubicBezTo>
                <a:cubicBezTo>
                  <a:pt x="5301295" y="1302979"/>
                  <a:pt x="5245832" y="1321430"/>
                  <a:pt x="5171880" y="1339881"/>
                </a:cubicBezTo>
                <a:cubicBezTo>
                  <a:pt x="5060954" y="1339881"/>
                  <a:pt x="5171880" y="1358332"/>
                  <a:pt x="4913050" y="1339881"/>
                </a:cubicBezTo>
                <a:cubicBezTo>
                  <a:pt x="4635731" y="1339881"/>
                  <a:pt x="4580268" y="1339881"/>
                  <a:pt x="4580268" y="1339881"/>
                </a:cubicBezTo>
                <a:cubicBezTo>
                  <a:pt x="4413877" y="1321430"/>
                  <a:pt x="4413877" y="1321430"/>
                  <a:pt x="4413877" y="1321430"/>
                </a:cubicBezTo>
                <a:cubicBezTo>
                  <a:pt x="4321437" y="1302979"/>
                  <a:pt x="4265974" y="1284528"/>
                  <a:pt x="4247486" y="1247626"/>
                </a:cubicBezTo>
                <a:cubicBezTo>
                  <a:pt x="4210510" y="1210724"/>
                  <a:pt x="4192022" y="1173821"/>
                  <a:pt x="4192022" y="1118468"/>
                </a:cubicBezTo>
                <a:cubicBezTo>
                  <a:pt x="4192022" y="1118468"/>
                  <a:pt x="4192022" y="1081566"/>
                  <a:pt x="4192022" y="1026213"/>
                </a:cubicBezTo>
                <a:cubicBezTo>
                  <a:pt x="4192022" y="970860"/>
                  <a:pt x="4210510" y="915507"/>
                  <a:pt x="4247486" y="860154"/>
                </a:cubicBezTo>
                <a:cubicBezTo>
                  <a:pt x="4265974" y="823252"/>
                  <a:pt x="4321437" y="786350"/>
                  <a:pt x="4395389" y="786350"/>
                </a:cubicBezTo>
                <a:cubicBezTo>
                  <a:pt x="4487828" y="767899"/>
                  <a:pt x="4561780" y="767899"/>
                  <a:pt x="4617243" y="767899"/>
                </a:cubicBezTo>
                <a:cubicBezTo>
                  <a:pt x="4783634" y="749448"/>
                  <a:pt x="4876074" y="730996"/>
                  <a:pt x="4987001" y="730996"/>
                </a:cubicBezTo>
                <a:close/>
                <a:moveTo>
                  <a:pt x="3807960" y="0"/>
                </a:moveTo>
                <a:lnTo>
                  <a:pt x="4404064" y="0"/>
                </a:lnTo>
                <a:lnTo>
                  <a:pt x="4368291" y="41360"/>
                </a:lnTo>
                <a:cubicBezTo>
                  <a:pt x="4352100" y="60329"/>
                  <a:pt x="4338800" y="76226"/>
                  <a:pt x="4329548" y="87787"/>
                </a:cubicBezTo>
                <a:cubicBezTo>
                  <a:pt x="4255530" y="161780"/>
                  <a:pt x="4181513" y="198776"/>
                  <a:pt x="4107495" y="198776"/>
                </a:cubicBezTo>
                <a:cubicBezTo>
                  <a:pt x="4033478" y="217275"/>
                  <a:pt x="3959460" y="180278"/>
                  <a:pt x="3885443" y="106285"/>
                </a:cubicBezTo>
                <a:cubicBezTo>
                  <a:pt x="3857687" y="78538"/>
                  <a:pt x="3834556" y="50790"/>
                  <a:pt x="3818365" y="23043"/>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solidFill>
                <a:schemeClr val="accent3"/>
              </a:solidFill>
            </a:endParaRPr>
          </a:p>
        </p:txBody>
      </p:sp>
      <p:sp>
        <p:nvSpPr>
          <p:cNvPr id="2" name="Title 1">
            <a:extLst>
              <a:ext uri="{FF2B5EF4-FFF2-40B4-BE49-F238E27FC236}">
                <a16:creationId xmlns:a16="http://schemas.microsoft.com/office/drawing/2014/main" id="{B1370E52-3637-7C89-BD55-4DA7B3868160}"/>
              </a:ext>
            </a:extLst>
          </p:cNvPr>
          <p:cNvSpPr>
            <a:spLocks noGrp="1"/>
          </p:cNvSpPr>
          <p:nvPr>
            <p:ph type="ctrTitle"/>
          </p:nvPr>
        </p:nvSpPr>
        <p:spPr>
          <a:xfrm>
            <a:off x="720000" y="619201"/>
            <a:ext cx="3095626" cy="1477328"/>
          </a:xfrm>
        </p:spPr>
        <p:txBody>
          <a:bodyPr vert="horz" wrap="square" lIns="0" tIns="0" rIns="0" bIns="0" rtlCol="0" anchor="t" anchorCtr="0">
            <a:normAutofit/>
          </a:bodyPr>
          <a:lstStyle/>
          <a:p>
            <a:pPr algn="l"/>
            <a:r>
              <a:rPr lang="en-US" sz="2700"/>
              <a:t>Recommendations</a:t>
            </a:r>
          </a:p>
        </p:txBody>
      </p:sp>
      <p:sp>
        <p:nvSpPr>
          <p:cNvPr id="3" name="Subtitle 2">
            <a:extLst>
              <a:ext uri="{FF2B5EF4-FFF2-40B4-BE49-F238E27FC236}">
                <a16:creationId xmlns:a16="http://schemas.microsoft.com/office/drawing/2014/main" id="{7EB7025A-5D56-524B-8E92-2F8B6ACC8CA1}"/>
              </a:ext>
            </a:extLst>
          </p:cNvPr>
          <p:cNvSpPr>
            <a:spLocks noGrp="1"/>
          </p:cNvSpPr>
          <p:nvPr>
            <p:ph type="subTitle" idx="1"/>
          </p:nvPr>
        </p:nvSpPr>
        <p:spPr>
          <a:xfrm>
            <a:off x="6023740" y="633600"/>
            <a:ext cx="5412222" cy="5500500"/>
          </a:xfrm>
        </p:spPr>
        <p:txBody>
          <a:bodyPr vert="horz" lIns="0" tIns="0" rIns="0" bIns="0" rtlCol="0">
            <a:normAutofit/>
          </a:bodyPr>
          <a:lstStyle/>
          <a:p>
            <a:pPr marL="457200" indent="-228600" algn="l">
              <a:lnSpc>
                <a:spcPct val="110000"/>
              </a:lnSpc>
              <a:buFont typeface="The Hand Extrablack" panose="03070A02030502020204" pitchFamily="66" charset="0"/>
              <a:buChar char="•"/>
            </a:pPr>
            <a:r>
              <a:rPr lang="en-US" sz="1100" dirty="0"/>
              <a:t>Focus outreach efforts on the 40-50 age group for higher success rates because they may become more proactive about preventive health measures to avoid chronic diseases and maintain a high quality of life. Ground Game Health may offer preventive health programs, screenings, and wellness services that appeal to this demographic.</a:t>
            </a:r>
          </a:p>
          <a:p>
            <a:pPr marL="457200" indent="-228600" algn="l">
              <a:lnSpc>
                <a:spcPct val="110000"/>
              </a:lnSpc>
              <a:buFont typeface="The Hand Extrablack" panose="03070A02030502020204" pitchFamily="66" charset="0"/>
              <a:buChar char="•"/>
            </a:pPr>
            <a:r>
              <a:rPr lang="en-US" sz="1100" dirty="0"/>
              <a:t>Schedule outreach activities between 2-4pm for increased engagement.</a:t>
            </a:r>
          </a:p>
          <a:p>
            <a:pPr marL="457200" indent="-228600" algn="l">
              <a:lnSpc>
                <a:spcPct val="110000"/>
              </a:lnSpc>
              <a:buFont typeface="The Hand Extrablack" panose="03070A02030502020204" pitchFamily="66" charset="0"/>
              <a:buChar char="•"/>
            </a:pPr>
            <a:r>
              <a:rPr lang="en-US" sz="1100" dirty="0"/>
              <a:t>Provide compassionate support for situations of "Member Deceased" outreach.</a:t>
            </a:r>
          </a:p>
          <a:p>
            <a:pPr marL="457200" indent="-228600" algn="l">
              <a:lnSpc>
                <a:spcPct val="110000"/>
              </a:lnSpc>
              <a:buFont typeface="The Hand Extrablack" panose="03070A02030502020204" pitchFamily="66" charset="0"/>
              <a:buChar char="•"/>
            </a:pPr>
            <a:r>
              <a:rPr lang="en-US" sz="1100" dirty="0"/>
              <a:t>Utilize digital platforms alongside phone calls to expand outreach reach.</a:t>
            </a:r>
          </a:p>
          <a:p>
            <a:pPr marL="457200" indent="-228600" algn="l">
              <a:lnSpc>
                <a:spcPct val="110000"/>
              </a:lnSpc>
              <a:buFont typeface="The Hand Extrablack" panose="03070A02030502020204" pitchFamily="66" charset="0"/>
              <a:buChar char="•"/>
            </a:pPr>
            <a:r>
              <a:rPr lang="en-US" sz="1100" dirty="0"/>
              <a:t>Monitor metrics regularly to refine strategies and allocate resources effectively.</a:t>
            </a:r>
          </a:p>
          <a:p>
            <a:pPr marL="457200" indent="-228600" algn="l">
              <a:lnSpc>
                <a:spcPct val="110000"/>
              </a:lnSpc>
              <a:buFont typeface="The Hand Extrablack" panose="03070A02030502020204" pitchFamily="66" charset="0"/>
              <a:buChar char="•"/>
            </a:pPr>
            <a:r>
              <a:rPr lang="en-US" sz="1100" dirty="0"/>
              <a:t>Collect feedback to understand preferences and enhance outreach strategies.</a:t>
            </a:r>
          </a:p>
          <a:p>
            <a:pPr marL="457200" indent="-228600" algn="l">
              <a:lnSpc>
                <a:spcPct val="110000"/>
              </a:lnSpc>
              <a:buFont typeface="The Hand Extrablack" panose="03070A02030502020204" pitchFamily="66" charset="0"/>
              <a:buChar char="•"/>
            </a:pPr>
            <a:r>
              <a:rPr lang="en-US" sz="1100" dirty="0"/>
              <a:t>Ground Game Health can develop a targeted regional expansion strategy focused on penetrating similar high-potential markets. This may involve conducting market research to identify regions with demographics and lifestyle trends resembling those of CA and VA, followed by strategic location scouting and market entry.</a:t>
            </a:r>
          </a:p>
          <a:p>
            <a:pPr marL="457200" indent="-228600" algn="l">
              <a:lnSpc>
                <a:spcPct val="110000"/>
              </a:lnSpc>
              <a:buFont typeface="The Hand Extrablack" panose="03070A02030502020204" pitchFamily="66" charset="0"/>
              <a:buChar char="•"/>
            </a:pPr>
            <a:r>
              <a:rPr lang="en-US" sz="1100" dirty="0"/>
              <a:t>Continuously innovate and diversify the company's product and service offerings based on customer feedback and market trends. Ground Game Health can introduce new programs, classes, or wellness services tailored to meet the specific needs and preferences of customers in different regions.</a:t>
            </a:r>
          </a:p>
        </p:txBody>
      </p:sp>
    </p:spTree>
    <p:extLst>
      <p:ext uri="{BB962C8B-B14F-4D97-AF65-F5344CB8AC3E}">
        <p14:creationId xmlns:p14="http://schemas.microsoft.com/office/powerpoint/2010/main" val="2019502013"/>
      </p:ext>
    </p:extLst>
  </p:cSld>
  <p:clrMapOvr>
    <a:masterClrMapping/>
  </p:clrMapOvr>
</p:sld>
</file>

<file path=ppt/theme/theme1.xml><?xml version="1.0" encoding="utf-8"?>
<a:theme xmlns:a="http://schemas.openxmlformats.org/drawingml/2006/main" name="BlobVTI">
  <a:themeElements>
    <a:clrScheme name="AnalogousFromDarkSeedLeftStep">
      <a:dk1>
        <a:srgbClr val="000000"/>
      </a:dk1>
      <a:lt1>
        <a:srgbClr val="FFFFFF"/>
      </a:lt1>
      <a:dk2>
        <a:srgbClr val="161734"/>
      </a:dk2>
      <a:lt2>
        <a:srgbClr val="F0F3F2"/>
      </a:lt2>
      <a:accent1>
        <a:srgbClr val="DE3270"/>
      </a:accent1>
      <a:accent2>
        <a:srgbClr val="CC20A6"/>
      </a:accent2>
      <a:accent3>
        <a:srgbClr val="BC32DE"/>
      </a:accent3>
      <a:accent4>
        <a:srgbClr val="6320CC"/>
      </a:accent4>
      <a:accent5>
        <a:srgbClr val="3237DE"/>
      </a:accent5>
      <a:accent6>
        <a:srgbClr val="206DCC"/>
      </a:accent6>
      <a:hlink>
        <a:srgbClr val="6455C6"/>
      </a:hlink>
      <a:folHlink>
        <a:srgbClr val="7F7F7F"/>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67</TotalTime>
  <Words>511</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Avenir Next LT Pro</vt:lpstr>
      <vt:lpstr>Sagona Book</vt:lpstr>
      <vt:lpstr>Söhne</vt:lpstr>
      <vt:lpstr>The Hand Extrablack</vt:lpstr>
      <vt:lpstr>BlobVTI</vt:lpstr>
      <vt:lpstr>Insights Squad</vt:lpstr>
      <vt:lpstr>Ground Game Health</vt:lpstr>
      <vt:lpstr>Successful Calls</vt:lpstr>
      <vt:lpstr>Successful calls based on states.</vt:lpstr>
      <vt:lpstr>Successful vs Unssuccessful Outreaches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Squad</dc:title>
  <dc:creator>Ojha, Dhwani Bakulkumar</dc:creator>
  <cp:lastModifiedBy>Ojha, Dhwani Bakulkumar</cp:lastModifiedBy>
  <cp:revision>1</cp:revision>
  <dcterms:created xsi:type="dcterms:W3CDTF">2024-03-24T03:45:49Z</dcterms:created>
  <dcterms:modified xsi:type="dcterms:W3CDTF">2024-03-24T04:53:38Z</dcterms:modified>
</cp:coreProperties>
</file>