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56" y="4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1707" y="1686559"/>
            <a:ext cx="3274907" cy="4406900"/>
          </a:xfrm>
          <a:custGeom>
            <a:avLst/>
            <a:gdLst/>
            <a:ahLst/>
            <a:cxnLst/>
            <a:rect l="l" t="t" r="r" b="b"/>
            <a:pathLst>
              <a:path w="2456179" h="4406900">
                <a:moveTo>
                  <a:pt x="2456180" y="0"/>
                </a:moveTo>
                <a:lnTo>
                  <a:pt x="2151888" y="0"/>
                </a:lnTo>
                <a:lnTo>
                  <a:pt x="2151888" y="4123690"/>
                </a:lnTo>
                <a:lnTo>
                  <a:pt x="0" y="4123690"/>
                </a:lnTo>
                <a:lnTo>
                  <a:pt x="0" y="4406900"/>
                </a:lnTo>
                <a:lnTo>
                  <a:pt x="2456180" y="4406900"/>
                </a:lnTo>
                <a:lnTo>
                  <a:pt x="2456180" y="4123690"/>
                </a:lnTo>
                <a:lnTo>
                  <a:pt x="245618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1840" y="744219"/>
            <a:ext cx="3274907" cy="4409440"/>
          </a:xfrm>
          <a:custGeom>
            <a:avLst/>
            <a:gdLst/>
            <a:ahLst/>
            <a:cxnLst/>
            <a:rect l="l" t="t" r="r" b="b"/>
            <a:pathLst>
              <a:path w="2456180" h="4409440">
                <a:moveTo>
                  <a:pt x="2455926" y="0"/>
                </a:moveTo>
                <a:lnTo>
                  <a:pt x="0" y="0"/>
                </a:lnTo>
                <a:lnTo>
                  <a:pt x="0" y="4409440"/>
                </a:lnTo>
                <a:lnTo>
                  <a:pt x="304292" y="4409440"/>
                </a:lnTo>
                <a:lnTo>
                  <a:pt x="304292" y="288416"/>
                </a:lnTo>
                <a:lnTo>
                  <a:pt x="2455926" y="285750"/>
                </a:lnTo>
                <a:lnTo>
                  <a:pt x="2455714" y="235893"/>
                </a:lnTo>
                <a:lnTo>
                  <a:pt x="2456095" y="96971"/>
                </a:lnTo>
                <a:lnTo>
                  <a:pt x="2455926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67468" y="2551429"/>
            <a:ext cx="78528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ts val="2335"/>
              </a:lnSpc>
            </a:pPr>
            <a:r>
              <a:rPr lang="en-IN" spc="-30"/>
              <a:t>9821601163</a:t>
            </a:r>
            <a:endParaRPr lang="en-IN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ts val="2335"/>
              </a:lnSpc>
            </a:pPr>
            <a:r>
              <a:rPr lang="en-IN" spc="-35"/>
              <a:t>Amarpanchal.com</a:t>
            </a:r>
            <a:endParaRPr lang="en-IN"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sng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ts val="2335"/>
              </a:lnSpc>
            </a:pPr>
            <a:r>
              <a:rPr lang="en-IN" spc="-30"/>
              <a:t>9821601163</a:t>
            </a:r>
            <a:endParaRPr lang="en-IN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ts val="2335"/>
              </a:lnSpc>
            </a:pPr>
            <a:r>
              <a:rPr lang="en-IN" spc="-35"/>
              <a:t>Amarpanchal.com</a:t>
            </a:r>
            <a:endParaRPr lang="en-IN"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sng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ts val="2335"/>
              </a:lnSpc>
            </a:pPr>
            <a:r>
              <a:rPr lang="en-IN" spc="-30"/>
              <a:t>9821601163</a:t>
            </a:r>
            <a:endParaRPr lang="en-IN" spc="-3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ts val="2335"/>
              </a:lnSpc>
            </a:pPr>
            <a:r>
              <a:rPr lang="en-IN" spc="-35"/>
              <a:t>Amarpanchal.com</a:t>
            </a:r>
            <a:endParaRPr lang="en-IN" spc="-3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sng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ts val="2335"/>
              </a:lnSpc>
            </a:pPr>
            <a:r>
              <a:rPr lang="en-IN" spc="-30"/>
              <a:t>9821601163</a:t>
            </a:r>
            <a:endParaRPr lang="en-IN" spc="-3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ts val="2335"/>
              </a:lnSpc>
            </a:pPr>
            <a:r>
              <a:rPr lang="en-IN" spc="-35"/>
              <a:t>Amarpanchal.com</a:t>
            </a:r>
            <a:endParaRPr lang="en-IN" spc="-3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ts val="2335"/>
              </a:lnSpc>
            </a:pPr>
            <a:r>
              <a:rPr lang="en-IN" spc="-30"/>
              <a:t>9821601163</a:t>
            </a:r>
            <a:endParaRPr lang="en-IN" spc="-3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ts val="2335"/>
              </a:lnSpc>
            </a:pPr>
            <a:r>
              <a:rPr lang="en-IN" spc="-35"/>
              <a:t>Amarpanchal.com</a:t>
            </a:r>
            <a:endParaRPr lang="en-IN" spc="-3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7520" y="0"/>
            <a:ext cx="230293" cy="6858000"/>
          </a:xfrm>
          <a:custGeom>
            <a:avLst/>
            <a:gdLst/>
            <a:ahLst/>
            <a:cxnLst/>
            <a:rect l="l" t="t" r="r" b="b"/>
            <a:pathLst>
              <a:path w="172720" h="6858000">
                <a:moveTo>
                  <a:pt x="172719" y="0"/>
                </a:moveTo>
                <a:lnTo>
                  <a:pt x="0" y="0"/>
                </a:lnTo>
                <a:lnTo>
                  <a:pt x="0" y="6858000"/>
                </a:lnTo>
                <a:lnTo>
                  <a:pt x="172719" y="6858000"/>
                </a:lnTo>
                <a:lnTo>
                  <a:pt x="172719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6849" y="627316"/>
            <a:ext cx="925829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sng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7009" y="1539747"/>
            <a:ext cx="1020317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67040" y="6509003"/>
            <a:ext cx="1975272" cy="2949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ts val="2335"/>
              </a:lnSpc>
            </a:pPr>
            <a:r>
              <a:rPr lang="en-IN" spc="-30"/>
              <a:t>9821601163</a:t>
            </a:r>
            <a:endParaRPr lang="en-IN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83748" y="6509003"/>
            <a:ext cx="2615352" cy="2949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ts val="2335"/>
              </a:lnSpc>
            </a:pPr>
            <a:r>
              <a:rPr lang="en-IN" spc="-35"/>
              <a:t>Amarpanchal.com</a:t>
            </a:r>
            <a:endParaRPr lang="en-IN"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9601" y="2551429"/>
            <a:ext cx="5889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400" spc="-114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OPERATING</a:t>
            </a:r>
            <a:r>
              <a:rPr sz="5400" spc="-1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5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SYSTEM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5620" y="3328353"/>
            <a:ext cx="4540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(PROCESS</a:t>
            </a:r>
            <a:r>
              <a:rPr sz="3200" spc="-1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2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MANAGEMENT)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2359" y="3960496"/>
            <a:ext cx="1363980" cy="608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6260">
              <a:lnSpc>
                <a:spcPct val="112000"/>
              </a:lnSpc>
              <a:spcBef>
                <a:spcPts val="100"/>
              </a:spcBef>
            </a:pPr>
            <a:r>
              <a:rPr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By</a:t>
            </a:r>
            <a:r>
              <a:rPr spc="5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Amar</a:t>
            </a:r>
            <a:r>
              <a:rPr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758" y="2294509"/>
            <a:ext cx="2338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4175">
              <a:spcBef>
                <a:spcPts val="10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u="sng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Shortest</a:t>
            </a:r>
            <a:r>
              <a:rPr sz="2000" u="sng" spc="-7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000" u="sng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Job</a:t>
            </a:r>
            <a:r>
              <a:rPr sz="2000" u="sng" spc="-7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000" u="sng" spc="-1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First: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2340" y="1224280"/>
            <a:ext cx="5339080" cy="18973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1600" y="4572000"/>
            <a:ext cx="7023100" cy="18135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758" y="2294509"/>
            <a:ext cx="1158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4175">
              <a:spcBef>
                <a:spcPts val="10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u="sng" spc="-2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Priority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0800" y="810259"/>
            <a:ext cx="5097780" cy="4028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757" y="2294509"/>
            <a:ext cx="17837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4175">
              <a:spcBef>
                <a:spcPts val="10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Round</a:t>
            </a:r>
            <a:r>
              <a:rPr sz="20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Robin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700" y="2600960"/>
            <a:ext cx="6898640" cy="4114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82140" y="0"/>
            <a:ext cx="172720" cy="3403600"/>
          </a:xfrm>
          <a:custGeom>
            <a:avLst/>
            <a:gdLst/>
            <a:ahLst/>
            <a:cxnLst/>
            <a:rect l="l" t="t" r="r" b="b"/>
            <a:pathLst>
              <a:path w="172720" h="3403600">
                <a:moveTo>
                  <a:pt x="0" y="3403600"/>
                </a:moveTo>
                <a:lnTo>
                  <a:pt x="172719" y="3403600"/>
                </a:lnTo>
                <a:lnTo>
                  <a:pt x="172719" y="0"/>
                </a:lnTo>
                <a:lnTo>
                  <a:pt x="0" y="0"/>
                </a:lnTo>
                <a:lnTo>
                  <a:pt x="0" y="34036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8257" y="-58165"/>
            <a:ext cx="1978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u="none" spc="-90" dirty="0"/>
              <a:t>Problem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24000" y="744219"/>
            <a:ext cx="9144000" cy="6113780"/>
            <a:chOff x="0" y="744219"/>
            <a:chExt cx="9144000" cy="61137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200" y="744219"/>
              <a:ext cx="7762240" cy="3657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403599"/>
              <a:ext cx="9144000" cy="3454400"/>
            </a:xfrm>
            <a:custGeom>
              <a:avLst/>
              <a:gdLst/>
              <a:ahLst/>
              <a:cxnLst/>
              <a:rect l="l" t="t" r="r" b="b"/>
              <a:pathLst>
                <a:path w="9144000" h="3454400">
                  <a:moveTo>
                    <a:pt x="9144000" y="3454398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3454398"/>
                  </a:lnTo>
                  <a:lnTo>
                    <a:pt x="9144000" y="34543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403599"/>
              <a:ext cx="9144000" cy="3454400"/>
            </a:xfrm>
            <a:custGeom>
              <a:avLst/>
              <a:gdLst/>
              <a:ahLst/>
              <a:cxnLst/>
              <a:rect l="l" t="t" r="r" b="b"/>
              <a:pathLst>
                <a:path w="9144000" h="3454400">
                  <a:moveTo>
                    <a:pt x="35560" y="0"/>
                  </a:moveTo>
                  <a:lnTo>
                    <a:pt x="0" y="35560"/>
                  </a:lnTo>
                  <a:lnTo>
                    <a:pt x="0" y="3454398"/>
                  </a:lnTo>
                  <a:lnTo>
                    <a:pt x="35560" y="3454398"/>
                  </a:lnTo>
                  <a:lnTo>
                    <a:pt x="35560" y="0"/>
                  </a:lnTo>
                  <a:close/>
                </a:path>
                <a:path w="9144000" h="3454400">
                  <a:moveTo>
                    <a:pt x="35560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35560" y="0"/>
                  </a:lnTo>
                  <a:close/>
                </a:path>
                <a:path w="9144000" h="3454400">
                  <a:moveTo>
                    <a:pt x="9144000" y="0"/>
                  </a:moveTo>
                  <a:lnTo>
                    <a:pt x="35560" y="0"/>
                  </a:lnTo>
                  <a:lnTo>
                    <a:pt x="35560" y="35560"/>
                  </a:lnTo>
                  <a:lnTo>
                    <a:pt x="9144000" y="355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18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627316"/>
            <a:ext cx="92582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spcBef>
                <a:spcPts val="100"/>
              </a:spcBef>
            </a:pPr>
            <a:r>
              <a:rPr u="none" spc="-9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9700" y="1529080"/>
            <a:ext cx="7645400" cy="4013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627316"/>
            <a:ext cx="92582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spcBef>
                <a:spcPts val="100"/>
              </a:spcBef>
            </a:pPr>
            <a:r>
              <a:rPr u="none" spc="-9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5580" y="1236980"/>
            <a:ext cx="7200900" cy="5044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627317"/>
            <a:ext cx="92582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spcBef>
                <a:spcPts val="100"/>
              </a:spcBef>
            </a:pPr>
            <a:r>
              <a:rPr sz="4000" spc="-35" dirty="0"/>
              <a:t>PROCESS</a:t>
            </a:r>
            <a:r>
              <a:rPr sz="4000" spc="-170" dirty="0"/>
              <a:t> </a:t>
            </a:r>
            <a:r>
              <a:rPr sz="4000" dirty="0"/>
              <a:t>-</a:t>
            </a:r>
            <a:r>
              <a:rPr sz="4000" spc="-70" dirty="0"/>
              <a:t>SYNCHRONIZATION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1757" y="2160309"/>
            <a:ext cx="7015480" cy="33616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96240" indent="-384175">
              <a:spcBef>
                <a:spcPts val="715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Need</a:t>
            </a:r>
            <a:endParaRPr sz="1900">
              <a:latin typeface="Franklin Gothic Medium"/>
              <a:cs typeface="Franklin Gothic Medium"/>
            </a:endParaRPr>
          </a:p>
          <a:p>
            <a:pPr marL="396240" marR="80645" indent="-384175">
              <a:lnSpc>
                <a:spcPct val="73800"/>
              </a:lnSpc>
              <a:spcBef>
                <a:spcPts val="1220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a)</a:t>
            </a:r>
            <a:r>
              <a:rPr sz="1900" spc="3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Information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sharing</a:t>
            </a:r>
            <a:r>
              <a:rPr sz="1900" spc="409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1900" spc="3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Since</a:t>
            </a:r>
            <a:r>
              <a:rPr sz="19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several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users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may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interested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</a:t>
            </a:r>
            <a:r>
              <a:rPr sz="19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same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piece</a:t>
            </a:r>
            <a:r>
              <a:rPr sz="19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information,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we</a:t>
            </a:r>
            <a:r>
              <a:rPr sz="19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must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provide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 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environment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allow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concurrent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access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such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information.</a:t>
            </a:r>
            <a:endParaRPr sz="1900">
              <a:latin typeface="Franklin Gothic Medium"/>
              <a:cs typeface="Franklin Gothic Medium"/>
            </a:endParaRPr>
          </a:p>
          <a:p>
            <a:pPr marL="396240" marR="97155" indent="-384175">
              <a:lnSpc>
                <a:spcPct val="74000"/>
              </a:lnSpc>
              <a:spcBef>
                <a:spcPts val="1210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b)</a:t>
            </a:r>
            <a:r>
              <a:rPr sz="1900" spc="3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Computation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speedup</a:t>
            </a:r>
            <a:r>
              <a:rPr sz="1900" spc="4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1900" spc="3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If</a:t>
            </a:r>
            <a:r>
              <a:rPr sz="19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we</a:t>
            </a:r>
            <a:r>
              <a:rPr sz="19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want</a:t>
            </a:r>
            <a:r>
              <a:rPr sz="19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19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particular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task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19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run faster,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we</a:t>
            </a:r>
            <a:r>
              <a:rPr sz="19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must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break</a:t>
            </a:r>
            <a:r>
              <a:rPr sz="19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19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into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sub</a:t>
            </a:r>
            <a:r>
              <a:rPr sz="19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tasks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each</a:t>
            </a:r>
            <a:r>
              <a:rPr sz="19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19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which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19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 executing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</a:t>
            </a:r>
            <a:r>
              <a:rPr sz="19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parallel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with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others.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Such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19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speed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up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can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achieved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only</a:t>
            </a:r>
            <a:r>
              <a:rPr sz="19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if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9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computer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multiple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processing</a:t>
            </a:r>
            <a:r>
              <a:rPr sz="19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elements.</a:t>
            </a:r>
            <a:endParaRPr sz="1900">
              <a:latin typeface="Franklin Gothic Medium"/>
              <a:cs typeface="Franklin Gothic Medium"/>
            </a:endParaRPr>
          </a:p>
          <a:p>
            <a:pPr marL="396240" marR="5080" indent="-384175">
              <a:lnSpc>
                <a:spcPct val="73700"/>
              </a:lnSpc>
              <a:spcBef>
                <a:spcPts val="1205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c)</a:t>
            </a:r>
            <a:r>
              <a:rPr sz="1900" spc="3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Modularity</a:t>
            </a:r>
            <a:r>
              <a:rPr sz="1900" spc="3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1900" spc="3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Construct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system</a:t>
            </a:r>
            <a:r>
              <a:rPr sz="19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modular</a:t>
            </a:r>
            <a:r>
              <a:rPr sz="19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fashion dividing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9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system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functions</a:t>
            </a:r>
            <a:r>
              <a:rPr sz="19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into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separate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processes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or</a:t>
            </a:r>
            <a:r>
              <a:rPr sz="19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threads.</a:t>
            </a:r>
            <a:endParaRPr sz="1900">
              <a:latin typeface="Franklin Gothic Medium"/>
              <a:cs typeface="Franklin Gothic Medium"/>
            </a:endParaRPr>
          </a:p>
          <a:p>
            <a:pPr marL="396240" indent="-384175">
              <a:lnSpc>
                <a:spcPts val="1980"/>
              </a:lnSpc>
              <a:spcBef>
                <a:spcPts val="620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d)</a:t>
            </a:r>
            <a:r>
              <a:rPr sz="1900" spc="4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Convenience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Even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</a:t>
            </a:r>
            <a:r>
              <a:rPr sz="19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individual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user</a:t>
            </a:r>
            <a:r>
              <a:rPr sz="19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may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</a:t>
            </a:r>
            <a:r>
              <a:rPr sz="19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many</a:t>
            </a:r>
            <a:endParaRPr sz="1900">
              <a:latin typeface="Franklin Gothic Medium"/>
              <a:cs typeface="Franklin Gothic Medium"/>
            </a:endParaRPr>
          </a:p>
          <a:p>
            <a:pPr marL="396240">
              <a:lnSpc>
                <a:spcPts val="1980"/>
              </a:lnSpc>
            </a:pP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tasks</a:t>
            </a:r>
            <a:r>
              <a:rPr sz="19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at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9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same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time.</a:t>
            </a:r>
            <a:endParaRPr sz="1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627317"/>
            <a:ext cx="9258299" cy="69762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9685" marR="5080">
              <a:lnSpc>
                <a:spcPts val="4700"/>
              </a:lnSpc>
              <a:spcBef>
                <a:spcPts val="740"/>
              </a:spcBef>
            </a:pPr>
            <a:r>
              <a:rPr u="none" spc="-60" dirty="0"/>
              <a:t>Communication</a:t>
            </a:r>
            <a:r>
              <a:rPr u="none" spc="-180" dirty="0"/>
              <a:t> </a:t>
            </a:r>
            <a:r>
              <a:rPr u="none" spc="-10" dirty="0"/>
              <a:t>Basics (cooperative)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1758" y="2294509"/>
            <a:ext cx="5409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4175">
              <a:spcBef>
                <a:spcPts val="100"/>
              </a:spcBef>
              <a:buChar char="■"/>
              <a:tabLst>
                <a:tab pos="396240" algn="l"/>
                <a:tab pos="396875" algn="l"/>
                <a:tab pos="3262629" algn="l"/>
              </a:tabLst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1.</a:t>
            </a:r>
            <a:r>
              <a:rPr sz="2000" spc="4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Shared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memory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2.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Message</a:t>
            </a: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Passing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4661" y="2753360"/>
            <a:ext cx="5549899" cy="37744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627316"/>
            <a:ext cx="92582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spcBef>
                <a:spcPts val="100"/>
              </a:spcBef>
            </a:pPr>
            <a:r>
              <a:rPr dirty="0"/>
              <a:t>The</a:t>
            </a:r>
            <a:r>
              <a:rPr spc="-175" dirty="0"/>
              <a:t> </a:t>
            </a:r>
            <a:r>
              <a:rPr spc="-25" dirty="0"/>
              <a:t>Critical</a:t>
            </a:r>
            <a:r>
              <a:rPr spc="-185" dirty="0"/>
              <a:t> </a:t>
            </a:r>
            <a:r>
              <a:rPr dirty="0"/>
              <a:t>Section</a:t>
            </a:r>
            <a:r>
              <a:rPr spc="-185" dirty="0"/>
              <a:t> </a:t>
            </a:r>
            <a:r>
              <a:rPr spc="-55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6360" y="2237739"/>
            <a:ext cx="5133340" cy="27228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700" y="3053079"/>
            <a:ext cx="7200900" cy="20472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627316"/>
            <a:ext cx="92582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spcBef>
                <a:spcPts val="100"/>
              </a:spcBef>
            </a:pPr>
            <a:r>
              <a:rPr u="none" spc="-40" dirty="0"/>
              <a:t>Process-</a:t>
            </a:r>
            <a:r>
              <a:rPr u="none" dirty="0"/>
              <a:t>---------------------</a:t>
            </a:r>
            <a:r>
              <a:rPr u="none" spc="-50" dirty="0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1757" y="2159508"/>
            <a:ext cx="4251960" cy="90551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96240" indent="-384175">
              <a:spcBef>
                <a:spcPts val="116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u="sng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The</a:t>
            </a:r>
            <a:r>
              <a:rPr sz="2000" u="sng" spc="-4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000" u="sng" spc="-1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Process</a:t>
            </a:r>
            <a:endParaRPr sz="2000">
              <a:latin typeface="Franklin Gothic Medium"/>
              <a:cs typeface="Franklin Gothic Medium"/>
            </a:endParaRPr>
          </a:p>
          <a:p>
            <a:pPr marL="396240" indent="-384175">
              <a:spcBef>
                <a:spcPts val="106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0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</a:t>
            </a:r>
            <a:r>
              <a:rPr sz="20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program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</a:t>
            </a: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execution.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627317"/>
            <a:ext cx="9258299" cy="69762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9685" marR="5080">
              <a:lnSpc>
                <a:spcPts val="4700"/>
              </a:lnSpc>
              <a:spcBef>
                <a:spcPts val="740"/>
              </a:spcBef>
            </a:pPr>
            <a:r>
              <a:rPr u="none" spc="-20" dirty="0"/>
              <a:t>Solution</a:t>
            </a:r>
            <a:r>
              <a:rPr u="none" spc="-210" dirty="0"/>
              <a:t> </a:t>
            </a:r>
            <a:r>
              <a:rPr u="none" dirty="0"/>
              <a:t>to</a:t>
            </a:r>
            <a:r>
              <a:rPr u="none" spc="-200" dirty="0"/>
              <a:t> </a:t>
            </a:r>
            <a:r>
              <a:rPr u="none" spc="-25" dirty="0"/>
              <a:t>critical</a:t>
            </a:r>
            <a:r>
              <a:rPr u="none" spc="-190" dirty="0"/>
              <a:t> </a:t>
            </a:r>
            <a:r>
              <a:rPr u="none" spc="-10" dirty="0"/>
              <a:t>section </a:t>
            </a:r>
            <a:r>
              <a:rPr u="none" dirty="0"/>
              <a:t>should</a:t>
            </a:r>
            <a:r>
              <a:rPr u="none" spc="-125" dirty="0"/>
              <a:t> </a:t>
            </a:r>
            <a:r>
              <a:rPr u="none" spc="-20" dirty="0"/>
              <a:t>have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1757" y="2266696"/>
            <a:ext cx="6917690" cy="329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4175">
              <a:lnSpc>
                <a:spcPts val="2100"/>
              </a:lnSpc>
              <a:spcBef>
                <a:spcPts val="100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Mutual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exclusion: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If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</a:t>
            </a:r>
            <a:r>
              <a:rPr sz="19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executing</a:t>
            </a:r>
            <a:r>
              <a:rPr sz="19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</a:t>
            </a:r>
            <a:r>
              <a:rPr sz="1900" spc="3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critical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section,</a:t>
            </a:r>
            <a:endParaRPr sz="1900">
              <a:latin typeface="Franklin Gothic Medium"/>
              <a:cs typeface="Franklin Gothic Medium"/>
            </a:endParaRPr>
          </a:p>
          <a:p>
            <a:pPr marL="396240">
              <a:lnSpc>
                <a:spcPts val="2100"/>
              </a:lnSpc>
            </a:pP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then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</a:t>
            </a:r>
            <a:r>
              <a:rPr sz="19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other</a:t>
            </a:r>
            <a:r>
              <a:rPr sz="19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</a:t>
            </a:r>
            <a:r>
              <a:rPr sz="19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can</a:t>
            </a:r>
            <a:r>
              <a:rPr sz="19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executing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</a:t>
            </a:r>
            <a:r>
              <a:rPr sz="19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their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critical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section.</a:t>
            </a:r>
            <a:endParaRPr sz="1900">
              <a:latin typeface="Franklin Gothic Medium"/>
              <a:cs typeface="Franklin Gothic Medium"/>
            </a:endParaRPr>
          </a:p>
          <a:p>
            <a:pPr marL="396240" marR="277495" indent="-384175">
              <a:lnSpc>
                <a:spcPct val="84100"/>
              </a:lnSpc>
              <a:spcBef>
                <a:spcPts val="1185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Progress: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If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executing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its</a:t>
            </a:r>
            <a:r>
              <a:rPr sz="19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critical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section</a:t>
            </a:r>
            <a:r>
              <a:rPr sz="19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r>
              <a:rPr sz="19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processes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wish</a:t>
            </a:r>
            <a:r>
              <a:rPr sz="19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19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enter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their</a:t>
            </a:r>
            <a:r>
              <a:rPr sz="19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critical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sections,</a:t>
            </a:r>
            <a:r>
              <a:rPr sz="19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then</a:t>
            </a:r>
            <a:r>
              <a:rPr sz="19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only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those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processes</a:t>
            </a:r>
            <a:r>
              <a:rPr sz="19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19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not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executing</a:t>
            </a:r>
            <a:r>
              <a:rPr sz="19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</a:t>
            </a:r>
            <a:r>
              <a:rPr sz="1900" spc="3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their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remainder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sections</a:t>
            </a:r>
            <a:r>
              <a:rPr sz="19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can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participate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</a:t>
            </a:r>
            <a:r>
              <a:rPr sz="19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decision</a:t>
            </a:r>
            <a:r>
              <a:rPr sz="19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r>
              <a:rPr sz="19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which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19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enter</a:t>
            </a:r>
            <a:r>
              <a:rPr sz="19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its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critical</a:t>
            </a:r>
            <a:r>
              <a:rPr sz="19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section</a:t>
            </a:r>
            <a:r>
              <a:rPr sz="19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next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selection</a:t>
            </a:r>
            <a:r>
              <a:rPr sz="19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cannot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postponed indefinitely.</a:t>
            </a:r>
            <a:endParaRPr sz="1900">
              <a:latin typeface="Franklin Gothic Medium"/>
              <a:cs typeface="Franklin Gothic Medium"/>
            </a:endParaRPr>
          </a:p>
          <a:p>
            <a:pPr marL="396240" marR="5080" indent="-384175">
              <a:lnSpc>
                <a:spcPct val="83900"/>
              </a:lnSpc>
              <a:spcBef>
                <a:spcPts val="1210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Bounded</a:t>
            </a:r>
            <a:r>
              <a:rPr sz="19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waiting: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exists</a:t>
            </a:r>
            <a:r>
              <a:rPr sz="19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19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bound</a:t>
            </a:r>
            <a:r>
              <a:rPr sz="19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or</a:t>
            </a:r>
            <a:r>
              <a:rPr sz="19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limit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r>
              <a:rPr sz="19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sz="19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times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19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other</a:t>
            </a:r>
            <a:r>
              <a:rPr sz="19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processes</a:t>
            </a:r>
            <a:r>
              <a:rPr sz="19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19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allowed</a:t>
            </a:r>
            <a:r>
              <a:rPr sz="19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19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enter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their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critical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section</a:t>
            </a:r>
            <a:r>
              <a:rPr sz="19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after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19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</a:t>
            </a:r>
            <a:r>
              <a:rPr sz="19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sz="19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made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19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request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19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enter</a:t>
            </a:r>
            <a:r>
              <a:rPr sz="19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its</a:t>
            </a:r>
            <a:r>
              <a:rPr sz="19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critical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section</a:t>
            </a:r>
            <a:r>
              <a:rPr sz="19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19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before</a:t>
            </a:r>
            <a:r>
              <a:rPr sz="19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19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request</a:t>
            </a:r>
            <a:r>
              <a:rPr sz="19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19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granted.</a:t>
            </a:r>
            <a:endParaRPr sz="1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627316"/>
            <a:ext cx="92582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spcBef>
                <a:spcPts val="100"/>
              </a:spcBef>
            </a:pPr>
            <a:r>
              <a:rPr spc="-35" dirty="0"/>
              <a:t>Semaphores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26360" y="1308100"/>
            <a:ext cx="5334000" cy="5549900"/>
            <a:chOff x="1102360" y="1308100"/>
            <a:chExt cx="5334000" cy="5549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2360" y="1308100"/>
              <a:ext cx="5334000" cy="23418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649979"/>
              <a:ext cx="3159760" cy="32080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619" y="533400"/>
            <a:ext cx="8326120" cy="59461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758" y="627317"/>
            <a:ext cx="3255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Process</a:t>
            </a:r>
            <a:r>
              <a:rPr spc="-225" dirty="0"/>
              <a:t> </a:t>
            </a:r>
            <a:r>
              <a:rPr spc="-35" dirty="0"/>
              <a:t>State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3319" y="2171700"/>
            <a:ext cx="7848600" cy="30530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757" y="627317"/>
            <a:ext cx="5135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Process</a:t>
            </a:r>
            <a:r>
              <a:rPr spc="-225" dirty="0"/>
              <a:t> </a:t>
            </a:r>
            <a:r>
              <a:rPr spc="-20" dirty="0"/>
              <a:t>Control</a:t>
            </a:r>
            <a:r>
              <a:rPr spc="-225" dirty="0"/>
              <a:t> </a:t>
            </a:r>
            <a:r>
              <a:rPr spc="-10" dirty="0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6921" y="1663700"/>
            <a:ext cx="5712459" cy="47955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627316"/>
            <a:ext cx="92582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spcBef>
                <a:spcPts val="100"/>
              </a:spcBef>
            </a:pPr>
            <a:r>
              <a:rPr u="none" spc="-40" dirty="0"/>
              <a:t>Context</a:t>
            </a:r>
            <a:r>
              <a:rPr u="none" spc="-215" dirty="0"/>
              <a:t> </a:t>
            </a:r>
            <a:r>
              <a:rPr u="none" spc="-50" dirty="0"/>
              <a:t>Switching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9200" y="2471421"/>
            <a:ext cx="7327900" cy="38658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627316"/>
            <a:ext cx="92582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spcBef>
                <a:spcPts val="100"/>
              </a:spcBef>
            </a:pPr>
            <a:r>
              <a:rPr spc="-20" dirty="0"/>
              <a:t>Scheduling</a:t>
            </a:r>
            <a:r>
              <a:rPr spc="-220" dirty="0"/>
              <a:t> </a:t>
            </a:r>
            <a:r>
              <a:rPr spc="-10" dirty="0"/>
              <a:t>Queues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700" y="2600961"/>
            <a:ext cx="7200900" cy="29514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627316"/>
            <a:ext cx="92582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spcBef>
                <a:spcPts val="100"/>
              </a:spcBef>
            </a:pPr>
            <a:r>
              <a:rPr spc="-10" dirty="0"/>
              <a:t>Schedulers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52700" y="1356360"/>
            <a:ext cx="8115300" cy="5501640"/>
            <a:chOff x="1028700" y="1356360"/>
            <a:chExt cx="8115300" cy="5501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356360"/>
              <a:ext cx="4467860" cy="16306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5280" y="2987039"/>
              <a:ext cx="7538720" cy="387095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758" y="627317"/>
            <a:ext cx="55899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PROCESS</a:t>
            </a:r>
            <a:r>
              <a:rPr spc="-229" dirty="0"/>
              <a:t> </a:t>
            </a:r>
            <a:r>
              <a:rPr spc="-10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01010" y="1539748"/>
            <a:ext cx="10203179" cy="401186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6240" indent="-384175">
              <a:spcBef>
                <a:spcPts val="660"/>
              </a:spcBef>
              <a:buChar char="■"/>
              <a:tabLst>
                <a:tab pos="396240" algn="l"/>
                <a:tab pos="396875" algn="l"/>
              </a:tabLst>
            </a:pPr>
            <a:r>
              <a:rPr spc="-10" dirty="0"/>
              <a:t>Scheduling</a:t>
            </a:r>
            <a:r>
              <a:rPr spc="-95" dirty="0"/>
              <a:t> </a:t>
            </a:r>
            <a:r>
              <a:rPr spc="-10" dirty="0"/>
              <a:t>criteria</a:t>
            </a:r>
          </a:p>
          <a:p>
            <a:pPr marL="927100" lvl="1" indent="-384175">
              <a:spcBef>
                <a:spcPts val="555"/>
              </a:spcBef>
              <a:buFont typeface="Franklin Gothic Medium"/>
              <a:buChar char="–"/>
              <a:tabLst>
                <a:tab pos="927100" algn="l"/>
                <a:tab pos="927735" algn="l"/>
              </a:tabLst>
            </a:pP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a)</a:t>
            </a:r>
            <a:r>
              <a:rPr sz="2000" i="1" spc="4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CPU</a:t>
            </a:r>
            <a:r>
              <a:rPr sz="2000" i="1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utilization:</a:t>
            </a:r>
            <a:r>
              <a:rPr sz="2000" i="1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Keep</a:t>
            </a:r>
            <a:r>
              <a:rPr sz="2000" i="1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i="1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CPU</a:t>
            </a:r>
            <a:r>
              <a:rPr sz="2000" i="1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busy</a:t>
            </a:r>
            <a:r>
              <a:rPr sz="2000" i="1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possible</a:t>
            </a:r>
            <a:endParaRPr sz="2000">
              <a:latin typeface="Franklin Gothic Medium"/>
              <a:cs typeface="Franklin Gothic Medium"/>
            </a:endParaRPr>
          </a:p>
          <a:p>
            <a:pPr marL="927100" lvl="1" indent="-384175">
              <a:lnSpc>
                <a:spcPts val="2330"/>
              </a:lnSpc>
              <a:spcBef>
                <a:spcPts val="545"/>
              </a:spcBef>
              <a:buFont typeface="Franklin Gothic Medium"/>
              <a:buChar char="–"/>
              <a:tabLst>
                <a:tab pos="927100" algn="l"/>
                <a:tab pos="927735" algn="l"/>
                <a:tab pos="1266190" algn="l"/>
              </a:tabLst>
            </a:pPr>
            <a:r>
              <a:rPr sz="2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b)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Through</a:t>
            </a:r>
            <a:r>
              <a:rPr sz="2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put:</a:t>
            </a:r>
            <a:r>
              <a:rPr sz="2000" i="1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One</a:t>
            </a:r>
            <a:r>
              <a:rPr sz="2000" i="1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measure</a:t>
            </a:r>
            <a:r>
              <a:rPr sz="2000" i="1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</a:t>
            </a:r>
            <a:r>
              <a:rPr sz="2000" i="1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CPU</a:t>
            </a:r>
            <a:r>
              <a:rPr sz="2000" i="1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000" i="1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i="1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sz="2000" i="1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endParaRPr sz="2000">
              <a:latin typeface="Franklin Gothic Medium"/>
              <a:cs typeface="Franklin Gothic Medium"/>
            </a:endParaRPr>
          </a:p>
          <a:p>
            <a:pPr marL="543560" indent="383540">
              <a:lnSpc>
                <a:spcPts val="2330"/>
              </a:lnSpc>
            </a:pPr>
            <a:r>
              <a:rPr i="1" u="none" dirty="0">
                <a:latin typeface="Franklin Gothic Medium"/>
                <a:cs typeface="Franklin Gothic Medium"/>
              </a:rPr>
              <a:t>processes</a:t>
            </a:r>
            <a:r>
              <a:rPr i="1" u="none" spc="-45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that</a:t>
            </a:r>
            <a:r>
              <a:rPr i="1" u="none" spc="-70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are</a:t>
            </a:r>
            <a:r>
              <a:rPr i="1" u="none" spc="-70" dirty="0"/>
              <a:t> </a:t>
            </a:r>
            <a:r>
              <a:rPr i="1" u="none" spc="-25" dirty="0"/>
              <a:t>completed</a:t>
            </a:r>
            <a:r>
              <a:rPr i="1" u="none" spc="-70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per</a:t>
            </a:r>
            <a:r>
              <a:rPr i="1" u="none" spc="-60" dirty="0"/>
              <a:t> </a:t>
            </a:r>
            <a:r>
              <a:rPr i="1" u="none" spc="-20" dirty="0"/>
              <a:t>time</a:t>
            </a:r>
            <a:r>
              <a:rPr i="1" u="none" spc="-75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unit</a:t>
            </a:r>
            <a:r>
              <a:rPr i="1" u="none" spc="-50" dirty="0"/>
              <a:t> </a:t>
            </a:r>
            <a:r>
              <a:rPr i="1" u="none" spc="-10" dirty="0"/>
              <a:t>called</a:t>
            </a:r>
            <a:r>
              <a:rPr i="1" u="none" spc="-45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through</a:t>
            </a:r>
            <a:r>
              <a:rPr i="1" u="none" spc="-35" dirty="0"/>
              <a:t> </a:t>
            </a:r>
            <a:r>
              <a:rPr i="1" u="none" spc="-20" dirty="0"/>
              <a:t>put.</a:t>
            </a:r>
          </a:p>
          <a:p>
            <a:pPr marL="927100" marR="5080" lvl="1" indent="-383540">
              <a:lnSpc>
                <a:spcPct val="94000"/>
              </a:lnSpc>
              <a:spcBef>
                <a:spcPts val="700"/>
              </a:spcBef>
              <a:buFont typeface="Franklin Gothic Medium"/>
              <a:buChar char="–"/>
              <a:tabLst>
                <a:tab pos="927100" algn="l"/>
                <a:tab pos="927735" algn="l"/>
                <a:tab pos="1249680" algn="l"/>
                <a:tab pos="3278504" algn="l"/>
              </a:tabLst>
            </a:pPr>
            <a:r>
              <a:rPr sz="2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c)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Turnaround</a:t>
            </a:r>
            <a:r>
              <a:rPr sz="2000" i="1" spc="3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time: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The</a:t>
            </a:r>
            <a:r>
              <a:rPr sz="2000" i="1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interval</a:t>
            </a:r>
            <a:r>
              <a:rPr sz="2000" i="1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from</a:t>
            </a:r>
            <a:r>
              <a:rPr sz="2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</a:t>
            </a:r>
            <a:r>
              <a:rPr sz="2000" i="1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i="1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submission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i="1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000" i="1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</a:t>
            </a:r>
            <a:r>
              <a:rPr sz="2000" i="1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i="1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i="1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</a:t>
            </a:r>
            <a:r>
              <a:rPr sz="2000" i="1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i="1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completion</a:t>
            </a:r>
            <a:r>
              <a:rPr sz="2000" i="1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000" i="1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i="1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turnaround</a:t>
            </a:r>
            <a:r>
              <a:rPr sz="2000" i="1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time.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Turnaround</a:t>
            </a:r>
            <a:r>
              <a:rPr sz="2000" i="1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</a:t>
            </a:r>
            <a:r>
              <a:rPr sz="2000" i="1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000" i="1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i="1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sum</a:t>
            </a:r>
            <a:r>
              <a:rPr sz="2000" i="1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i="1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i="1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periods</a:t>
            </a:r>
            <a:r>
              <a:rPr sz="2000" i="1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spent</a:t>
            </a:r>
            <a:r>
              <a:rPr sz="2000" i="1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waiting</a:t>
            </a:r>
            <a:r>
              <a:rPr sz="2000" i="1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i="1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get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into</a:t>
            </a:r>
            <a:r>
              <a:rPr sz="2000" i="1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memory,</a:t>
            </a:r>
            <a:r>
              <a:rPr sz="2000" i="1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waiting</a:t>
            </a:r>
            <a:r>
              <a:rPr sz="2000" i="1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</a:t>
            </a:r>
            <a:r>
              <a:rPr sz="2000" i="1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i="1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ready</a:t>
            </a:r>
            <a:r>
              <a:rPr sz="2000" i="1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queue,</a:t>
            </a:r>
            <a:r>
              <a:rPr sz="2000" i="1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executing</a:t>
            </a:r>
            <a:r>
              <a:rPr sz="2000" i="1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r>
              <a:rPr sz="2000" i="1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i="1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CPU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doing</a:t>
            </a:r>
            <a:r>
              <a:rPr sz="2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I/O.</a:t>
            </a:r>
            <a:endParaRPr sz="2000">
              <a:latin typeface="Franklin Gothic Medium"/>
              <a:cs typeface="Franklin Gothic Medium"/>
            </a:endParaRPr>
          </a:p>
          <a:p>
            <a:pPr marL="927100" lvl="1" indent="-384175">
              <a:lnSpc>
                <a:spcPts val="2330"/>
              </a:lnSpc>
              <a:spcBef>
                <a:spcPts val="560"/>
              </a:spcBef>
              <a:buFont typeface="Franklin Gothic Medium"/>
              <a:buChar char="–"/>
              <a:tabLst>
                <a:tab pos="927100" algn="l"/>
                <a:tab pos="927735" algn="l"/>
                <a:tab pos="1265555" algn="l"/>
              </a:tabLst>
            </a:pPr>
            <a:r>
              <a:rPr sz="2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d)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000" i="1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Waiting</a:t>
            </a:r>
            <a:r>
              <a:rPr sz="2000" i="1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time:</a:t>
            </a:r>
            <a:r>
              <a:rPr sz="2000" i="1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000" i="1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000" i="1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i="1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sum</a:t>
            </a:r>
            <a:r>
              <a:rPr sz="2000" i="1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i="1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i="1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periods</a:t>
            </a:r>
            <a:r>
              <a:rPr sz="2000" i="1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spent</a:t>
            </a:r>
            <a:r>
              <a:rPr sz="2000" i="1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waiting</a:t>
            </a:r>
            <a:r>
              <a:rPr sz="2000" i="1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</a:t>
            </a:r>
            <a:endParaRPr sz="2000">
              <a:latin typeface="Franklin Gothic Medium"/>
              <a:cs typeface="Franklin Gothic Medium"/>
            </a:endParaRPr>
          </a:p>
          <a:p>
            <a:pPr marL="927100">
              <a:lnSpc>
                <a:spcPts val="2330"/>
              </a:lnSpc>
            </a:pPr>
            <a:r>
              <a:rPr i="1" u="none" dirty="0">
                <a:latin typeface="Franklin Gothic Medium"/>
                <a:cs typeface="Franklin Gothic Medium"/>
              </a:rPr>
              <a:t>the</a:t>
            </a:r>
            <a:r>
              <a:rPr i="1" u="none" spc="-65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ready</a:t>
            </a:r>
            <a:r>
              <a:rPr i="1" u="none" spc="-65" dirty="0"/>
              <a:t> </a:t>
            </a:r>
            <a:r>
              <a:rPr i="1" u="none" spc="-10" dirty="0"/>
              <a:t>queue.</a:t>
            </a:r>
          </a:p>
          <a:p>
            <a:pPr marL="927100" lvl="1" indent="-384175">
              <a:lnSpc>
                <a:spcPts val="2320"/>
              </a:lnSpc>
              <a:spcBef>
                <a:spcPts val="565"/>
              </a:spcBef>
              <a:buFont typeface="Franklin Gothic Medium"/>
              <a:buChar char="–"/>
              <a:tabLst>
                <a:tab pos="927100" algn="l"/>
                <a:tab pos="927735" algn="l"/>
              </a:tabLst>
            </a:pP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e)</a:t>
            </a:r>
            <a:r>
              <a:rPr sz="2000" i="1" spc="3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Response</a:t>
            </a:r>
            <a:r>
              <a:rPr sz="2000" i="1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time:</a:t>
            </a:r>
            <a:r>
              <a:rPr sz="2000" i="1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i="1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</a:t>
            </a:r>
            <a:r>
              <a:rPr sz="2000" i="1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000" i="1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takes</a:t>
            </a:r>
            <a:r>
              <a:rPr sz="2000" i="1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2000" i="1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i="1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</a:t>
            </a:r>
            <a:r>
              <a:rPr sz="2000" i="1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i="1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start</a:t>
            </a:r>
            <a:endParaRPr sz="2000">
              <a:latin typeface="Franklin Gothic Medium"/>
              <a:cs typeface="Franklin Gothic Medium"/>
            </a:endParaRPr>
          </a:p>
          <a:p>
            <a:pPr marL="927100">
              <a:lnSpc>
                <a:spcPts val="2320"/>
              </a:lnSpc>
            </a:pPr>
            <a:r>
              <a:rPr i="1" u="none" dirty="0">
                <a:latin typeface="Franklin Gothic Medium"/>
                <a:cs typeface="Franklin Gothic Medium"/>
              </a:rPr>
              <a:t>responding</a:t>
            </a:r>
            <a:r>
              <a:rPr i="1" u="none" spc="-60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but</a:t>
            </a:r>
            <a:r>
              <a:rPr i="1" u="none" spc="-55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is</a:t>
            </a:r>
            <a:r>
              <a:rPr i="1" u="none" spc="-60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not</a:t>
            </a:r>
            <a:r>
              <a:rPr i="1" u="none" spc="-55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the</a:t>
            </a:r>
            <a:r>
              <a:rPr i="1" u="none" spc="-55" dirty="0"/>
              <a:t> </a:t>
            </a:r>
            <a:r>
              <a:rPr i="1" u="none" spc="-20" dirty="0"/>
              <a:t>time</a:t>
            </a:r>
            <a:r>
              <a:rPr i="1" u="none" spc="-75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it</a:t>
            </a:r>
            <a:r>
              <a:rPr i="1" u="none" spc="-55" dirty="0"/>
              <a:t> </a:t>
            </a:r>
            <a:r>
              <a:rPr i="1" u="none" spc="-20" dirty="0"/>
              <a:t>takes</a:t>
            </a:r>
            <a:r>
              <a:rPr i="1" u="none" spc="-55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to</a:t>
            </a:r>
            <a:r>
              <a:rPr i="1" u="none" spc="-55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output</a:t>
            </a:r>
            <a:r>
              <a:rPr i="1" u="none" spc="-80" dirty="0"/>
              <a:t> </a:t>
            </a:r>
            <a:r>
              <a:rPr i="1" u="none" dirty="0">
                <a:latin typeface="Franklin Gothic Medium"/>
                <a:cs typeface="Franklin Gothic Medium"/>
              </a:rPr>
              <a:t>the</a:t>
            </a:r>
            <a:r>
              <a:rPr i="1" u="none" spc="-60" dirty="0"/>
              <a:t> </a:t>
            </a:r>
            <a:r>
              <a:rPr i="1" u="none" spc="-10" dirty="0"/>
              <a:t>response.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627316"/>
            <a:ext cx="92582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spcBef>
                <a:spcPts val="100"/>
              </a:spcBef>
            </a:pPr>
            <a:r>
              <a:rPr spc="-20" dirty="0"/>
              <a:t>Scheduling</a:t>
            </a:r>
            <a:r>
              <a:rPr spc="-220" dirty="0"/>
              <a:t> </a:t>
            </a:r>
            <a:r>
              <a:rPr spc="-4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1757" y="2294509"/>
            <a:ext cx="2827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4175">
              <a:spcBef>
                <a:spcPts val="10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u="sng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First</a:t>
            </a:r>
            <a:r>
              <a:rPr sz="2000" u="sng" spc="-8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000" u="sng" spc="-2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Come</a:t>
            </a:r>
            <a:r>
              <a:rPr sz="2000" u="sng" spc="-7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000" u="sng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First</a:t>
            </a:r>
            <a:r>
              <a:rPr sz="2000" u="sng" spc="-6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000" u="sng" spc="-1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Franklin Gothic Medium"/>
                <a:cs typeface="Franklin Gothic Medium"/>
              </a:rPr>
              <a:t>Serve: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5580" y="2799080"/>
            <a:ext cx="7297420" cy="35610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1293" y="6509003"/>
            <a:ext cx="200342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Prof.Amar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Panchal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5" dirty="0"/>
              <a:t>Amarpanchal.com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pc="-30" dirty="0"/>
              <a:t>9821601163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643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Franklin Gothic Medium</vt:lpstr>
      <vt:lpstr>Office Theme</vt:lpstr>
      <vt:lpstr>PowerPoint Presentation</vt:lpstr>
      <vt:lpstr>Process----------------------Program</vt:lpstr>
      <vt:lpstr>Process State</vt:lpstr>
      <vt:lpstr>Process Control Block</vt:lpstr>
      <vt:lpstr>Context Switching</vt:lpstr>
      <vt:lpstr>Scheduling Queues</vt:lpstr>
      <vt:lpstr>Schedulers</vt:lpstr>
      <vt:lpstr>PROCESS SCHEDULING</vt:lpstr>
      <vt:lpstr>Scheduling algorithms</vt:lpstr>
      <vt:lpstr>PowerPoint Presentation</vt:lpstr>
      <vt:lpstr>PowerPoint Presentation</vt:lpstr>
      <vt:lpstr>PowerPoint Presentation</vt:lpstr>
      <vt:lpstr>Problem</vt:lpstr>
      <vt:lpstr>Problem</vt:lpstr>
      <vt:lpstr>Problem</vt:lpstr>
      <vt:lpstr>PROCESS -SYNCHRONIZATION</vt:lpstr>
      <vt:lpstr>Communication Basics (cooperative)</vt:lpstr>
      <vt:lpstr>The Critical Section Problem</vt:lpstr>
      <vt:lpstr>PowerPoint Presentation</vt:lpstr>
      <vt:lpstr>Solution to critical section should have</vt:lpstr>
      <vt:lpstr>Semaphores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(process management)</dc:title>
  <dc:creator>amartohelp@yahoo.com</dc:creator>
  <cp:lastModifiedBy>amar panchal</cp:lastModifiedBy>
  <cp:revision>1</cp:revision>
  <dcterms:created xsi:type="dcterms:W3CDTF">2022-09-15T18:56:35Z</dcterms:created>
  <dcterms:modified xsi:type="dcterms:W3CDTF">2022-09-15T18:57:38Z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2022-09-15T00:00:00Z</vt:filetime>
  </property>
  <property fmtid="{D5CDD505-2E9C-101B-9397-08002B2CF9AE}" pid="5" name="Producer">
    <vt:lpwstr>Microsoft® PowerPoint® 2016</vt:lpwstr>
  </property>
</Properties>
</file>