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2" r:id="rId1"/>
  </p:sldMasterIdLst>
  <p:notesMasterIdLst>
    <p:notesMasterId r:id="rId84"/>
  </p:notesMasterIdLst>
  <p:sldIdLst>
    <p:sldId id="256" r:id="rId2"/>
    <p:sldId id="339" r:id="rId3"/>
    <p:sldId id="258" r:id="rId4"/>
    <p:sldId id="259" r:id="rId5"/>
    <p:sldId id="260" r:id="rId6"/>
    <p:sldId id="261" r:id="rId7"/>
    <p:sldId id="262" r:id="rId8"/>
    <p:sldId id="263" r:id="rId9"/>
    <p:sldId id="340" r:id="rId10"/>
    <p:sldId id="343" r:id="rId11"/>
    <p:sldId id="342" r:id="rId12"/>
    <p:sldId id="341" r:id="rId13"/>
    <p:sldId id="347" r:id="rId14"/>
    <p:sldId id="346" r:id="rId15"/>
    <p:sldId id="345" r:id="rId16"/>
    <p:sldId id="264" r:id="rId17"/>
    <p:sldId id="265" r:id="rId18"/>
    <p:sldId id="266" r:id="rId19"/>
    <p:sldId id="296" r:id="rId20"/>
    <p:sldId id="267" r:id="rId21"/>
    <p:sldId id="268" r:id="rId22"/>
    <p:sldId id="269" r:id="rId23"/>
    <p:sldId id="270" r:id="rId24"/>
    <p:sldId id="271" r:id="rId25"/>
    <p:sldId id="272" r:id="rId26"/>
    <p:sldId id="273" r:id="rId27"/>
    <p:sldId id="274" r:id="rId28"/>
    <p:sldId id="275" r:id="rId29"/>
    <p:sldId id="277" r:id="rId30"/>
    <p:sldId id="278" r:id="rId31"/>
    <p:sldId id="348" r:id="rId32"/>
    <p:sldId id="280" r:id="rId33"/>
    <p:sldId id="281" r:id="rId34"/>
    <p:sldId id="282" r:id="rId35"/>
    <p:sldId id="349" r:id="rId36"/>
    <p:sldId id="284" r:id="rId37"/>
    <p:sldId id="285" r:id="rId38"/>
    <p:sldId id="336" r:id="rId39"/>
    <p:sldId id="286" r:id="rId40"/>
    <p:sldId id="310" r:id="rId41"/>
    <p:sldId id="318" r:id="rId42"/>
    <p:sldId id="311" r:id="rId43"/>
    <p:sldId id="337" r:id="rId44"/>
    <p:sldId id="312" r:id="rId45"/>
    <p:sldId id="320" r:id="rId46"/>
    <p:sldId id="313" r:id="rId47"/>
    <p:sldId id="338"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291" r:id="rId61"/>
    <p:sldId id="292" r:id="rId62"/>
    <p:sldId id="293" r:id="rId63"/>
    <p:sldId id="294" r:id="rId64"/>
    <p:sldId id="295" r:id="rId65"/>
    <p:sldId id="322" r:id="rId66"/>
    <p:sldId id="314" r:id="rId67"/>
    <p:sldId id="315" r:id="rId68"/>
    <p:sldId id="316" r:id="rId69"/>
    <p:sldId id="317"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552" autoAdjust="0"/>
  </p:normalViewPr>
  <p:slideViewPr>
    <p:cSldViewPr>
      <p:cViewPr varScale="1">
        <p:scale>
          <a:sx n="56" d="100"/>
          <a:sy n="56" d="100"/>
        </p:scale>
        <p:origin x="66" y="49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BC8772-C80B-4C5D-9025-55AA261BD52E}" type="datetimeFigureOut">
              <a:rPr lang="en-IN" smtClean="0"/>
              <a:pPr/>
              <a:t>11-06-2018</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1A0AB09-7C1C-410C-A3D7-AB9FBCD9AEF8}" type="slidenum">
              <a:rPr lang="en-IN" smtClean="0"/>
              <a:pPr/>
              <a:t>‹#›</a:t>
            </a:fld>
            <a:endParaRPr lang="en-IN"/>
          </a:p>
        </p:txBody>
      </p:sp>
    </p:spTree>
    <p:extLst>
      <p:ext uri="{BB962C8B-B14F-4D97-AF65-F5344CB8AC3E}">
        <p14:creationId xmlns:p14="http://schemas.microsoft.com/office/powerpoint/2010/main" val="1995308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1A0AB09-7C1C-410C-A3D7-AB9FBCD9AEF8}" type="slidenum">
              <a:rPr lang="en-IN" smtClean="0"/>
              <a:pPr/>
              <a:t>44</a:t>
            </a:fld>
            <a:endParaRPr lang="en-IN"/>
          </a:p>
        </p:txBody>
      </p:sp>
    </p:spTree>
    <p:extLst>
      <p:ext uri="{BB962C8B-B14F-4D97-AF65-F5344CB8AC3E}">
        <p14:creationId xmlns:p14="http://schemas.microsoft.com/office/powerpoint/2010/main" val="3301448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3B0933BF-7E32-4340-AF80-A2EB278A5EA8}" type="datetimeFigureOut">
              <a:rPr lang="en-IN" smtClean="0"/>
              <a:pPr/>
              <a:t>11-06-2018</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AA768926-D36B-4C2A-9489-A52EC45B046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0933BF-7E32-4340-AF80-A2EB278A5EA8}" type="datetimeFigureOut">
              <a:rPr lang="en-IN" smtClean="0"/>
              <a:pPr/>
              <a:t>11-06-2018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68926-D36B-4C2A-9489-A52EC45B0465}"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0933BF-7E32-4340-AF80-A2EB278A5EA8}" type="datetimeFigureOut">
              <a:rPr lang="en-IN" smtClean="0"/>
              <a:pPr/>
              <a:t>11-06-2018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68926-D36B-4C2A-9489-A52EC45B0465}"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B0933BF-7E32-4340-AF80-A2EB278A5EA8}" type="datetimeFigureOut">
              <a:rPr lang="en-IN" smtClean="0"/>
              <a:pPr/>
              <a:t>11-06-2018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68926-D36B-4C2A-9489-A52EC45B046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B0933BF-7E32-4340-AF80-A2EB278A5EA8}" type="datetimeFigureOut">
              <a:rPr lang="en-IN" smtClean="0"/>
              <a:pPr/>
              <a:t>11-06-2018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768926-D36B-4C2A-9489-A52EC45B046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0933BF-7E32-4340-AF80-A2EB278A5EA8}" type="datetimeFigureOut">
              <a:rPr lang="en-IN" smtClean="0"/>
              <a:pPr/>
              <a:t>11-06-2018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768926-D36B-4C2A-9489-A52EC45B0465}"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B0933BF-7E32-4340-AF80-A2EB278A5EA8}" type="datetimeFigureOut">
              <a:rPr lang="en-IN" smtClean="0"/>
              <a:pPr/>
              <a:t>11-06-2018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768926-D36B-4C2A-9489-A52EC45B0465}"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B0933BF-7E32-4340-AF80-A2EB278A5EA8}" type="datetimeFigureOut">
              <a:rPr lang="en-IN" smtClean="0"/>
              <a:pPr/>
              <a:t>11-06-2018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768926-D36B-4C2A-9489-A52EC45B0465}"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0933BF-7E32-4340-AF80-A2EB278A5EA8}" type="datetimeFigureOut">
              <a:rPr lang="en-IN" smtClean="0"/>
              <a:pPr/>
              <a:t>11-06-2018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768926-D36B-4C2A-9489-A52EC45B0465}"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B0933BF-7E32-4340-AF80-A2EB278A5EA8}" type="datetimeFigureOut">
              <a:rPr lang="en-IN" smtClean="0"/>
              <a:pPr/>
              <a:t>11-06-2018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768926-D36B-4C2A-9489-A52EC45B0465}"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B0933BF-7E32-4340-AF80-A2EB278A5EA8}" type="datetimeFigureOut">
              <a:rPr lang="en-IN" smtClean="0"/>
              <a:pPr/>
              <a:t>11-06-2018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AA768926-D36B-4C2A-9489-A52EC45B0465}"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B0933BF-7E32-4340-AF80-A2EB278A5EA8}" type="datetimeFigureOut">
              <a:rPr lang="en-IN" smtClean="0"/>
              <a:pPr/>
              <a:t>11-06-2018</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A768926-D36B-4C2A-9489-A52EC45B0465}"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Operating System</a:t>
            </a:r>
            <a:endParaRPr lang="en-IN" dirty="0"/>
          </a:p>
        </p:txBody>
      </p:sp>
    </p:spTree>
    <p:extLst>
      <p:ext uri="{BB962C8B-B14F-4D97-AF65-F5344CB8AC3E}">
        <p14:creationId xmlns:p14="http://schemas.microsoft.com/office/powerpoint/2010/main" val="2871842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Autofit/>
          </a:bodyPr>
          <a:lstStyle/>
          <a:p>
            <a:r>
              <a:rPr lang="en-US" sz="3600" dirty="0" smtClean="0"/>
              <a:t>Steps To Load Kernel Into Memory</a:t>
            </a:r>
            <a:endParaRPr lang="en-US" sz="3600" dirty="0"/>
          </a:p>
        </p:txBody>
      </p:sp>
      <p:pic>
        <p:nvPicPr>
          <p:cNvPr id="4" name="Content Placeholder 3" descr="kernel.png"/>
          <p:cNvPicPr>
            <a:picLocks noGrp="1" noChangeAspect="1"/>
          </p:cNvPicPr>
          <p:nvPr>
            <p:ph sz="half" idx="1"/>
          </p:nvPr>
        </p:nvPicPr>
        <p:blipFill>
          <a:blip r:embed="rId2"/>
          <a:stretch>
            <a:fillRect/>
          </a:stretch>
        </p:blipFill>
        <p:spPr>
          <a:xfrm>
            <a:off x="4876800" y="1981200"/>
            <a:ext cx="4029638" cy="3115110"/>
          </a:xfrm>
        </p:spPr>
      </p:pic>
      <p:sp>
        <p:nvSpPr>
          <p:cNvPr id="5" name="Content Placeholder 4"/>
          <p:cNvSpPr>
            <a:spLocks noGrp="1"/>
          </p:cNvSpPr>
          <p:nvPr>
            <p:ph sz="half" idx="2"/>
          </p:nvPr>
        </p:nvSpPr>
        <p:spPr>
          <a:xfrm>
            <a:off x="609600" y="1447800"/>
            <a:ext cx="4038600" cy="4434840"/>
          </a:xfrm>
        </p:spPr>
        <p:txBody>
          <a:bodyPr>
            <a:normAutofit fontScale="92500"/>
          </a:bodyPr>
          <a:lstStyle/>
          <a:p>
            <a:r>
              <a:rPr lang="en-US" dirty="0" smtClean="0"/>
              <a:t>When we switch on computer, control will go to ROM, on which </a:t>
            </a:r>
            <a:r>
              <a:rPr lang="en-US" i="1" dirty="0" smtClean="0">
                <a:solidFill>
                  <a:schemeClr val="accent3">
                    <a:lumMod val="50000"/>
                  </a:schemeClr>
                </a:solidFill>
              </a:rPr>
              <a:t>Bootstrap loader </a:t>
            </a:r>
            <a:r>
              <a:rPr lang="en-US" dirty="0" smtClean="0"/>
              <a:t>is present.</a:t>
            </a:r>
          </a:p>
          <a:p>
            <a:r>
              <a:rPr lang="en-US" dirty="0" smtClean="0"/>
              <a:t>Job of bootstrap loader is to read 0</a:t>
            </a:r>
            <a:r>
              <a:rPr lang="en-US" baseline="30000" dirty="0" smtClean="0"/>
              <a:t>th</a:t>
            </a:r>
            <a:r>
              <a:rPr lang="en-US" dirty="0" smtClean="0"/>
              <a:t> sector of hard disk, on which </a:t>
            </a:r>
            <a:r>
              <a:rPr lang="en-US" i="1" dirty="0" smtClean="0">
                <a:solidFill>
                  <a:schemeClr val="accent3">
                    <a:lumMod val="50000"/>
                  </a:schemeClr>
                </a:solidFill>
              </a:rPr>
              <a:t>boot loader </a:t>
            </a:r>
            <a:r>
              <a:rPr lang="en-US" dirty="0" smtClean="0"/>
              <a:t>is present.</a:t>
            </a:r>
          </a:p>
          <a:p>
            <a:r>
              <a:rPr lang="en-US" dirty="0" smtClean="0"/>
              <a:t>Job of boot loader  is to load </a:t>
            </a:r>
            <a:r>
              <a:rPr lang="en-US" i="1" dirty="0" smtClean="0">
                <a:solidFill>
                  <a:schemeClr val="accent3">
                    <a:lumMod val="50000"/>
                  </a:schemeClr>
                </a:solidFill>
              </a:rPr>
              <a:t>kernel</a:t>
            </a:r>
            <a:r>
              <a:rPr lang="en-US" dirty="0" smtClean="0"/>
              <a:t> in to memory.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t>Kernel Structure</a:t>
            </a:r>
            <a:endParaRPr lang="en-US" dirty="0"/>
          </a:p>
        </p:txBody>
      </p:sp>
      <p:sp>
        <p:nvSpPr>
          <p:cNvPr id="3" name="Content Placeholder 2"/>
          <p:cNvSpPr>
            <a:spLocks noGrp="1"/>
          </p:cNvSpPr>
          <p:nvPr>
            <p:ph idx="1"/>
          </p:nvPr>
        </p:nvSpPr>
        <p:spPr>
          <a:xfrm>
            <a:off x="457200" y="1600200"/>
            <a:ext cx="8229600" cy="4724400"/>
          </a:xfrm>
        </p:spPr>
        <p:txBody>
          <a:bodyPr/>
          <a:lstStyle/>
          <a:p>
            <a:r>
              <a:rPr lang="en-US" dirty="0" smtClean="0"/>
              <a:t>When a </a:t>
            </a:r>
            <a:r>
              <a:rPr lang="en-US" i="1" dirty="0" smtClean="0">
                <a:solidFill>
                  <a:schemeClr val="accent3">
                    <a:lumMod val="50000"/>
                  </a:schemeClr>
                </a:solidFill>
              </a:rPr>
              <a:t>process</a:t>
            </a:r>
            <a:r>
              <a:rPr lang="en-US" dirty="0" smtClean="0">
                <a:solidFill>
                  <a:schemeClr val="tx2">
                    <a:lumMod val="75000"/>
                  </a:schemeClr>
                </a:solidFill>
              </a:rPr>
              <a:t> </a:t>
            </a:r>
            <a:r>
              <a:rPr lang="en-US" dirty="0" smtClean="0"/>
              <a:t>makes requests of the kernel, the request is called a </a:t>
            </a:r>
            <a:r>
              <a:rPr lang="en-US" i="1" dirty="0" smtClean="0">
                <a:solidFill>
                  <a:schemeClr val="accent3">
                    <a:lumMod val="50000"/>
                  </a:schemeClr>
                </a:solidFill>
              </a:rPr>
              <a:t>system call</a:t>
            </a:r>
            <a:r>
              <a:rPr lang="en-US" dirty="0" smtClean="0"/>
              <a:t> .</a:t>
            </a:r>
          </a:p>
          <a:p>
            <a:r>
              <a:rPr lang="en-US" dirty="0" smtClean="0"/>
              <a:t>Various kernel designs differ in how they manage system calls and </a:t>
            </a:r>
            <a:r>
              <a:rPr lang="en-US" i="1" dirty="0" smtClean="0">
                <a:solidFill>
                  <a:schemeClr val="accent3">
                    <a:lumMod val="50000"/>
                  </a:schemeClr>
                </a:solidFill>
              </a:rPr>
              <a:t>resources.</a:t>
            </a:r>
          </a:p>
          <a:p>
            <a:endParaRPr lang="en-US" dirty="0" smtClean="0"/>
          </a:p>
          <a:p>
            <a:pPr>
              <a:buNone/>
            </a:pPr>
            <a:r>
              <a:rPr lang="en-US" b="1" i="1" dirty="0" smtClean="0">
                <a:solidFill>
                  <a:schemeClr val="accent3">
                    <a:lumMod val="50000"/>
                  </a:schemeClr>
                </a:solidFill>
              </a:rPr>
              <a:t>Simple Kernel Structure</a:t>
            </a:r>
          </a:p>
          <a:p>
            <a:r>
              <a:rPr lang="en-US" dirty="0" smtClean="0"/>
              <a:t>In this structure there is no distinguish between kernel mode &amp; user mode.</a:t>
            </a:r>
          </a:p>
          <a:p>
            <a:r>
              <a:rPr lang="en-US" dirty="0" smtClean="0"/>
              <a:t>All the programs can directly interact with OS &amp; H/W.</a:t>
            </a:r>
          </a:p>
          <a:p>
            <a:r>
              <a:rPr lang="en-US" dirty="0" err="1" smtClean="0"/>
              <a:t>Eg</a:t>
            </a:r>
            <a:r>
              <a:rPr lang="en-US" dirty="0" smtClean="0"/>
              <a:t>. DOS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kernel.png"/>
          <p:cNvPicPr>
            <a:picLocks noGrp="1" noChangeAspect="1"/>
          </p:cNvPicPr>
          <p:nvPr>
            <p:ph idx="1"/>
          </p:nvPr>
        </p:nvPicPr>
        <p:blipFill>
          <a:blip r:embed="rId2"/>
          <a:stretch>
            <a:fillRect/>
          </a:stretch>
        </p:blipFill>
        <p:spPr>
          <a:xfrm>
            <a:off x="685800" y="2133600"/>
            <a:ext cx="4029638" cy="3115110"/>
          </a:xfrm>
          <a:prstGeom prst="rect">
            <a:avLst/>
          </a:prstGeom>
        </p:spPr>
      </p:pic>
      <p:sp>
        <p:nvSpPr>
          <p:cNvPr id="5" name="Title 1"/>
          <p:cNvSpPr>
            <a:spLocks noGrp="1"/>
          </p:cNvSpPr>
          <p:nvPr>
            <p:ph type="title"/>
          </p:nvPr>
        </p:nvSpPr>
        <p:spPr>
          <a:xfrm>
            <a:off x="685800" y="1219200"/>
            <a:ext cx="5334000" cy="438912"/>
          </a:xfrm>
        </p:spPr>
        <p:txBody>
          <a:bodyPr>
            <a:noAutofit/>
          </a:bodyPr>
          <a:lstStyle/>
          <a:p>
            <a:r>
              <a:rPr lang="en-US" sz="2800" dirty="0" smtClean="0"/>
              <a:t>Simple Kernel Structure</a:t>
            </a:r>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92500" lnSpcReduction="20000"/>
          </a:bodyPr>
          <a:lstStyle/>
          <a:p>
            <a:pPr>
              <a:buNone/>
            </a:pPr>
            <a:r>
              <a:rPr lang="en-US" b="1" i="1" dirty="0" smtClean="0">
                <a:solidFill>
                  <a:schemeClr val="accent3">
                    <a:lumMod val="50000"/>
                  </a:schemeClr>
                </a:solidFill>
              </a:rPr>
              <a:t>Monolithic Kernel</a:t>
            </a:r>
          </a:p>
          <a:p>
            <a:r>
              <a:rPr lang="en-US" dirty="0" smtClean="0"/>
              <a:t>In this structure all the OS tasks(instructions) will run as one process in kernel mode.</a:t>
            </a:r>
          </a:p>
          <a:p>
            <a:r>
              <a:rPr lang="en-US" dirty="0" smtClean="0"/>
              <a:t>And application program will run in user mode &amp; can access services through system call interface.</a:t>
            </a:r>
          </a:p>
          <a:p>
            <a:r>
              <a:rPr lang="en-US" dirty="0" err="1" smtClean="0"/>
              <a:t>Eg</a:t>
            </a:r>
            <a:r>
              <a:rPr lang="en-US" dirty="0" smtClean="0"/>
              <a:t>. Unix</a:t>
            </a:r>
          </a:p>
          <a:p>
            <a:r>
              <a:rPr lang="en-US" dirty="0" smtClean="0"/>
              <a:t>Drawback: It will increase the size &amp; complexity of  </a:t>
            </a:r>
            <a:r>
              <a:rPr lang="en-US" dirty="0" err="1" smtClean="0"/>
              <a:t>kernal</a:t>
            </a:r>
            <a:r>
              <a:rPr lang="en-US" dirty="0" smtClean="0"/>
              <a:t>.</a:t>
            </a:r>
          </a:p>
          <a:p>
            <a:endParaRPr lang="en-US" dirty="0" smtClean="0"/>
          </a:p>
          <a:p>
            <a:pPr>
              <a:buNone/>
            </a:pPr>
            <a:r>
              <a:rPr lang="en-US" b="1" i="1" dirty="0" smtClean="0">
                <a:solidFill>
                  <a:schemeClr val="accent3">
                    <a:lumMod val="50000"/>
                  </a:schemeClr>
                </a:solidFill>
              </a:rPr>
              <a:t>Microkernel</a:t>
            </a:r>
          </a:p>
          <a:p>
            <a:r>
              <a:rPr lang="en-US" dirty="0" smtClean="0"/>
              <a:t>Instead of  having all OS task running  in kernel mode , only primitive task of OS will run in kernel mode with some abstraction  over the H/W </a:t>
            </a:r>
          </a:p>
          <a:p>
            <a:r>
              <a:rPr lang="en-US" dirty="0" smtClean="0"/>
              <a:t>And all other program/services of OS(networking, process mgmt, etc….) will run in user space.</a:t>
            </a:r>
          </a:p>
          <a:p>
            <a:r>
              <a:rPr lang="en-US" dirty="0" err="1" smtClean="0"/>
              <a:t>Eg</a:t>
            </a:r>
            <a:r>
              <a:rPr lang="en-US" dirty="0" smtClean="0"/>
              <a:t>. MAC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92500" lnSpcReduction="10000"/>
          </a:bodyPr>
          <a:lstStyle/>
          <a:p>
            <a:pPr>
              <a:buNone/>
            </a:pPr>
            <a:r>
              <a:rPr lang="en-US" b="1" i="1" dirty="0" smtClean="0">
                <a:solidFill>
                  <a:schemeClr val="accent3">
                    <a:lumMod val="50000"/>
                  </a:schemeClr>
                </a:solidFill>
              </a:rPr>
              <a:t>Object Oriented Kernel / </a:t>
            </a:r>
            <a:r>
              <a:rPr lang="en-US" b="1" i="1" dirty="0" err="1" smtClean="0">
                <a:solidFill>
                  <a:schemeClr val="accent3">
                    <a:lumMod val="50000"/>
                  </a:schemeClr>
                </a:solidFill>
              </a:rPr>
              <a:t>ExoKernel</a:t>
            </a:r>
            <a:endParaRPr lang="en-US" b="1" i="1" dirty="0" smtClean="0">
              <a:solidFill>
                <a:schemeClr val="accent3">
                  <a:lumMod val="50000"/>
                </a:schemeClr>
              </a:solidFill>
            </a:endParaRPr>
          </a:p>
          <a:p>
            <a:r>
              <a:rPr lang="en-US" i="1" dirty="0" err="1" smtClean="0">
                <a:solidFill>
                  <a:schemeClr val="accent3">
                    <a:lumMod val="50000"/>
                  </a:schemeClr>
                </a:solidFill>
              </a:rPr>
              <a:t>Exokernel</a:t>
            </a:r>
            <a:r>
              <a:rPr lang="en-US" dirty="0" smtClean="0"/>
              <a:t> provide minimal abstractions, allowing low-level hardware access. </a:t>
            </a:r>
          </a:p>
          <a:p>
            <a:r>
              <a:rPr lang="en-US" dirty="0" smtClean="0"/>
              <a:t>where the kernel is limited to extending resources to sub operating systems called </a:t>
            </a:r>
            <a:r>
              <a:rPr lang="en-US" i="1" dirty="0" err="1" smtClean="0">
                <a:solidFill>
                  <a:schemeClr val="accent3">
                    <a:lumMod val="50000"/>
                  </a:schemeClr>
                </a:solidFill>
              </a:rPr>
              <a:t>LibOS's</a:t>
            </a:r>
            <a:r>
              <a:rPr lang="en-US" dirty="0" smtClean="0"/>
              <a:t>. Resulting in a very small, fast kernel environment. </a:t>
            </a:r>
          </a:p>
          <a:p>
            <a:r>
              <a:rPr lang="en-US" dirty="0" smtClean="0"/>
              <a:t>In this OS tasks are designed in the form of </a:t>
            </a:r>
            <a:r>
              <a:rPr lang="en-US" i="1" dirty="0" smtClean="0">
                <a:solidFill>
                  <a:schemeClr val="accent3">
                    <a:lumMod val="50000"/>
                  </a:schemeClr>
                </a:solidFill>
              </a:rPr>
              <a:t>modules</a:t>
            </a:r>
            <a:r>
              <a:rPr lang="en-US" dirty="0" smtClean="0"/>
              <a:t>, when ever required in future, those modules will be loaded in memory.</a:t>
            </a:r>
          </a:p>
          <a:p>
            <a:pPr>
              <a:buNone/>
            </a:pPr>
            <a:endParaRPr lang="en-US" dirty="0" smtClean="0"/>
          </a:p>
          <a:p>
            <a:pPr>
              <a:buNone/>
            </a:pPr>
            <a:r>
              <a:rPr lang="en-US" b="1" i="1" dirty="0" smtClean="0">
                <a:solidFill>
                  <a:schemeClr val="accent3">
                    <a:lumMod val="50000"/>
                  </a:schemeClr>
                </a:solidFill>
              </a:rPr>
              <a:t>Hybrid Kernel Structure</a:t>
            </a:r>
          </a:p>
          <a:p>
            <a:r>
              <a:rPr lang="en-US" dirty="0" smtClean="0"/>
              <a:t>(</a:t>
            </a:r>
            <a:r>
              <a:rPr lang="en-US" i="1" dirty="0" smtClean="0"/>
              <a:t>modified </a:t>
            </a:r>
            <a:r>
              <a:rPr lang="en-US" i="1" dirty="0" err="1" smtClean="0"/>
              <a:t>microkernels</a:t>
            </a:r>
            <a:r>
              <a:rPr lang="en-US" dirty="0" smtClean="0"/>
              <a:t>) are much like pure </a:t>
            </a:r>
            <a:r>
              <a:rPr lang="en-US" dirty="0" err="1" smtClean="0"/>
              <a:t>microkernels</a:t>
            </a:r>
            <a:r>
              <a:rPr lang="en-US" dirty="0" smtClean="0"/>
              <a:t>, except that they include some additional code in </a:t>
            </a:r>
            <a:r>
              <a:rPr lang="en-US" dirty="0" err="1" smtClean="0"/>
              <a:t>kernelspace</a:t>
            </a:r>
            <a:r>
              <a:rPr lang="en-US" dirty="0" smtClean="0"/>
              <a:t> to increase performance.</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kernal_types.png"/>
          <p:cNvPicPr>
            <a:picLocks noChangeAspect="1"/>
          </p:cNvPicPr>
          <p:nvPr/>
        </p:nvPicPr>
        <p:blipFill>
          <a:blip r:embed="rId2"/>
          <a:stretch>
            <a:fillRect/>
          </a:stretch>
        </p:blipFill>
        <p:spPr>
          <a:xfrm>
            <a:off x="0" y="3806030"/>
            <a:ext cx="9144000" cy="3128170"/>
          </a:xfrm>
          <a:prstGeom prst="rect">
            <a:avLst/>
          </a:prstGeom>
        </p:spPr>
      </p:pic>
      <p:pic>
        <p:nvPicPr>
          <p:cNvPr id="3" name="Content Placeholder 3" descr="kernel.png"/>
          <p:cNvPicPr>
            <a:picLocks noGrp="1" noChangeAspect="1"/>
          </p:cNvPicPr>
          <p:nvPr>
            <p:ph idx="1"/>
          </p:nvPr>
        </p:nvPicPr>
        <p:blipFill>
          <a:blip r:embed="rId3"/>
          <a:stretch>
            <a:fillRect/>
          </a:stretch>
        </p:blipFill>
        <p:spPr>
          <a:xfrm>
            <a:off x="1295400" y="1066800"/>
            <a:ext cx="4029638" cy="22860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24712"/>
          </a:xfrm>
        </p:spPr>
        <p:txBody>
          <a:bodyPr/>
          <a:lstStyle/>
          <a:p>
            <a:r>
              <a:rPr lang="en-US" dirty="0" smtClean="0"/>
              <a:t>Types of Operating System:</a:t>
            </a:r>
            <a:endParaRPr lang="en-IN" dirty="0"/>
          </a:p>
        </p:txBody>
      </p:sp>
      <p:sp>
        <p:nvSpPr>
          <p:cNvPr id="3" name="Content Placeholder 2"/>
          <p:cNvSpPr>
            <a:spLocks noGrp="1"/>
          </p:cNvSpPr>
          <p:nvPr>
            <p:ph idx="1"/>
          </p:nvPr>
        </p:nvSpPr>
        <p:spPr/>
        <p:txBody>
          <a:bodyPr/>
          <a:lstStyle/>
          <a:p>
            <a:r>
              <a:rPr lang="en-US" dirty="0" smtClean="0"/>
              <a:t>Batch Operating System</a:t>
            </a:r>
          </a:p>
          <a:p>
            <a:r>
              <a:rPr lang="en-US" dirty="0" smtClean="0"/>
              <a:t>Time-sharing Operating System</a:t>
            </a:r>
          </a:p>
          <a:p>
            <a:r>
              <a:rPr lang="en-US" dirty="0" smtClean="0"/>
              <a:t>Distributed Operating System</a:t>
            </a:r>
          </a:p>
          <a:p>
            <a:r>
              <a:rPr lang="en-US" dirty="0" smtClean="0"/>
              <a:t>Network Operating System</a:t>
            </a:r>
          </a:p>
          <a:p>
            <a:r>
              <a:rPr lang="en-US" dirty="0" smtClean="0"/>
              <a:t>Real Operating System</a:t>
            </a:r>
            <a:endParaRPr lang="en-IN" dirty="0"/>
          </a:p>
        </p:txBody>
      </p:sp>
    </p:spTree>
    <p:extLst>
      <p:ext uri="{BB962C8B-B14F-4D97-AF65-F5344CB8AC3E}">
        <p14:creationId xmlns:p14="http://schemas.microsoft.com/office/powerpoint/2010/main" val="3870508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980728"/>
            <a:ext cx="8229600" cy="780696"/>
          </a:xfrm>
        </p:spPr>
        <p:txBody>
          <a:bodyPr>
            <a:normAutofit fontScale="90000"/>
          </a:bodyPr>
          <a:lstStyle/>
          <a:p>
            <a:r>
              <a:rPr lang="en-US" sz="3100" b="1" dirty="0"/>
              <a:t>Batch Operating System</a:t>
            </a:r>
            <a:r>
              <a:rPr lang="en-US" dirty="0"/>
              <a:t/>
            </a:r>
            <a:br>
              <a:rPr lang="en-US" dirty="0"/>
            </a:br>
            <a:endParaRPr lang="en-IN" dirty="0"/>
          </a:p>
        </p:txBody>
      </p:sp>
      <p:sp>
        <p:nvSpPr>
          <p:cNvPr id="3" name="Content Placeholder 2"/>
          <p:cNvSpPr>
            <a:spLocks noGrp="1"/>
          </p:cNvSpPr>
          <p:nvPr>
            <p:ph idx="1"/>
          </p:nvPr>
        </p:nvSpPr>
        <p:spPr>
          <a:xfrm>
            <a:off x="457200" y="1124744"/>
            <a:ext cx="8229600" cy="5199856"/>
          </a:xfrm>
        </p:spPr>
        <p:txBody>
          <a:bodyPr/>
          <a:lstStyle/>
          <a:p>
            <a:r>
              <a:rPr lang="en-US" dirty="0" smtClean="0"/>
              <a:t>In Batch operating system there is no interaction between user and the computer.</a:t>
            </a:r>
          </a:p>
          <a:p>
            <a:r>
              <a:rPr lang="en-IN" dirty="0"/>
              <a:t>The user has to submit a job (written on cards or tape) to a computer operator.</a:t>
            </a:r>
          </a:p>
          <a:p>
            <a:r>
              <a:rPr lang="en-IN" dirty="0"/>
              <a:t>Then computer operator places a batch of several jobs on an input device.</a:t>
            </a:r>
          </a:p>
          <a:p>
            <a:r>
              <a:rPr lang="en-IN" dirty="0"/>
              <a:t>Jobs are batched together by type of languages and </a:t>
            </a:r>
            <a:r>
              <a:rPr lang="en-IN" dirty="0" smtClean="0"/>
              <a:t>requirement.</a:t>
            </a:r>
          </a:p>
          <a:p>
            <a:r>
              <a:rPr lang="en-US" dirty="0" smtClean="0"/>
              <a:t>Problems with Batch Operating System :</a:t>
            </a:r>
          </a:p>
          <a:p>
            <a:pPr marL="880110" lvl="1" indent="-514350">
              <a:buFont typeface="+mj-lt"/>
              <a:buAutoNum type="arabicPeriod"/>
            </a:pPr>
            <a:r>
              <a:rPr lang="en-IN" dirty="0"/>
              <a:t>Lack of interaction between the user and job</a:t>
            </a:r>
            <a:r>
              <a:rPr lang="en-IN" dirty="0" smtClean="0"/>
              <a:t>.</a:t>
            </a:r>
          </a:p>
          <a:p>
            <a:pPr marL="880110" lvl="1" indent="-514350">
              <a:buFont typeface="+mj-lt"/>
              <a:buAutoNum type="arabicPeriod"/>
            </a:pPr>
            <a:r>
              <a:rPr lang="en-IN" dirty="0"/>
              <a:t>No mechanism to prioritize processes.</a:t>
            </a:r>
          </a:p>
          <a:p>
            <a:pPr marL="365760" lvl="1" indent="0">
              <a:buNone/>
            </a:pPr>
            <a:endParaRPr lang="en-IN" dirty="0"/>
          </a:p>
        </p:txBody>
      </p:sp>
    </p:spTree>
    <p:extLst>
      <p:ext uri="{BB962C8B-B14F-4D97-AF65-F5344CB8AC3E}">
        <p14:creationId xmlns:p14="http://schemas.microsoft.com/office/powerpoint/2010/main" val="22164316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755576" y="476672"/>
            <a:ext cx="4824536" cy="1162050"/>
          </a:xfrm>
        </p:spPr>
        <p:txBody>
          <a:bodyPr>
            <a:normAutofit fontScale="90000"/>
          </a:bodyPr>
          <a:lstStyle/>
          <a:p>
            <a:r>
              <a:rPr lang="en-US" sz="3100" b="1" dirty="0"/>
              <a:t>Time-sharing Operating System</a:t>
            </a:r>
            <a:r>
              <a:rPr lang="en-US" dirty="0"/>
              <a:t/>
            </a:r>
            <a:br>
              <a:rPr lang="en-US" dirty="0"/>
            </a:br>
            <a:endParaRPr lang="en-IN" dirty="0"/>
          </a:p>
        </p:txBody>
      </p:sp>
      <p:sp>
        <p:nvSpPr>
          <p:cNvPr id="6" name="TextBox 5"/>
          <p:cNvSpPr txBox="1"/>
          <p:nvPr/>
        </p:nvSpPr>
        <p:spPr>
          <a:xfrm>
            <a:off x="527269" y="836712"/>
            <a:ext cx="7776864" cy="5933932"/>
          </a:xfrm>
          <a:prstGeom prst="rect">
            <a:avLst/>
          </a:prstGeom>
          <a:noFill/>
        </p:spPr>
        <p:txBody>
          <a:bodyPr wrap="square" rtlCol="0">
            <a:spAutoFit/>
          </a:bodyPr>
          <a:lstStyle/>
          <a:p>
            <a:pPr marL="274320" indent="-274320">
              <a:spcBef>
                <a:spcPct val="20000"/>
              </a:spcBef>
              <a:buClr>
                <a:schemeClr val="accent3"/>
              </a:buClr>
              <a:buSzPct val="95000"/>
              <a:buFont typeface="Wingdings 2"/>
              <a:buChar char=""/>
            </a:pPr>
            <a:r>
              <a:rPr lang="en-IN" sz="2600" dirty="0"/>
              <a:t>A time sharing system allows many users to share the computer resources simultaneously. </a:t>
            </a:r>
            <a:endParaRPr lang="en-IN" sz="2600" dirty="0" smtClean="0"/>
          </a:p>
          <a:p>
            <a:pPr marL="274320" indent="-274320">
              <a:spcBef>
                <a:spcPct val="20000"/>
              </a:spcBef>
              <a:buClr>
                <a:schemeClr val="accent3"/>
              </a:buClr>
              <a:buSzPct val="95000"/>
              <a:buFont typeface="Wingdings 2"/>
              <a:buChar char=""/>
            </a:pPr>
            <a:r>
              <a:rPr lang="en-IN" sz="2600" dirty="0" smtClean="0"/>
              <a:t>The </a:t>
            </a:r>
            <a:r>
              <a:rPr lang="en-IN" sz="2600" dirty="0"/>
              <a:t>time sharing system provides the direct access to a large number of users where CPU time is divided among all the users on scheduled basis. The OS allocates a set of time to each user. </a:t>
            </a:r>
          </a:p>
          <a:p>
            <a:pPr marL="274320" indent="-274320">
              <a:spcBef>
                <a:spcPct val="20000"/>
              </a:spcBef>
              <a:buClr>
                <a:schemeClr val="accent3"/>
              </a:buClr>
              <a:buSzPct val="95000"/>
              <a:buFont typeface="Wingdings 2"/>
              <a:buChar char=""/>
            </a:pPr>
            <a:r>
              <a:rPr lang="en-IN" sz="2600" dirty="0"/>
              <a:t>When this time is expired, it passes control to the next user on the system. The time allowed is extremely small and the users are given the impression that they each have their own CPU and they are the sole owner of the CPU.</a:t>
            </a:r>
          </a:p>
          <a:p>
            <a:pPr marL="274320" indent="-274320">
              <a:spcBef>
                <a:spcPct val="20000"/>
              </a:spcBef>
              <a:buClr>
                <a:schemeClr val="accent3"/>
              </a:buClr>
              <a:buSzPct val="95000"/>
              <a:buFont typeface="Wingdings 2"/>
              <a:buChar char=""/>
            </a:pPr>
            <a:r>
              <a:rPr lang="en-IN" sz="2600" dirty="0" smtClean="0"/>
              <a:t>This short period of time during that a user gets attention of the CPU; is known as a </a:t>
            </a:r>
            <a:r>
              <a:rPr lang="en-IN" sz="2600" b="1" dirty="0" smtClean="0"/>
              <a:t>time slice </a:t>
            </a:r>
            <a:r>
              <a:rPr lang="en-IN" sz="2600" dirty="0" smtClean="0"/>
              <a:t>or a </a:t>
            </a:r>
            <a:r>
              <a:rPr lang="en-IN" sz="2600" b="1" dirty="0" smtClean="0"/>
              <a:t>quantum</a:t>
            </a:r>
            <a:r>
              <a:rPr lang="en-IN" sz="2600" dirty="0" smtClean="0"/>
              <a:t>.</a:t>
            </a:r>
            <a:endParaRPr lang="en-IN" sz="2600" dirty="0"/>
          </a:p>
        </p:txBody>
      </p:sp>
    </p:spTree>
    <p:extLst>
      <p:ext uri="{BB962C8B-B14F-4D97-AF65-F5344CB8AC3E}">
        <p14:creationId xmlns:p14="http://schemas.microsoft.com/office/powerpoint/2010/main" val="1507686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847928"/>
          </a:xfrm>
        </p:spPr>
        <p:txBody>
          <a:bodyPr>
            <a:normAutofit/>
          </a:bodyPr>
          <a:lstStyle/>
          <a:p>
            <a:endParaRPr lang="en-IN" dirty="0" smtClean="0"/>
          </a:p>
          <a:p>
            <a:endParaRPr lang="en-IN" dirty="0"/>
          </a:p>
          <a:p>
            <a:endParaRPr lang="en-IN" dirty="0" smtClean="0"/>
          </a:p>
          <a:p>
            <a:endParaRPr lang="en-IN" dirty="0"/>
          </a:p>
          <a:p>
            <a:endParaRPr lang="en-IN" dirty="0" smtClean="0"/>
          </a:p>
          <a:p>
            <a:r>
              <a:rPr lang="en-IN" dirty="0" smtClean="0"/>
              <a:t>In </a:t>
            </a:r>
            <a:r>
              <a:rPr lang="en-IN" dirty="0"/>
              <a:t>above figure the user 5 is active but user 1, user 2, user 3, and user 4 are in waiting state whereas user 6 is in ready status.</a:t>
            </a:r>
          </a:p>
          <a:p>
            <a:r>
              <a:rPr lang="en-IN" dirty="0"/>
              <a:t>As soon as the time slice of user 5 is completed, the control moves on to the next ready user i.e. user 6. In this state user 2, user 3, user 4, and user 5 are in waiting state and user 1 is in ready state. The process continues in the same way and so on.</a:t>
            </a:r>
          </a:p>
          <a:p>
            <a:pPr marL="0" indent="0">
              <a:buNone/>
            </a:pP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548680"/>
            <a:ext cx="4032448"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11478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an Operating System?</a:t>
            </a:r>
            <a:endParaRPr lang="en-IN" dirty="0"/>
          </a:p>
        </p:txBody>
      </p:sp>
      <p:sp>
        <p:nvSpPr>
          <p:cNvPr id="3" name="Content Placeholder 2"/>
          <p:cNvSpPr>
            <a:spLocks noGrp="1"/>
          </p:cNvSpPr>
          <p:nvPr>
            <p:ph idx="1"/>
          </p:nvPr>
        </p:nvSpPr>
        <p:spPr/>
        <p:txBody>
          <a:bodyPr/>
          <a:lstStyle/>
          <a:p>
            <a:r>
              <a:rPr lang="en-IN" dirty="0" smtClean="0"/>
              <a:t>A </a:t>
            </a:r>
            <a:r>
              <a:rPr lang="en-IN" dirty="0"/>
              <a:t>computer system has many resources (hardware and software), which may be require to complete a task. </a:t>
            </a:r>
            <a:endParaRPr lang="en-IN" dirty="0" smtClean="0"/>
          </a:p>
          <a:p>
            <a:r>
              <a:rPr lang="en-IN" dirty="0" smtClean="0"/>
              <a:t>The </a:t>
            </a:r>
            <a:r>
              <a:rPr lang="en-IN" dirty="0"/>
              <a:t>commonly required resources are input/output devices, memory, file storage space, CPU etc. </a:t>
            </a:r>
            <a:endParaRPr lang="en-IN" dirty="0" smtClean="0"/>
          </a:p>
          <a:p>
            <a:r>
              <a:rPr lang="en-IN" dirty="0" smtClean="0"/>
              <a:t>OS acts </a:t>
            </a:r>
            <a:r>
              <a:rPr lang="en-IN" dirty="0"/>
              <a:t>as a manager of the above resources and allocates them to specific programs and users as necessary for their task</a:t>
            </a:r>
            <a:r>
              <a:rPr lang="en-IN" dirty="0" smtClean="0"/>
              <a:t>.</a:t>
            </a:r>
          </a:p>
          <a:p>
            <a:r>
              <a:rPr lang="en-US" dirty="0"/>
              <a:t>Operating system is nothing but a </a:t>
            </a:r>
            <a:r>
              <a:rPr lang="en-US" b="1" dirty="0"/>
              <a:t>software that manages the hardware.</a:t>
            </a:r>
          </a:p>
          <a:p>
            <a:endParaRPr lang="en-IN" dirty="0"/>
          </a:p>
        </p:txBody>
      </p:sp>
    </p:spTree>
    <p:extLst>
      <p:ext uri="{BB962C8B-B14F-4D97-AF65-F5344CB8AC3E}">
        <p14:creationId xmlns:p14="http://schemas.microsoft.com/office/powerpoint/2010/main" val="3920178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92664"/>
          </a:xfrm>
        </p:spPr>
        <p:txBody>
          <a:bodyPr>
            <a:normAutofit/>
          </a:bodyPr>
          <a:lstStyle/>
          <a:p>
            <a:r>
              <a:rPr lang="en-US" sz="2800" b="1" dirty="0" smtClean="0"/>
              <a:t>Distributed Operating System</a:t>
            </a:r>
            <a:endParaRPr lang="en-IN" sz="2800" b="1" dirty="0"/>
          </a:p>
        </p:txBody>
      </p:sp>
      <p:sp>
        <p:nvSpPr>
          <p:cNvPr id="3" name="Content Placeholder 2"/>
          <p:cNvSpPr>
            <a:spLocks noGrp="1"/>
          </p:cNvSpPr>
          <p:nvPr>
            <p:ph idx="1"/>
          </p:nvPr>
        </p:nvSpPr>
        <p:spPr>
          <a:xfrm>
            <a:off x="457200" y="1340768"/>
            <a:ext cx="8229600" cy="4983832"/>
          </a:xfrm>
        </p:spPr>
        <p:txBody>
          <a:bodyPr/>
          <a:lstStyle/>
          <a:p>
            <a:r>
              <a:rPr lang="en-IN" dirty="0" smtClean="0"/>
              <a:t>Distributed means data is stored and processed on multiple locations.</a:t>
            </a:r>
          </a:p>
          <a:p>
            <a:r>
              <a:rPr lang="en-IN" dirty="0"/>
              <a:t>D</a:t>
            </a:r>
            <a:r>
              <a:rPr lang="en-IN" dirty="0" smtClean="0"/>
              <a:t>istributed </a:t>
            </a:r>
            <a:r>
              <a:rPr lang="en-IN" dirty="0"/>
              <a:t>systems </a:t>
            </a:r>
            <a:endParaRPr lang="en-IN" dirty="0" smtClean="0"/>
          </a:p>
          <a:p>
            <a:pPr marL="0" indent="0">
              <a:buNone/>
            </a:pPr>
            <a:r>
              <a:rPr lang="en-IN" dirty="0"/>
              <a:t> </a:t>
            </a:r>
            <a:r>
              <a:rPr lang="en-IN" dirty="0" smtClean="0"/>
              <a:t> comprises </a:t>
            </a:r>
            <a:r>
              <a:rPr lang="en-IN" dirty="0"/>
              <a:t>of many </a:t>
            </a:r>
            <a:endParaRPr lang="en-IN" dirty="0" smtClean="0"/>
          </a:p>
          <a:p>
            <a:pPr marL="0" indent="0">
              <a:buNone/>
            </a:pPr>
            <a:r>
              <a:rPr lang="en-IN" dirty="0" smtClean="0"/>
              <a:t>  computers </a:t>
            </a:r>
            <a:r>
              <a:rPr lang="en-IN" dirty="0"/>
              <a:t>that </a:t>
            </a:r>
            <a:r>
              <a:rPr lang="en-IN" dirty="0" smtClean="0"/>
              <a:t>are</a:t>
            </a:r>
          </a:p>
          <a:p>
            <a:pPr marL="0" indent="0">
              <a:buNone/>
            </a:pPr>
            <a:r>
              <a:rPr lang="en-IN" dirty="0" smtClean="0"/>
              <a:t>  inter </a:t>
            </a:r>
            <a:r>
              <a:rPr lang="en-IN" dirty="0"/>
              <a:t>connected by </a:t>
            </a:r>
          </a:p>
          <a:p>
            <a:pPr marL="0" indent="0">
              <a:buNone/>
            </a:pPr>
            <a:r>
              <a:rPr lang="en-IN" dirty="0" smtClean="0"/>
              <a:t>  communication </a:t>
            </a:r>
            <a:r>
              <a:rPr lang="en-IN" dirty="0"/>
              <a:t>networks</a:t>
            </a:r>
            <a:r>
              <a:rPr lang="en-IN" dirty="0" smtClean="0"/>
              <a:t>.</a:t>
            </a:r>
          </a:p>
          <a:p>
            <a:pPr marL="0" indent="0">
              <a:buNone/>
            </a:pPr>
            <a:r>
              <a:rPr lang="en-IN" dirty="0" smtClean="0"/>
              <a:t>  The </a:t>
            </a:r>
            <a:r>
              <a:rPr lang="en-IN" dirty="0"/>
              <a:t>main benefit of </a:t>
            </a:r>
            <a:endParaRPr lang="en-IN" dirty="0" smtClean="0"/>
          </a:p>
          <a:p>
            <a:pPr marL="0" indent="0">
              <a:buNone/>
            </a:pPr>
            <a:r>
              <a:rPr lang="en-IN" dirty="0" smtClean="0"/>
              <a:t> distributed </a:t>
            </a:r>
            <a:r>
              <a:rPr lang="en-IN" dirty="0"/>
              <a:t>systems is its low price/performance ratio</a:t>
            </a:r>
            <a:r>
              <a:rPr lang="en-IN" dirty="0" smtClean="0"/>
              <a:t>.</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772816"/>
            <a:ext cx="3971925"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5085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415880"/>
          </a:xfrm>
        </p:spPr>
        <p:txBody>
          <a:bodyPr>
            <a:normAutofit/>
          </a:bodyPr>
          <a:lstStyle/>
          <a:p>
            <a:pPr marL="0" indent="0">
              <a:buNone/>
            </a:pPr>
            <a:r>
              <a:rPr lang="en-IN" b="1" dirty="0"/>
              <a:t>The advantages of distributed systems are following.</a:t>
            </a:r>
          </a:p>
          <a:p>
            <a:pPr lvl="1"/>
            <a:r>
              <a:rPr lang="en-IN" dirty="0"/>
              <a:t>With resource sharing facility user at one site may be able to use the resources available at another.</a:t>
            </a:r>
          </a:p>
          <a:p>
            <a:pPr lvl="1"/>
            <a:r>
              <a:rPr lang="en-IN" dirty="0"/>
              <a:t>Speedup the exchange of data with one another via electronic mail.</a:t>
            </a:r>
          </a:p>
          <a:p>
            <a:pPr lvl="1"/>
            <a:r>
              <a:rPr lang="en-IN" dirty="0"/>
              <a:t>If one site fails in a distributed system, the remaining sites can potentially continue operating.</a:t>
            </a:r>
          </a:p>
          <a:p>
            <a:pPr lvl="1"/>
            <a:r>
              <a:rPr lang="en-IN" dirty="0"/>
              <a:t>Better service to the customers.</a:t>
            </a:r>
          </a:p>
          <a:p>
            <a:pPr lvl="1"/>
            <a:r>
              <a:rPr lang="en-IN" dirty="0"/>
              <a:t>Reduction of the load on the host computer.</a:t>
            </a:r>
          </a:p>
          <a:p>
            <a:pPr lvl="1"/>
            <a:r>
              <a:rPr lang="en-IN" dirty="0"/>
              <a:t>Reduction of delays in data processing.</a:t>
            </a:r>
          </a:p>
          <a:p>
            <a:endParaRPr lang="en-IN" dirty="0"/>
          </a:p>
        </p:txBody>
      </p:sp>
    </p:spTree>
    <p:extLst>
      <p:ext uri="{BB962C8B-B14F-4D97-AF65-F5344CB8AC3E}">
        <p14:creationId xmlns:p14="http://schemas.microsoft.com/office/powerpoint/2010/main" val="11121113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559896"/>
          </a:xfrm>
        </p:spPr>
        <p:txBody>
          <a:bodyPr>
            <a:normAutofit/>
          </a:bodyPr>
          <a:lstStyle/>
          <a:p>
            <a:pPr marL="0" indent="0">
              <a:buNone/>
            </a:pPr>
            <a:r>
              <a:rPr lang="en-US" b="1" dirty="0" smtClean="0"/>
              <a:t>Disadvantages of Distributed Operating System:</a:t>
            </a:r>
          </a:p>
          <a:p>
            <a:pPr lvl="1"/>
            <a:r>
              <a:rPr lang="en-IN" dirty="0"/>
              <a:t>Security problem due to sharing</a:t>
            </a:r>
          </a:p>
          <a:p>
            <a:pPr lvl="1"/>
            <a:r>
              <a:rPr lang="en-IN" dirty="0"/>
              <a:t>Some messages can be lost in the network system</a:t>
            </a:r>
          </a:p>
          <a:p>
            <a:pPr lvl="1"/>
            <a:r>
              <a:rPr lang="en-IN" dirty="0"/>
              <a:t>Bandwidth is another problem if there is large data then all network wires to be replaced which tends to become expensive</a:t>
            </a:r>
          </a:p>
          <a:p>
            <a:pPr lvl="1"/>
            <a:r>
              <a:rPr lang="en-IN" dirty="0"/>
              <a:t>Overloading is another problem in distributed operating systems</a:t>
            </a:r>
          </a:p>
          <a:p>
            <a:pPr lvl="1"/>
            <a:r>
              <a:rPr lang="en-IN" dirty="0"/>
              <a:t>If there is a database connected on local system and many users accessing that database through remote or distributed way then performance become slow</a:t>
            </a:r>
          </a:p>
          <a:p>
            <a:pPr lvl="1"/>
            <a:r>
              <a:rPr lang="en-IN" dirty="0"/>
              <a:t>The databases in network operating is difficult to administrate then single user system</a:t>
            </a:r>
          </a:p>
          <a:p>
            <a:pPr marL="0" indent="0">
              <a:buNone/>
            </a:pPr>
            <a:endParaRPr lang="en-IN" dirty="0"/>
          </a:p>
        </p:txBody>
      </p:sp>
    </p:spTree>
    <p:extLst>
      <p:ext uri="{BB962C8B-B14F-4D97-AF65-F5344CB8AC3E}">
        <p14:creationId xmlns:p14="http://schemas.microsoft.com/office/powerpoint/2010/main" val="2800850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996720"/>
          </a:xfrm>
        </p:spPr>
        <p:txBody>
          <a:bodyPr>
            <a:normAutofit fontScale="90000"/>
          </a:bodyPr>
          <a:lstStyle/>
          <a:p>
            <a:r>
              <a:rPr lang="en-IN" sz="3100" b="1" dirty="0"/>
              <a:t>Network operating System</a:t>
            </a:r>
            <a:r>
              <a:rPr lang="en-IN" dirty="0"/>
              <a:t/>
            </a:r>
            <a:br>
              <a:rPr lang="en-IN" dirty="0"/>
            </a:br>
            <a:endParaRPr lang="en-IN" dirty="0"/>
          </a:p>
        </p:txBody>
      </p:sp>
      <p:sp>
        <p:nvSpPr>
          <p:cNvPr id="3" name="Content Placeholder 2"/>
          <p:cNvSpPr>
            <a:spLocks noGrp="1"/>
          </p:cNvSpPr>
          <p:nvPr>
            <p:ph idx="1"/>
          </p:nvPr>
        </p:nvSpPr>
        <p:spPr>
          <a:xfrm>
            <a:off x="457200" y="1196752"/>
            <a:ext cx="8229600" cy="5127848"/>
          </a:xfrm>
        </p:spPr>
        <p:txBody>
          <a:bodyPr/>
          <a:lstStyle/>
          <a:p>
            <a:r>
              <a:rPr lang="en-IN" dirty="0"/>
              <a:t>Network Operating System runs on a server and </a:t>
            </a:r>
            <a:r>
              <a:rPr lang="en-IN" dirty="0" err="1"/>
              <a:t>and</a:t>
            </a:r>
            <a:r>
              <a:rPr lang="en-IN" dirty="0"/>
              <a:t> provides server the capability to manage data, users, groups, security, applications, and other networking functions. </a:t>
            </a:r>
            <a:endParaRPr lang="en-IN" dirty="0" smtClean="0"/>
          </a:p>
          <a:p>
            <a:r>
              <a:rPr lang="en-IN" dirty="0" smtClean="0"/>
              <a:t>The </a:t>
            </a:r>
            <a:r>
              <a:rPr lang="en-IN" dirty="0"/>
              <a:t>primary purpose of the network operating system is to allow shared file and printer access among multiple computers in a network, typically a local area network (LAN), a private network or to other networks</a:t>
            </a:r>
          </a:p>
        </p:txBody>
      </p:sp>
    </p:spTree>
    <p:extLst>
      <p:ext uri="{BB962C8B-B14F-4D97-AF65-F5344CB8AC3E}">
        <p14:creationId xmlns:p14="http://schemas.microsoft.com/office/powerpoint/2010/main" val="15026543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415880"/>
          </a:xfrm>
        </p:spPr>
        <p:txBody>
          <a:bodyPr/>
          <a:lstStyle/>
          <a:p>
            <a:pPr marL="0" indent="0">
              <a:buNone/>
            </a:pPr>
            <a:r>
              <a:rPr lang="en-IN" b="1" dirty="0"/>
              <a:t>The advantages of network operating systems are following.</a:t>
            </a:r>
          </a:p>
          <a:p>
            <a:r>
              <a:rPr lang="en-IN" dirty="0"/>
              <a:t>Centralized servers are highly stable.</a:t>
            </a:r>
          </a:p>
          <a:p>
            <a:r>
              <a:rPr lang="en-IN" dirty="0"/>
              <a:t>Security is server managed.</a:t>
            </a:r>
          </a:p>
          <a:p>
            <a:r>
              <a:rPr lang="en-IN" dirty="0"/>
              <a:t>Upgrades to new technologies and </a:t>
            </a:r>
            <a:r>
              <a:rPr lang="en-IN" dirty="0" smtClean="0"/>
              <a:t>hardware's </a:t>
            </a:r>
            <a:r>
              <a:rPr lang="en-IN" dirty="0"/>
              <a:t>can be easily integrated into the system.</a:t>
            </a:r>
          </a:p>
          <a:p>
            <a:r>
              <a:rPr lang="en-IN" dirty="0"/>
              <a:t>Remote access to servers is possible from different locations and types of systems.</a:t>
            </a:r>
          </a:p>
          <a:p>
            <a:endParaRPr lang="en-IN" dirty="0"/>
          </a:p>
        </p:txBody>
      </p:sp>
    </p:spTree>
    <p:extLst>
      <p:ext uri="{BB962C8B-B14F-4D97-AF65-F5344CB8AC3E}">
        <p14:creationId xmlns:p14="http://schemas.microsoft.com/office/powerpoint/2010/main" val="1102367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32656"/>
            <a:ext cx="8229600" cy="780696"/>
          </a:xfrm>
        </p:spPr>
        <p:txBody>
          <a:bodyPr>
            <a:normAutofit/>
          </a:bodyPr>
          <a:lstStyle/>
          <a:p>
            <a:r>
              <a:rPr lang="en-US" sz="2800" b="1" dirty="0" smtClean="0"/>
              <a:t>Real time Operating System</a:t>
            </a:r>
            <a:endParaRPr lang="en-IN" sz="2800" b="1" dirty="0"/>
          </a:p>
        </p:txBody>
      </p:sp>
      <p:sp>
        <p:nvSpPr>
          <p:cNvPr id="3" name="Content Placeholder 2"/>
          <p:cNvSpPr>
            <a:spLocks noGrp="1"/>
          </p:cNvSpPr>
          <p:nvPr>
            <p:ph idx="1"/>
          </p:nvPr>
        </p:nvSpPr>
        <p:spPr>
          <a:xfrm>
            <a:off x="457200" y="1124744"/>
            <a:ext cx="8229600" cy="5199856"/>
          </a:xfrm>
        </p:spPr>
        <p:txBody>
          <a:bodyPr>
            <a:normAutofit fontScale="92500" lnSpcReduction="20000"/>
          </a:bodyPr>
          <a:lstStyle/>
          <a:p>
            <a:r>
              <a:rPr lang="en-IN" dirty="0" smtClean="0"/>
              <a:t>In </a:t>
            </a:r>
            <a:r>
              <a:rPr lang="en-IN" dirty="0"/>
              <a:t>which the time interval required to process and respond to inputs is so small that it controls the environment. </a:t>
            </a:r>
            <a:endParaRPr lang="en-IN" dirty="0" smtClean="0"/>
          </a:p>
          <a:p>
            <a:r>
              <a:rPr lang="en-IN" dirty="0" smtClean="0"/>
              <a:t>It </a:t>
            </a:r>
            <a:r>
              <a:rPr lang="en-IN" dirty="0"/>
              <a:t>is always on line whereas on line system need not be real time. </a:t>
            </a:r>
            <a:endParaRPr lang="en-IN" dirty="0" smtClean="0"/>
          </a:p>
          <a:p>
            <a:r>
              <a:rPr lang="en-IN" dirty="0" smtClean="0"/>
              <a:t>So </a:t>
            </a:r>
            <a:r>
              <a:rPr lang="en-IN" dirty="0"/>
              <a:t>in this method response time is very less as compared to the online processing.</a:t>
            </a:r>
          </a:p>
          <a:p>
            <a:r>
              <a:rPr lang="en-IN" dirty="0"/>
              <a:t>Real-time systems are used when there are rigid time requirements on the operation of a processor or the flow of data and real-time systems can be used as a control device in a dedicated application. </a:t>
            </a:r>
            <a:endParaRPr lang="en-IN" dirty="0" smtClean="0"/>
          </a:p>
          <a:p>
            <a:r>
              <a:rPr lang="en-IN" dirty="0" smtClean="0"/>
              <a:t>Real-time </a:t>
            </a:r>
            <a:r>
              <a:rPr lang="en-IN" dirty="0"/>
              <a:t>operating system has well-defined, fixed time constraints otherwise system will fail</a:t>
            </a:r>
            <a:r>
              <a:rPr lang="en-IN" dirty="0" smtClean="0"/>
              <a:t>.</a:t>
            </a:r>
          </a:p>
          <a:p>
            <a:r>
              <a:rPr lang="en-IN" dirty="0" smtClean="0"/>
              <a:t>For </a:t>
            </a:r>
            <a:r>
              <a:rPr lang="en-IN" dirty="0"/>
              <a:t>example Scientific experiments, medical imaging systems, industrial control systems, weapon systems, robots, and </a:t>
            </a:r>
            <a:r>
              <a:rPr lang="en-IN" dirty="0" smtClean="0"/>
              <a:t>home-appliance </a:t>
            </a:r>
            <a:r>
              <a:rPr lang="en-IN" dirty="0"/>
              <a:t>controllers, Air traffic control system etc.</a:t>
            </a:r>
          </a:p>
          <a:p>
            <a:endParaRPr lang="en-IN" dirty="0"/>
          </a:p>
        </p:txBody>
      </p:sp>
    </p:spTree>
    <p:extLst>
      <p:ext uri="{BB962C8B-B14F-4D97-AF65-F5344CB8AC3E}">
        <p14:creationId xmlns:p14="http://schemas.microsoft.com/office/powerpoint/2010/main" val="32143907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80696"/>
          </a:xfrm>
        </p:spPr>
        <p:txBody>
          <a:bodyPr>
            <a:normAutofit fontScale="90000"/>
          </a:bodyPr>
          <a:lstStyle/>
          <a:p>
            <a:r>
              <a:rPr lang="en-US" dirty="0" smtClean="0"/>
              <a:t>What is process?</a:t>
            </a:r>
            <a:endParaRPr lang="en-IN" dirty="0"/>
          </a:p>
        </p:txBody>
      </p:sp>
      <p:sp>
        <p:nvSpPr>
          <p:cNvPr id="3" name="Content Placeholder 2"/>
          <p:cNvSpPr>
            <a:spLocks noGrp="1"/>
          </p:cNvSpPr>
          <p:nvPr>
            <p:ph idx="1"/>
          </p:nvPr>
        </p:nvSpPr>
        <p:spPr>
          <a:xfrm>
            <a:off x="457200" y="1556792"/>
            <a:ext cx="8229600" cy="4767808"/>
          </a:xfrm>
        </p:spPr>
        <p:txBody>
          <a:bodyPr/>
          <a:lstStyle/>
          <a:p>
            <a:r>
              <a:rPr lang="en-IN" dirty="0"/>
              <a:t>A process is a program in execution. </a:t>
            </a:r>
            <a:endParaRPr lang="en-IN" dirty="0" smtClean="0"/>
          </a:p>
          <a:p>
            <a:r>
              <a:rPr lang="en-IN" dirty="0"/>
              <a:t>A process is the basic unit of execution in an operating </a:t>
            </a:r>
            <a:r>
              <a:rPr lang="en-IN" dirty="0" smtClean="0"/>
              <a:t>system.</a:t>
            </a:r>
          </a:p>
          <a:p>
            <a:endParaRPr lang="en-IN" dirty="0"/>
          </a:p>
        </p:txBody>
      </p:sp>
    </p:spTree>
    <p:extLst>
      <p:ext uri="{BB962C8B-B14F-4D97-AF65-F5344CB8AC3E}">
        <p14:creationId xmlns:p14="http://schemas.microsoft.com/office/powerpoint/2010/main" val="7912274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60648"/>
            <a:ext cx="8229600" cy="1143000"/>
          </a:xfrm>
        </p:spPr>
        <p:txBody>
          <a:bodyPr/>
          <a:lstStyle/>
          <a:p>
            <a:r>
              <a:rPr lang="en-US" dirty="0" smtClean="0"/>
              <a:t>Process States</a:t>
            </a:r>
            <a:endParaRPr lang="en-IN" dirty="0"/>
          </a:p>
        </p:txBody>
      </p:sp>
      <p:sp>
        <p:nvSpPr>
          <p:cNvPr id="3" name="Content Placeholder 2"/>
          <p:cNvSpPr>
            <a:spLocks noGrp="1"/>
          </p:cNvSpPr>
          <p:nvPr>
            <p:ph idx="1"/>
          </p:nvPr>
        </p:nvSpPr>
        <p:spPr>
          <a:xfrm>
            <a:off x="457200" y="1484784"/>
            <a:ext cx="8229600" cy="4839816"/>
          </a:xfrm>
        </p:spPr>
        <p:txBody>
          <a:bodyPr/>
          <a:lstStyle/>
          <a:p>
            <a:pPr marL="0" indent="0">
              <a:buNone/>
            </a:pPr>
            <a:r>
              <a:rPr lang="en-IN" dirty="0"/>
              <a:t>As a process executes, it changes state. The state of a process is defined as the current activity of the process.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780928"/>
            <a:ext cx="6624736" cy="326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783332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908720"/>
            <a:ext cx="8229600" cy="5256584"/>
          </a:xfrm>
        </p:spPr>
        <p:txBody>
          <a:bodyPr/>
          <a:lstStyle/>
          <a:p>
            <a:pPr marL="514350" indent="-514350">
              <a:buFont typeface="+mj-lt"/>
              <a:buAutoNum type="arabicPeriod"/>
            </a:pPr>
            <a:r>
              <a:rPr lang="en-IN" b="1" dirty="0" smtClean="0"/>
              <a:t>New: </a:t>
            </a:r>
            <a:r>
              <a:rPr lang="en-IN" dirty="0" smtClean="0"/>
              <a:t>The </a:t>
            </a:r>
            <a:r>
              <a:rPr lang="en-IN" dirty="0"/>
              <a:t>process is being created</a:t>
            </a:r>
            <a:r>
              <a:rPr lang="en-IN" dirty="0" smtClean="0"/>
              <a:t>.</a:t>
            </a:r>
          </a:p>
          <a:p>
            <a:pPr marL="514350" indent="-514350">
              <a:buFont typeface="+mj-lt"/>
              <a:buAutoNum type="arabicPeriod"/>
            </a:pPr>
            <a:r>
              <a:rPr lang="en-IN" b="1" dirty="0" smtClean="0"/>
              <a:t>Ready: </a:t>
            </a:r>
            <a:r>
              <a:rPr lang="en-IN" dirty="0" smtClean="0"/>
              <a:t>The </a:t>
            </a:r>
            <a:r>
              <a:rPr lang="en-IN" dirty="0"/>
              <a:t>process is waiting to be assigned to a processor. Ready processes are waiting to have the processor allocated to them by the operating system so that they can run</a:t>
            </a:r>
            <a:r>
              <a:rPr lang="en-IN" dirty="0" smtClean="0"/>
              <a:t>.</a:t>
            </a:r>
          </a:p>
          <a:p>
            <a:pPr marL="514350" indent="-514350">
              <a:buFont typeface="+mj-lt"/>
              <a:buAutoNum type="arabicPeriod"/>
            </a:pPr>
            <a:r>
              <a:rPr lang="en-IN" b="1" dirty="0" smtClean="0"/>
              <a:t>Running: </a:t>
            </a:r>
            <a:r>
              <a:rPr lang="en-IN" dirty="0" smtClean="0"/>
              <a:t>Process </a:t>
            </a:r>
            <a:r>
              <a:rPr lang="en-IN" dirty="0"/>
              <a:t>instructions are being executed (i.e. The process that is currently being executed</a:t>
            </a:r>
            <a:r>
              <a:rPr lang="en-IN" dirty="0" smtClean="0"/>
              <a:t>).</a:t>
            </a:r>
          </a:p>
          <a:p>
            <a:pPr marL="514350" indent="-514350">
              <a:buFont typeface="+mj-lt"/>
              <a:buAutoNum type="arabicPeriod"/>
            </a:pPr>
            <a:r>
              <a:rPr lang="en-IN" b="1" dirty="0" smtClean="0"/>
              <a:t>Waiting: </a:t>
            </a:r>
            <a:r>
              <a:rPr lang="en-IN" dirty="0" smtClean="0"/>
              <a:t>The </a:t>
            </a:r>
            <a:r>
              <a:rPr lang="en-IN" dirty="0"/>
              <a:t>process is waiting for some event to occur (such as the completion of an I/O operation</a:t>
            </a:r>
            <a:r>
              <a:rPr lang="en-IN" dirty="0" smtClean="0"/>
              <a:t>).</a:t>
            </a:r>
          </a:p>
          <a:p>
            <a:pPr marL="514350" indent="-514350">
              <a:buFont typeface="+mj-lt"/>
              <a:buAutoNum type="arabicPeriod"/>
            </a:pPr>
            <a:r>
              <a:rPr lang="en-IN" b="1" dirty="0" smtClean="0"/>
              <a:t>Terminated: </a:t>
            </a:r>
            <a:r>
              <a:rPr lang="en-IN" dirty="0" smtClean="0"/>
              <a:t>The </a:t>
            </a:r>
            <a:r>
              <a:rPr lang="en-IN" dirty="0"/>
              <a:t>process has finished execution.</a:t>
            </a:r>
          </a:p>
        </p:txBody>
      </p:sp>
    </p:spTree>
    <p:extLst>
      <p:ext uri="{BB962C8B-B14F-4D97-AF65-F5344CB8AC3E}">
        <p14:creationId xmlns:p14="http://schemas.microsoft.com/office/powerpoint/2010/main" val="2668619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n-US" dirty="0" smtClean="0"/>
              <a:t>Process Control Block</a:t>
            </a:r>
            <a:endParaRPr lang="en-IN" dirty="0"/>
          </a:p>
        </p:txBody>
      </p:sp>
      <p:sp>
        <p:nvSpPr>
          <p:cNvPr id="3" name="Content Placeholder 2"/>
          <p:cNvSpPr>
            <a:spLocks noGrp="1"/>
          </p:cNvSpPr>
          <p:nvPr>
            <p:ph idx="1"/>
          </p:nvPr>
        </p:nvSpPr>
        <p:spPr>
          <a:xfrm>
            <a:off x="457200" y="1412776"/>
            <a:ext cx="8229600" cy="4911824"/>
          </a:xfrm>
        </p:spPr>
        <p:txBody>
          <a:bodyPr/>
          <a:lstStyle/>
          <a:p>
            <a:pPr algn="just"/>
            <a:r>
              <a:rPr lang="en-IN" dirty="0" smtClean="0"/>
              <a:t>Process </a:t>
            </a:r>
            <a:r>
              <a:rPr lang="en-IN" dirty="0"/>
              <a:t>Control block is used </a:t>
            </a:r>
          </a:p>
          <a:p>
            <a:pPr marL="0" indent="0" algn="just">
              <a:buNone/>
            </a:pPr>
            <a:r>
              <a:rPr lang="en-IN" dirty="0" smtClean="0"/>
              <a:t>   for </a:t>
            </a:r>
            <a:r>
              <a:rPr lang="en-IN" dirty="0"/>
              <a:t>storing the collection of </a:t>
            </a:r>
          </a:p>
          <a:p>
            <a:pPr marL="0" indent="0" algn="just">
              <a:buNone/>
            </a:pPr>
            <a:r>
              <a:rPr lang="en-IN" dirty="0" smtClean="0"/>
              <a:t>   information</a:t>
            </a:r>
            <a:r>
              <a:rPr lang="en-IN" dirty="0"/>
              <a:t> about the Processes </a:t>
            </a:r>
            <a:r>
              <a:rPr lang="en-IN" dirty="0" smtClean="0"/>
              <a:t>.</a:t>
            </a:r>
            <a:endParaRPr lang="en-IN" dirty="0"/>
          </a:p>
          <a:p>
            <a:pPr algn="just"/>
            <a:r>
              <a:rPr lang="en-IN" dirty="0" smtClean="0"/>
              <a:t>This </a:t>
            </a:r>
            <a:r>
              <a:rPr lang="en-IN" dirty="0"/>
              <a:t>is also called as the </a:t>
            </a:r>
            <a:r>
              <a:rPr lang="en-IN" dirty="0" smtClean="0"/>
              <a:t>data </a:t>
            </a:r>
            <a:endParaRPr lang="en-IN" dirty="0"/>
          </a:p>
          <a:p>
            <a:pPr marL="0" indent="0" algn="just">
              <a:buNone/>
            </a:pPr>
            <a:r>
              <a:rPr lang="en-IN" dirty="0" smtClean="0"/>
              <a:t>   structure </a:t>
            </a:r>
            <a:r>
              <a:rPr lang="en-IN" dirty="0"/>
              <a:t>which </a:t>
            </a:r>
            <a:r>
              <a:rPr lang="en-IN" dirty="0" smtClean="0"/>
              <a:t>stores </a:t>
            </a:r>
            <a:r>
              <a:rPr lang="en-IN" dirty="0"/>
              <a:t>the </a:t>
            </a:r>
          </a:p>
          <a:p>
            <a:pPr marL="0" indent="0" algn="just">
              <a:buNone/>
            </a:pPr>
            <a:r>
              <a:rPr lang="en-IN" dirty="0" smtClean="0"/>
              <a:t>   information </a:t>
            </a:r>
            <a:r>
              <a:rPr lang="en-IN" dirty="0"/>
              <a:t>about the process. </a:t>
            </a:r>
          </a:p>
          <a:p>
            <a:pPr algn="just"/>
            <a:r>
              <a:rPr lang="en-IN" dirty="0"/>
              <a:t>The information of the Process is </a:t>
            </a:r>
          </a:p>
          <a:p>
            <a:pPr marL="0" indent="0" algn="just">
              <a:buNone/>
            </a:pPr>
            <a:r>
              <a:rPr lang="en-IN" dirty="0" smtClean="0"/>
              <a:t>    used </a:t>
            </a:r>
            <a:r>
              <a:rPr lang="en-IN" dirty="0"/>
              <a:t>by the </a:t>
            </a:r>
            <a:r>
              <a:rPr lang="en-IN" dirty="0" smtClean="0"/>
              <a:t>CPU</a:t>
            </a:r>
            <a:r>
              <a:rPr lang="en-IN" dirty="0"/>
              <a:t> at the Run time</a:t>
            </a:r>
            <a:r>
              <a:rPr lang="en-IN" dirty="0" smtClean="0"/>
              <a:t>.</a:t>
            </a:r>
          </a:p>
          <a:p>
            <a:pPr algn="just"/>
            <a:r>
              <a:rPr lang="en-US" dirty="0" smtClean="0"/>
              <a:t>PCB is also called as </a:t>
            </a:r>
            <a:r>
              <a:rPr lang="en-US" b="1" dirty="0" smtClean="0"/>
              <a:t>Task Control Block.</a:t>
            </a:r>
            <a:endParaRPr lang="en-IN" b="1"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00" y="1340768"/>
            <a:ext cx="216217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08254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271864"/>
          </a:xfrm>
        </p:spPr>
        <p:txBody>
          <a:bodyPr/>
          <a:lstStyle/>
          <a:p>
            <a:r>
              <a:rPr lang="en-IN" dirty="0" smtClean="0"/>
              <a:t>An </a:t>
            </a:r>
            <a:r>
              <a:rPr lang="en-IN" dirty="0"/>
              <a:t>operating System (OS) is an interface between users and computer hardware.</a:t>
            </a:r>
          </a:p>
          <a:p>
            <a:endParaRPr lang="en-US" dirty="0" smtClean="0"/>
          </a:p>
          <a:p>
            <a:endParaRPr lang="en-US" dirty="0" smtClean="0"/>
          </a:p>
          <a:p>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760" y="2132856"/>
            <a:ext cx="4248472" cy="4176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84590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792688"/>
          </a:xfrm>
        </p:spPr>
        <p:txBody>
          <a:bodyPr>
            <a:normAutofit fontScale="77500" lnSpcReduction="20000"/>
          </a:bodyPr>
          <a:lstStyle/>
          <a:p>
            <a:r>
              <a:rPr lang="en-IN" b="1" dirty="0" smtClean="0"/>
              <a:t>Pointer: </a:t>
            </a:r>
            <a:r>
              <a:rPr lang="en-IN" dirty="0" smtClean="0"/>
              <a:t>Pointer </a:t>
            </a:r>
            <a:r>
              <a:rPr lang="en-IN" dirty="0"/>
              <a:t>points to another process control block. Pointer is used for maintaining the scheduling list</a:t>
            </a:r>
            <a:r>
              <a:rPr lang="en-IN" dirty="0" smtClean="0"/>
              <a:t>.</a:t>
            </a:r>
          </a:p>
          <a:p>
            <a:endParaRPr lang="en-IN" dirty="0" smtClean="0"/>
          </a:p>
          <a:p>
            <a:r>
              <a:rPr lang="en-IN" b="1" dirty="0"/>
              <a:t>Process </a:t>
            </a:r>
            <a:r>
              <a:rPr lang="en-IN" b="1" dirty="0" smtClean="0"/>
              <a:t>ID: </a:t>
            </a:r>
            <a:r>
              <a:rPr lang="en-IN" dirty="0" smtClean="0"/>
              <a:t>Each </a:t>
            </a:r>
            <a:r>
              <a:rPr lang="en-IN" dirty="0"/>
              <a:t>process is assigned a unique identification number, when it is entered into the system</a:t>
            </a:r>
            <a:r>
              <a:rPr lang="en-IN" dirty="0" smtClean="0"/>
              <a:t>.</a:t>
            </a:r>
          </a:p>
          <a:p>
            <a:endParaRPr lang="en-IN" dirty="0" smtClean="0"/>
          </a:p>
          <a:p>
            <a:r>
              <a:rPr lang="en-IN" b="1" dirty="0"/>
              <a:t>Process </a:t>
            </a:r>
            <a:r>
              <a:rPr lang="en-IN" b="1" dirty="0" smtClean="0"/>
              <a:t>State : </a:t>
            </a:r>
            <a:r>
              <a:rPr lang="en-IN" dirty="0" smtClean="0"/>
              <a:t>It </a:t>
            </a:r>
            <a:r>
              <a:rPr lang="en-IN" dirty="0"/>
              <a:t>indicates the information about the state of process such as </a:t>
            </a:r>
            <a:r>
              <a:rPr lang="en-IN" dirty="0" smtClean="0"/>
              <a:t>new , ready , running </a:t>
            </a:r>
            <a:r>
              <a:rPr lang="en-IN" dirty="0"/>
              <a:t>etc</a:t>
            </a:r>
            <a:r>
              <a:rPr lang="en-IN" dirty="0" smtClean="0"/>
              <a:t>.</a:t>
            </a:r>
          </a:p>
          <a:p>
            <a:endParaRPr lang="en-IN" dirty="0" smtClean="0"/>
          </a:p>
          <a:p>
            <a:r>
              <a:rPr lang="en-IN" b="1" dirty="0"/>
              <a:t>CPU </a:t>
            </a:r>
            <a:r>
              <a:rPr lang="en-IN" b="1" dirty="0" smtClean="0"/>
              <a:t>Registers : </a:t>
            </a:r>
            <a:r>
              <a:rPr lang="en-IN" dirty="0" smtClean="0"/>
              <a:t>It </a:t>
            </a:r>
            <a:r>
              <a:rPr lang="en-IN" dirty="0"/>
              <a:t>indicates the information about the contents of the CPU registers. </a:t>
            </a:r>
            <a:endParaRPr lang="en-IN" dirty="0" smtClean="0"/>
          </a:p>
          <a:p>
            <a:r>
              <a:rPr lang="en-IN" dirty="0" smtClean="0"/>
              <a:t>The </a:t>
            </a:r>
            <a:r>
              <a:rPr lang="en-IN" dirty="0"/>
              <a:t>information of CPU registers must be saved when an interrupt occurs, so that the process can be continued correctly afterward. </a:t>
            </a:r>
            <a:endParaRPr lang="en-IN" dirty="0" smtClean="0"/>
          </a:p>
          <a:p>
            <a:r>
              <a:rPr lang="en-IN" dirty="0" smtClean="0"/>
              <a:t>Registers </a:t>
            </a:r>
            <a:r>
              <a:rPr lang="en-IN" dirty="0"/>
              <a:t>hold the processed the result of calculations or addresses pointing to the memory locations of desired data</a:t>
            </a:r>
            <a:r>
              <a:rPr lang="en-IN" dirty="0" smtClean="0"/>
              <a:t>.</a:t>
            </a:r>
          </a:p>
          <a:p>
            <a:endParaRPr lang="en-IN" dirty="0"/>
          </a:p>
          <a:p>
            <a:r>
              <a:rPr lang="en-IN" b="1" dirty="0"/>
              <a:t>CPU Scheduling </a:t>
            </a:r>
            <a:r>
              <a:rPr lang="en-IN" b="1" dirty="0" smtClean="0"/>
              <a:t>Information : </a:t>
            </a:r>
            <a:r>
              <a:rPr lang="en-IN" dirty="0" smtClean="0"/>
              <a:t>It </a:t>
            </a:r>
            <a:r>
              <a:rPr lang="en-IN" dirty="0"/>
              <a:t>indicates the information needed for CPU scheduling such as process priority, pointers to scheduling queues and other scheduling </a:t>
            </a:r>
            <a:r>
              <a:rPr lang="en-IN" dirty="0" smtClean="0"/>
              <a:t>parameters.</a:t>
            </a:r>
            <a:endParaRPr lang="en-IN" dirty="0"/>
          </a:p>
        </p:txBody>
      </p:sp>
    </p:spTree>
    <p:extLst>
      <p:ext uri="{BB962C8B-B14F-4D97-AF65-F5344CB8AC3E}">
        <p14:creationId xmlns:p14="http://schemas.microsoft.com/office/powerpoint/2010/main" val="1890116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t>Context Switching</a:t>
            </a:r>
            <a:endParaRPr lang="en-US" dirty="0"/>
          </a:p>
        </p:txBody>
      </p:sp>
      <p:sp>
        <p:nvSpPr>
          <p:cNvPr id="3" name="Content Placeholder 2"/>
          <p:cNvSpPr>
            <a:spLocks noGrp="1"/>
          </p:cNvSpPr>
          <p:nvPr>
            <p:ph idx="1"/>
          </p:nvPr>
        </p:nvSpPr>
        <p:spPr>
          <a:xfrm>
            <a:off x="457200" y="1371600"/>
            <a:ext cx="8229600" cy="4953000"/>
          </a:xfrm>
        </p:spPr>
        <p:txBody>
          <a:bodyPr/>
          <a:lstStyle/>
          <a:p>
            <a:r>
              <a:rPr lang="en-US" dirty="0" smtClean="0"/>
              <a:t>When OS have timer interrupt it will save the state of currently running process &amp; will reload the state of next process to be executed.</a:t>
            </a:r>
          </a:p>
          <a:p>
            <a:r>
              <a:rPr lang="en-US" dirty="0" smtClean="0"/>
              <a:t>This process of saving state &amp; reloading the state  actively in switching known as a </a:t>
            </a:r>
            <a:r>
              <a:rPr lang="en-US" i="1" dirty="0" smtClean="0">
                <a:solidFill>
                  <a:schemeClr val="accent3">
                    <a:lumMod val="50000"/>
                  </a:schemeClr>
                </a:solidFill>
              </a:rPr>
              <a:t>context switching.</a:t>
            </a:r>
            <a:endParaRPr lang="en-US" i="1" dirty="0">
              <a:solidFill>
                <a:schemeClr val="accent3">
                  <a:lumMod val="50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641648"/>
            <a:ext cx="8229600" cy="729952"/>
          </a:xfrm>
        </p:spPr>
        <p:txBody>
          <a:bodyPr>
            <a:normAutofit fontScale="90000"/>
          </a:bodyPr>
          <a:lstStyle/>
          <a:p>
            <a:r>
              <a:rPr lang="en-US" dirty="0" smtClean="0"/>
              <a:t>Process Scheduling</a:t>
            </a:r>
            <a:endParaRPr lang="en-IN" dirty="0"/>
          </a:p>
        </p:txBody>
      </p:sp>
      <p:sp>
        <p:nvSpPr>
          <p:cNvPr id="3" name="Content Placeholder 2"/>
          <p:cNvSpPr>
            <a:spLocks noGrp="1"/>
          </p:cNvSpPr>
          <p:nvPr>
            <p:ph idx="1"/>
          </p:nvPr>
        </p:nvSpPr>
        <p:spPr>
          <a:xfrm>
            <a:off x="457200" y="1412776"/>
            <a:ext cx="8229600" cy="5216624"/>
          </a:xfrm>
        </p:spPr>
        <p:txBody>
          <a:bodyPr>
            <a:normAutofit fontScale="85000" lnSpcReduction="10000"/>
          </a:bodyPr>
          <a:lstStyle/>
          <a:p>
            <a:r>
              <a:rPr lang="en-IN" dirty="0"/>
              <a:t>The act of determining which process in the ready state should be moved to the running state is known as </a:t>
            </a:r>
            <a:r>
              <a:rPr lang="en-IN" i="1" dirty="0">
                <a:solidFill>
                  <a:schemeClr val="accent3">
                    <a:lumMod val="50000"/>
                  </a:schemeClr>
                </a:solidFill>
              </a:rPr>
              <a:t>Process Scheduling</a:t>
            </a:r>
            <a:r>
              <a:rPr lang="en-IN" dirty="0" smtClean="0"/>
              <a:t>.</a:t>
            </a:r>
          </a:p>
          <a:p>
            <a:r>
              <a:rPr lang="en-IN" dirty="0"/>
              <a:t>The prime aim of the process scheduling system is to keep the CPU busy all the time and to deliver minimum response time for all programs</a:t>
            </a:r>
            <a:r>
              <a:rPr lang="en-IN" dirty="0" smtClean="0"/>
              <a:t>.</a:t>
            </a:r>
          </a:p>
          <a:p>
            <a:endParaRPr lang="en-IN" dirty="0" smtClean="0"/>
          </a:p>
          <a:p>
            <a:r>
              <a:rPr lang="en-IN" i="1" dirty="0" smtClean="0">
                <a:solidFill>
                  <a:schemeClr val="accent3">
                    <a:lumMod val="50000"/>
                  </a:schemeClr>
                </a:solidFill>
              </a:rPr>
              <a:t>Job Queue</a:t>
            </a:r>
            <a:r>
              <a:rPr lang="en-IN" dirty="0" smtClean="0"/>
              <a:t>. These queues will hold all newly created processes.</a:t>
            </a:r>
          </a:p>
          <a:p>
            <a:r>
              <a:rPr lang="en-IN" i="1" dirty="0" smtClean="0">
                <a:solidFill>
                  <a:schemeClr val="accent3">
                    <a:lumMod val="50000"/>
                  </a:schemeClr>
                </a:solidFill>
              </a:rPr>
              <a:t>Ready Queue</a:t>
            </a:r>
            <a:r>
              <a:rPr lang="en-IN" dirty="0" smtClean="0"/>
              <a:t>. These queues will hold all ready state process which are actively computing for CPU.</a:t>
            </a:r>
          </a:p>
          <a:p>
            <a:r>
              <a:rPr lang="en-IN" i="1" dirty="0" smtClean="0">
                <a:solidFill>
                  <a:schemeClr val="accent3">
                    <a:lumMod val="50000"/>
                  </a:schemeClr>
                </a:solidFill>
              </a:rPr>
              <a:t>Device Queue</a:t>
            </a:r>
            <a:r>
              <a:rPr lang="en-IN" dirty="0" smtClean="0"/>
              <a:t>. Every device will have its own device queue. </a:t>
            </a:r>
          </a:p>
          <a:p>
            <a:pPr>
              <a:buNone/>
            </a:pPr>
            <a:r>
              <a:rPr lang="en-IN" dirty="0" smtClean="0"/>
              <a:t> OS will keep all waiting process for that particular device in its device queue.</a:t>
            </a:r>
          </a:p>
          <a:p>
            <a:r>
              <a:rPr lang="en-IN" dirty="0" smtClean="0"/>
              <a:t>The </a:t>
            </a:r>
            <a:r>
              <a:rPr lang="en-IN" dirty="0"/>
              <a:t>process of selecting processes from </a:t>
            </a:r>
            <a:r>
              <a:rPr lang="en-IN" dirty="0" smtClean="0"/>
              <a:t>(Job Queue, Ready Queue, Device Queue)among </a:t>
            </a:r>
            <a:r>
              <a:rPr lang="en-IN" dirty="0"/>
              <a:t>these queues is carried out by a </a:t>
            </a:r>
            <a:r>
              <a:rPr lang="en-IN" b="1" i="1" dirty="0">
                <a:solidFill>
                  <a:schemeClr val="accent3">
                    <a:lumMod val="50000"/>
                  </a:schemeClr>
                </a:solidFill>
              </a:rPr>
              <a:t>scheduler</a:t>
            </a:r>
            <a:r>
              <a:rPr lang="en-IN" dirty="0"/>
              <a:t>.</a:t>
            </a:r>
          </a:p>
        </p:txBody>
      </p:sp>
    </p:spTree>
    <p:extLst>
      <p:ext uri="{BB962C8B-B14F-4D97-AF65-F5344CB8AC3E}">
        <p14:creationId xmlns:p14="http://schemas.microsoft.com/office/powerpoint/2010/main" val="228803229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2656"/>
            <a:ext cx="8229600" cy="1143000"/>
          </a:xfrm>
        </p:spPr>
        <p:txBody>
          <a:bodyPr>
            <a:normAutofit fontScale="90000"/>
          </a:bodyPr>
          <a:lstStyle/>
          <a:p>
            <a:r>
              <a:rPr lang="en-US" dirty="0" smtClean="0"/>
              <a:t>Schedulers and Types of Scheduler</a:t>
            </a:r>
            <a:endParaRPr lang="en-IN" dirty="0"/>
          </a:p>
        </p:txBody>
      </p:sp>
      <p:sp>
        <p:nvSpPr>
          <p:cNvPr id="3" name="Content Placeholder 2"/>
          <p:cNvSpPr>
            <a:spLocks noGrp="1"/>
          </p:cNvSpPr>
          <p:nvPr>
            <p:ph idx="1"/>
          </p:nvPr>
        </p:nvSpPr>
        <p:spPr>
          <a:xfrm>
            <a:off x="457200" y="1412776"/>
            <a:ext cx="8229600" cy="4911824"/>
          </a:xfrm>
        </p:spPr>
        <p:txBody>
          <a:bodyPr/>
          <a:lstStyle/>
          <a:p>
            <a:pPr marL="0" indent="0">
              <a:buNone/>
            </a:pPr>
            <a:r>
              <a:rPr lang="en-IN" dirty="0"/>
              <a:t>Schedulers are special system </a:t>
            </a:r>
            <a:r>
              <a:rPr lang="en-IN" dirty="0" smtClean="0"/>
              <a:t>software's </a:t>
            </a:r>
            <a:r>
              <a:rPr lang="en-IN" dirty="0"/>
              <a:t>which handles process scheduling in various </a:t>
            </a:r>
            <a:r>
              <a:rPr lang="en-IN" dirty="0" smtClean="0"/>
              <a:t>ways. </a:t>
            </a:r>
          </a:p>
          <a:p>
            <a:pPr marL="0" indent="0">
              <a:buNone/>
            </a:pPr>
            <a:r>
              <a:rPr lang="en-IN" dirty="0" smtClean="0"/>
              <a:t>Their </a:t>
            </a:r>
            <a:r>
              <a:rPr lang="en-IN" dirty="0"/>
              <a:t>main task is to select the jobs to be submitted into the system and to decide which process to run</a:t>
            </a:r>
            <a:r>
              <a:rPr lang="en-IN" dirty="0" smtClean="0"/>
              <a:t>.</a:t>
            </a:r>
          </a:p>
          <a:p>
            <a:pPr marL="0" indent="0">
              <a:buNone/>
            </a:pPr>
            <a:endParaRPr lang="en-IN" dirty="0" smtClean="0"/>
          </a:p>
          <a:p>
            <a:pPr marL="0" indent="0">
              <a:buNone/>
            </a:pPr>
            <a:r>
              <a:rPr lang="en-US" b="1" dirty="0"/>
              <a:t>Types of </a:t>
            </a:r>
            <a:r>
              <a:rPr lang="en-US" b="1" dirty="0" smtClean="0"/>
              <a:t>Scheduler</a:t>
            </a:r>
          </a:p>
          <a:p>
            <a:pPr marL="0" indent="0">
              <a:buNone/>
            </a:pPr>
            <a:endParaRPr lang="en-IN" b="1" dirty="0"/>
          </a:p>
          <a:p>
            <a:pPr lvl="1"/>
            <a:r>
              <a:rPr lang="en-IN" dirty="0" smtClean="0"/>
              <a:t>Long </a:t>
            </a:r>
            <a:r>
              <a:rPr lang="en-IN" dirty="0"/>
              <a:t>Term </a:t>
            </a:r>
            <a:r>
              <a:rPr lang="en-IN" dirty="0" smtClean="0"/>
              <a:t>Scheduler</a:t>
            </a:r>
            <a:endParaRPr lang="en-IN" dirty="0"/>
          </a:p>
          <a:p>
            <a:pPr lvl="1"/>
            <a:r>
              <a:rPr lang="en-IN" dirty="0"/>
              <a:t>Short Term </a:t>
            </a:r>
            <a:r>
              <a:rPr lang="en-IN" dirty="0" smtClean="0"/>
              <a:t>Scheduler</a:t>
            </a:r>
            <a:endParaRPr lang="en-IN" dirty="0"/>
          </a:p>
          <a:p>
            <a:pPr lvl="1"/>
            <a:r>
              <a:rPr lang="en-IN" dirty="0"/>
              <a:t>Medium Term Scheduler</a:t>
            </a:r>
          </a:p>
          <a:p>
            <a:endParaRPr lang="en-IN" dirty="0"/>
          </a:p>
        </p:txBody>
      </p:sp>
    </p:spTree>
    <p:extLst>
      <p:ext uri="{BB962C8B-B14F-4D97-AF65-F5344CB8AC3E}">
        <p14:creationId xmlns:p14="http://schemas.microsoft.com/office/powerpoint/2010/main" val="29457208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457200"/>
            <a:ext cx="6324600" cy="792088"/>
          </a:xfrm>
        </p:spPr>
        <p:txBody>
          <a:bodyPr>
            <a:normAutofit fontScale="90000"/>
          </a:bodyPr>
          <a:lstStyle/>
          <a:p>
            <a:r>
              <a:rPr lang="en-US" dirty="0" smtClean="0"/>
              <a:t>Scheduler</a:t>
            </a:r>
            <a:endParaRPr lang="en-IN" dirty="0"/>
          </a:p>
        </p:txBody>
      </p:sp>
      <p:sp>
        <p:nvSpPr>
          <p:cNvPr id="3" name="Content Placeholder 2"/>
          <p:cNvSpPr>
            <a:spLocks noGrp="1"/>
          </p:cNvSpPr>
          <p:nvPr>
            <p:ph idx="1"/>
          </p:nvPr>
        </p:nvSpPr>
        <p:spPr>
          <a:xfrm>
            <a:off x="457200" y="908720"/>
            <a:ext cx="8229600" cy="5415880"/>
          </a:xfrm>
        </p:spPr>
        <p:txBody>
          <a:bodyPr>
            <a:normAutofit/>
          </a:bodyPr>
          <a:lstStyle/>
          <a:p>
            <a:pPr>
              <a:buNone/>
            </a:pPr>
            <a:endParaRPr lang="en-US" dirty="0"/>
          </a:p>
          <a:p>
            <a:endParaRPr lang="en-US" dirty="0" smtClean="0"/>
          </a:p>
          <a:p>
            <a:endParaRPr lang="en-US" dirty="0"/>
          </a:p>
          <a:p>
            <a:endParaRPr lang="en-US" dirty="0" smtClean="0"/>
          </a:p>
          <a:p>
            <a:endParaRPr lang="en-US" dirty="0"/>
          </a:p>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000"/>
            <a:ext cx="57912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824530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9600"/>
            <a:ext cx="8229600" cy="792088"/>
          </a:xfrm>
        </p:spPr>
        <p:txBody>
          <a:bodyPr>
            <a:normAutofit fontScale="90000"/>
          </a:bodyPr>
          <a:lstStyle/>
          <a:p>
            <a:r>
              <a:rPr lang="en-US" dirty="0" smtClean="0"/>
              <a:t>Long Term Scheduler</a:t>
            </a:r>
            <a:endParaRPr lang="en-IN" dirty="0"/>
          </a:p>
        </p:txBody>
      </p:sp>
      <p:sp>
        <p:nvSpPr>
          <p:cNvPr id="3" name="Content Placeholder 2"/>
          <p:cNvSpPr>
            <a:spLocks noGrp="1"/>
          </p:cNvSpPr>
          <p:nvPr>
            <p:ph idx="1"/>
          </p:nvPr>
        </p:nvSpPr>
        <p:spPr>
          <a:xfrm>
            <a:off x="457200" y="1447800"/>
            <a:ext cx="8229600" cy="5181600"/>
          </a:xfrm>
        </p:spPr>
        <p:txBody>
          <a:bodyPr>
            <a:normAutofit fontScale="55000" lnSpcReduction="20000"/>
          </a:bodyPr>
          <a:lstStyle/>
          <a:p>
            <a:pPr>
              <a:lnSpc>
                <a:spcPct val="120000"/>
              </a:lnSpc>
            </a:pPr>
            <a:r>
              <a:rPr lang="en-IN" sz="3800" dirty="0"/>
              <a:t>Long term scheduling is performed when a new process is </a:t>
            </a:r>
            <a:r>
              <a:rPr lang="en-IN" sz="3800" dirty="0" smtClean="0"/>
              <a:t>created.</a:t>
            </a:r>
          </a:p>
          <a:p>
            <a:pPr>
              <a:lnSpc>
                <a:spcPct val="120000"/>
              </a:lnSpc>
              <a:buNone/>
            </a:pPr>
            <a:r>
              <a:rPr lang="en-IN" sz="3800" dirty="0" smtClean="0"/>
              <a:t>     If </a:t>
            </a:r>
            <a:r>
              <a:rPr lang="en-IN" sz="3800" dirty="0"/>
              <a:t>the number of ready processes in the ready queue becomes very high, then there is a overhead on the operating system (i.e., processor) for maintaining long lists, context switching and dispatching increases. Therefore, allow only limited number of processes in to the ready queue. </a:t>
            </a:r>
          </a:p>
          <a:p>
            <a:pPr>
              <a:lnSpc>
                <a:spcPct val="120000"/>
              </a:lnSpc>
            </a:pPr>
            <a:r>
              <a:rPr lang="en-IN" sz="3800" dirty="0" smtClean="0"/>
              <a:t>The </a:t>
            </a:r>
            <a:r>
              <a:rPr lang="en-IN" sz="3800" dirty="0"/>
              <a:t>"</a:t>
            </a:r>
            <a:r>
              <a:rPr lang="en-IN" sz="3800" b="1" dirty="0"/>
              <a:t>long-term scheduler" </a:t>
            </a:r>
            <a:r>
              <a:rPr lang="en-IN" sz="3800" dirty="0" smtClean="0"/>
              <a:t>manages </a:t>
            </a:r>
            <a:r>
              <a:rPr lang="en-IN" sz="3800" dirty="0"/>
              <a:t>this. </a:t>
            </a:r>
            <a:endParaRPr lang="en-IN" sz="3800" dirty="0" smtClean="0"/>
          </a:p>
          <a:p>
            <a:pPr>
              <a:lnSpc>
                <a:spcPct val="120000"/>
              </a:lnSpc>
            </a:pPr>
            <a:r>
              <a:rPr lang="en-IN" sz="3800" dirty="0" smtClean="0"/>
              <a:t>It </a:t>
            </a:r>
            <a:r>
              <a:rPr lang="en-IN" sz="3800" b="1" dirty="0" smtClean="0"/>
              <a:t>selects the process from job queue &amp; get that process in to the ready queue </a:t>
            </a:r>
            <a:r>
              <a:rPr lang="en-IN" sz="3800" dirty="0" smtClean="0"/>
              <a:t>for the short-term scheduler.</a:t>
            </a:r>
          </a:p>
          <a:p>
            <a:pPr>
              <a:lnSpc>
                <a:spcPct val="120000"/>
              </a:lnSpc>
            </a:pPr>
            <a:r>
              <a:rPr lang="en-IN" sz="3800" dirty="0" smtClean="0"/>
              <a:t>In </a:t>
            </a:r>
            <a:r>
              <a:rPr lang="en-IN" sz="3800" dirty="0"/>
              <a:t>some systems, a newly created process begins in a swapped-out condition, in which case it is added to a queue for the medium-term </a:t>
            </a:r>
            <a:r>
              <a:rPr lang="en-IN" sz="3800" dirty="0" smtClean="0"/>
              <a:t>scheduler.  </a:t>
            </a:r>
          </a:p>
          <a:p>
            <a:pPr>
              <a:lnSpc>
                <a:spcPct val="120000"/>
              </a:lnSpc>
            </a:pPr>
            <a:r>
              <a:rPr lang="en-IN" sz="3800" dirty="0" smtClean="0"/>
              <a:t>scheduling </a:t>
            </a:r>
            <a:r>
              <a:rPr lang="en-IN" sz="3800" dirty="0"/>
              <a:t>manage queues to minimize </a:t>
            </a:r>
            <a:r>
              <a:rPr lang="en-IN" sz="3800" dirty="0" smtClean="0"/>
              <a:t>queuing </a:t>
            </a:r>
            <a:r>
              <a:rPr lang="en-IN" sz="3800" dirty="0"/>
              <a:t>delay and to optimize performance</a:t>
            </a:r>
            <a:r>
              <a:rPr lang="en-IN" sz="3800" dirty="0" smtClean="0"/>
              <a:t>.</a:t>
            </a:r>
            <a:endParaRPr lang="en-IN" dirty="0"/>
          </a:p>
        </p:txBody>
      </p:sp>
    </p:spTree>
    <p:extLst>
      <p:ext uri="{BB962C8B-B14F-4D97-AF65-F5344CB8AC3E}">
        <p14:creationId xmlns:p14="http://schemas.microsoft.com/office/powerpoint/2010/main" val="39824530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15112"/>
          </a:xfrm>
        </p:spPr>
        <p:txBody>
          <a:bodyPr>
            <a:normAutofit fontScale="90000"/>
          </a:bodyPr>
          <a:lstStyle/>
          <a:p>
            <a:r>
              <a:rPr lang="en-IN" dirty="0" smtClean="0"/>
              <a:t>Short </a:t>
            </a:r>
            <a:r>
              <a:rPr lang="en-IN" dirty="0"/>
              <a:t>Term </a:t>
            </a:r>
            <a:r>
              <a:rPr lang="en-IN" dirty="0" smtClean="0"/>
              <a:t>Scheduler</a:t>
            </a:r>
            <a:endParaRPr lang="en-IN" dirty="0"/>
          </a:p>
        </p:txBody>
      </p:sp>
      <p:sp>
        <p:nvSpPr>
          <p:cNvPr id="3" name="Content Placeholder 2"/>
          <p:cNvSpPr>
            <a:spLocks noGrp="1"/>
          </p:cNvSpPr>
          <p:nvPr>
            <p:ph idx="1"/>
          </p:nvPr>
        </p:nvSpPr>
        <p:spPr>
          <a:xfrm>
            <a:off x="228600" y="1371600"/>
            <a:ext cx="8610600" cy="5257800"/>
          </a:xfrm>
        </p:spPr>
        <p:txBody>
          <a:bodyPr>
            <a:normAutofit fontScale="92500" lnSpcReduction="20000"/>
          </a:bodyPr>
          <a:lstStyle/>
          <a:p>
            <a:r>
              <a:rPr lang="en-US" dirty="0" smtClean="0"/>
              <a:t>Also </a:t>
            </a:r>
            <a:r>
              <a:rPr lang="en-US" dirty="0"/>
              <a:t>called as </a:t>
            </a:r>
            <a:r>
              <a:rPr lang="en-IN" b="1" i="1" dirty="0" smtClean="0">
                <a:solidFill>
                  <a:schemeClr val="accent3">
                    <a:lumMod val="50000"/>
                  </a:schemeClr>
                </a:solidFill>
              </a:rPr>
              <a:t>CPU</a:t>
            </a:r>
            <a:r>
              <a:rPr lang="en-IN" i="1" dirty="0" smtClean="0">
                <a:solidFill>
                  <a:schemeClr val="accent3">
                    <a:lumMod val="50000"/>
                  </a:schemeClr>
                </a:solidFill>
              </a:rPr>
              <a:t> </a:t>
            </a:r>
            <a:r>
              <a:rPr lang="en-US" b="1" i="1" dirty="0" smtClean="0">
                <a:solidFill>
                  <a:schemeClr val="accent3">
                    <a:lumMod val="50000"/>
                  </a:schemeClr>
                </a:solidFill>
              </a:rPr>
              <a:t>Scheduler</a:t>
            </a:r>
            <a:r>
              <a:rPr lang="en-US" dirty="0" smtClean="0"/>
              <a:t>.</a:t>
            </a:r>
          </a:p>
          <a:p>
            <a:r>
              <a:rPr lang="en-US" dirty="0" smtClean="0"/>
              <a:t>It selects the process from ready queue &amp; assign CPU to it.</a:t>
            </a:r>
          </a:p>
          <a:p>
            <a:r>
              <a:rPr lang="en-IN" dirty="0" smtClean="0"/>
              <a:t>It decides </a:t>
            </a:r>
            <a:r>
              <a:rPr lang="en-IN" dirty="0"/>
              <a:t>which of the ready, in-memory processes are to be executed (allocated a CPU) next following </a:t>
            </a:r>
            <a:r>
              <a:rPr lang="en-IN" dirty="0" smtClean="0"/>
              <a:t>(a </a:t>
            </a:r>
            <a:r>
              <a:rPr lang="en-IN" dirty="0"/>
              <a:t>clock interrupt, an IO interrupt, an operating system call or another form of signal. </a:t>
            </a:r>
            <a:r>
              <a:rPr lang="en-IN" dirty="0" smtClean="0"/>
              <a:t>)</a:t>
            </a:r>
          </a:p>
          <a:p>
            <a:r>
              <a:rPr lang="en-IN" b="1" dirty="0" smtClean="0"/>
              <a:t>Makes </a:t>
            </a:r>
            <a:r>
              <a:rPr lang="en-IN" b="1" dirty="0"/>
              <a:t>scheduling decisions much more frequently</a:t>
            </a:r>
            <a:r>
              <a:rPr lang="en-IN" dirty="0"/>
              <a:t> than the long-term or mid-term schedulers - a scheduling decision will at a minimum have to be made after every time slice, and these are very short. </a:t>
            </a:r>
            <a:endParaRPr lang="en-IN" dirty="0" smtClean="0"/>
          </a:p>
          <a:p>
            <a:r>
              <a:rPr lang="en-IN" dirty="0" smtClean="0"/>
              <a:t>Short </a:t>
            </a:r>
            <a:r>
              <a:rPr lang="en-IN" dirty="0"/>
              <a:t>term scheduler also known as </a:t>
            </a:r>
            <a:r>
              <a:rPr lang="en-IN" b="1" i="1" dirty="0">
                <a:solidFill>
                  <a:schemeClr val="accent3">
                    <a:lumMod val="50000"/>
                  </a:schemeClr>
                </a:solidFill>
              </a:rPr>
              <a:t>d</a:t>
            </a:r>
            <a:r>
              <a:rPr lang="en-IN" b="1" i="1" dirty="0" smtClean="0">
                <a:solidFill>
                  <a:schemeClr val="accent3">
                    <a:lumMod val="50000"/>
                  </a:schemeClr>
                </a:solidFill>
              </a:rPr>
              <a:t>ispatcher</a:t>
            </a:r>
            <a:r>
              <a:rPr lang="en-IN" dirty="0"/>
              <a:t>, execute most frequently and makes the fine grained decision of which process to execute next. </a:t>
            </a:r>
            <a:endParaRPr lang="en-IN" dirty="0" smtClean="0"/>
          </a:p>
          <a:p>
            <a:r>
              <a:rPr lang="en-IN" dirty="0" smtClean="0"/>
              <a:t>It </a:t>
            </a:r>
            <a:r>
              <a:rPr lang="en-IN" dirty="0"/>
              <a:t>is faster than long term scheduler</a:t>
            </a:r>
            <a:r>
              <a:rPr lang="en-IN" dirty="0" smtClean="0"/>
              <a:t>.</a:t>
            </a:r>
          </a:p>
          <a:p>
            <a:r>
              <a:rPr lang="en-IN" dirty="0" smtClean="0"/>
              <a:t>The no of  process in ready queue which are actively computing for CPU is known as </a:t>
            </a:r>
            <a:r>
              <a:rPr lang="en-IN" i="1" dirty="0" smtClean="0">
                <a:solidFill>
                  <a:schemeClr val="accent3">
                    <a:lumMod val="50000"/>
                  </a:schemeClr>
                </a:solidFill>
              </a:rPr>
              <a:t>degree of multiprogramming.</a:t>
            </a:r>
            <a:endParaRPr lang="en-US" dirty="0"/>
          </a:p>
          <a:p>
            <a:endParaRPr lang="en-IN" dirty="0"/>
          </a:p>
        </p:txBody>
      </p:sp>
    </p:spTree>
    <p:extLst>
      <p:ext uri="{BB962C8B-B14F-4D97-AF65-F5344CB8AC3E}">
        <p14:creationId xmlns:p14="http://schemas.microsoft.com/office/powerpoint/2010/main" val="18254702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609600"/>
          </a:xfrm>
        </p:spPr>
        <p:txBody>
          <a:bodyPr>
            <a:normAutofit fontScale="90000"/>
          </a:bodyPr>
          <a:lstStyle/>
          <a:p>
            <a:r>
              <a:rPr lang="en-US" dirty="0" smtClean="0"/>
              <a:t>Middle Term Scheduler</a:t>
            </a:r>
            <a:endParaRPr lang="en-IN" dirty="0"/>
          </a:p>
        </p:txBody>
      </p:sp>
      <p:sp>
        <p:nvSpPr>
          <p:cNvPr id="3" name="Content Placeholder 2"/>
          <p:cNvSpPr>
            <a:spLocks noGrp="1"/>
          </p:cNvSpPr>
          <p:nvPr>
            <p:ph idx="1"/>
          </p:nvPr>
        </p:nvSpPr>
        <p:spPr>
          <a:xfrm>
            <a:off x="457200" y="1219200"/>
            <a:ext cx="8229600" cy="5638800"/>
          </a:xfrm>
        </p:spPr>
        <p:txBody>
          <a:bodyPr>
            <a:normAutofit fontScale="85000" lnSpcReduction="20000"/>
          </a:bodyPr>
          <a:lstStyle/>
          <a:p>
            <a:pPr marL="0" indent="0"/>
            <a:r>
              <a:rPr lang="en-IN" dirty="0" smtClean="0"/>
              <a:t> The </a:t>
            </a:r>
            <a:r>
              <a:rPr lang="en-IN" dirty="0"/>
              <a:t>mid-term scheduler temporarily </a:t>
            </a:r>
            <a:endParaRPr lang="en-IN" dirty="0" smtClean="0"/>
          </a:p>
          <a:p>
            <a:pPr marL="0" indent="0">
              <a:buNone/>
            </a:pPr>
            <a:r>
              <a:rPr lang="en-IN" dirty="0" smtClean="0"/>
              <a:t>removes </a:t>
            </a:r>
            <a:r>
              <a:rPr lang="en-IN" dirty="0"/>
              <a:t>processes from main </a:t>
            </a:r>
            <a:r>
              <a:rPr lang="en-IN" dirty="0" smtClean="0"/>
              <a:t>memory</a:t>
            </a:r>
          </a:p>
          <a:p>
            <a:pPr marL="0" indent="0">
              <a:buNone/>
            </a:pPr>
            <a:r>
              <a:rPr lang="en-IN" dirty="0" smtClean="0"/>
              <a:t> </a:t>
            </a:r>
            <a:r>
              <a:rPr lang="en-IN" dirty="0"/>
              <a:t>and places </a:t>
            </a:r>
            <a:r>
              <a:rPr lang="en-IN" dirty="0" smtClean="0"/>
              <a:t>them on </a:t>
            </a:r>
            <a:r>
              <a:rPr lang="en-IN" dirty="0"/>
              <a:t>secondary memory </a:t>
            </a:r>
            <a:r>
              <a:rPr lang="en-IN" dirty="0" smtClean="0"/>
              <a:t> </a:t>
            </a:r>
          </a:p>
          <a:p>
            <a:pPr marL="0" indent="0">
              <a:buNone/>
            </a:pPr>
            <a:r>
              <a:rPr lang="en-IN" dirty="0" smtClean="0"/>
              <a:t>or </a:t>
            </a:r>
            <a:r>
              <a:rPr lang="en-IN" dirty="0"/>
              <a:t>vice versa. </a:t>
            </a:r>
            <a:r>
              <a:rPr lang="en-IN" dirty="0" smtClean="0"/>
              <a:t>This </a:t>
            </a:r>
            <a:r>
              <a:rPr lang="en-IN" dirty="0"/>
              <a:t>is commonly referred </a:t>
            </a:r>
            <a:endParaRPr lang="en-IN" dirty="0" smtClean="0"/>
          </a:p>
          <a:p>
            <a:pPr marL="0" indent="0">
              <a:buNone/>
            </a:pPr>
            <a:r>
              <a:rPr lang="en-IN" dirty="0" smtClean="0"/>
              <a:t>as </a:t>
            </a:r>
            <a:r>
              <a:rPr lang="en-IN" dirty="0"/>
              <a:t>"</a:t>
            </a:r>
            <a:r>
              <a:rPr lang="en-IN" i="1" dirty="0">
                <a:solidFill>
                  <a:schemeClr val="accent3">
                    <a:lumMod val="50000"/>
                  </a:schemeClr>
                </a:solidFill>
              </a:rPr>
              <a:t>swapping out</a:t>
            </a:r>
            <a:r>
              <a:rPr lang="en-IN" dirty="0"/>
              <a:t>" or "</a:t>
            </a:r>
            <a:r>
              <a:rPr lang="en-IN" i="1" dirty="0">
                <a:solidFill>
                  <a:schemeClr val="accent3">
                    <a:lumMod val="50000"/>
                  </a:schemeClr>
                </a:solidFill>
              </a:rPr>
              <a:t>swapping in</a:t>
            </a:r>
            <a:r>
              <a:rPr lang="en-IN" dirty="0"/>
              <a:t>" </a:t>
            </a:r>
            <a:r>
              <a:rPr lang="en-IN" dirty="0" smtClean="0"/>
              <a:t>.</a:t>
            </a:r>
          </a:p>
          <a:p>
            <a:pPr marL="0" indent="0"/>
            <a:endParaRPr lang="en-IN" dirty="0" smtClean="0"/>
          </a:p>
          <a:p>
            <a:pPr marL="0" indent="0"/>
            <a:r>
              <a:rPr lang="en-IN" dirty="0" smtClean="0"/>
              <a:t> The </a:t>
            </a:r>
            <a:r>
              <a:rPr lang="en-IN" dirty="0"/>
              <a:t>mid-term scheduler may decide to swap out </a:t>
            </a:r>
            <a:endParaRPr lang="en-IN" dirty="0" smtClean="0"/>
          </a:p>
          <a:p>
            <a:pPr marL="365760" lvl="1" indent="0">
              <a:buFont typeface="Wingdings" pitchFamily="2" charset="2"/>
              <a:buChar char="ü"/>
            </a:pPr>
            <a:r>
              <a:rPr lang="en-IN" dirty="0" smtClean="0"/>
              <a:t>a process which </a:t>
            </a:r>
            <a:r>
              <a:rPr lang="en-IN" dirty="0"/>
              <a:t>has not been active for some time, </a:t>
            </a:r>
            <a:endParaRPr lang="en-IN" dirty="0" smtClean="0"/>
          </a:p>
          <a:p>
            <a:pPr marL="365760" lvl="1" indent="0">
              <a:buFont typeface="Wingdings" pitchFamily="2" charset="2"/>
              <a:buChar char="ü"/>
            </a:pPr>
            <a:r>
              <a:rPr lang="en-IN" dirty="0" smtClean="0"/>
              <a:t>a process which </a:t>
            </a:r>
            <a:r>
              <a:rPr lang="en-IN" dirty="0"/>
              <a:t>has a low priority, or </a:t>
            </a:r>
            <a:endParaRPr lang="en-IN" dirty="0" smtClean="0"/>
          </a:p>
          <a:p>
            <a:pPr marL="365760" lvl="1" indent="0">
              <a:buFont typeface="Wingdings" pitchFamily="2" charset="2"/>
              <a:buChar char="ü"/>
            </a:pPr>
            <a:r>
              <a:rPr lang="en-IN" dirty="0" smtClean="0"/>
              <a:t>a </a:t>
            </a:r>
            <a:r>
              <a:rPr lang="en-IN" dirty="0"/>
              <a:t>process which is </a:t>
            </a:r>
            <a:r>
              <a:rPr lang="en-IN" dirty="0" smtClean="0"/>
              <a:t>page </a:t>
            </a:r>
            <a:r>
              <a:rPr lang="en-IN" dirty="0"/>
              <a:t>faulting frequently, or </a:t>
            </a:r>
            <a:endParaRPr lang="en-IN" dirty="0" smtClean="0"/>
          </a:p>
          <a:p>
            <a:pPr marL="365760" lvl="1" indent="0">
              <a:buFont typeface="Wingdings" pitchFamily="2" charset="2"/>
              <a:buChar char="ü"/>
            </a:pPr>
            <a:r>
              <a:rPr lang="en-IN" dirty="0" smtClean="0"/>
              <a:t>a </a:t>
            </a:r>
            <a:r>
              <a:rPr lang="en-IN" dirty="0"/>
              <a:t>process which is taking up a </a:t>
            </a:r>
            <a:r>
              <a:rPr lang="en-IN" dirty="0" smtClean="0"/>
              <a:t>large </a:t>
            </a:r>
            <a:r>
              <a:rPr lang="en-IN" dirty="0"/>
              <a:t>amount of memory in order to free up main memory for </a:t>
            </a:r>
            <a:r>
              <a:rPr lang="en-IN" dirty="0" smtClean="0"/>
              <a:t>other </a:t>
            </a:r>
            <a:r>
              <a:rPr lang="en-IN" dirty="0"/>
              <a:t>processes, </a:t>
            </a:r>
            <a:endParaRPr lang="en-IN" dirty="0" smtClean="0"/>
          </a:p>
          <a:p>
            <a:pPr marL="365760" lvl="1" indent="0">
              <a:buNone/>
            </a:pPr>
            <a:endParaRPr lang="en-IN" dirty="0" smtClean="0"/>
          </a:p>
          <a:p>
            <a:pPr marL="0" indent="0"/>
            <a:r>
              <a:rPr lang="en-IN" dirty="0" smtClean="0"/>
              <a:t> swapping the process back in later when more memory is available, </a:t>
            </a:r>
          </a:p>
          <a:p>
            <a:pPr marL="0" indent="0">
              <a:buNone/>
            </a:pPr>
            <a:r>
              <a:rPr lang="en-IN" dirty="0" smtClean="0"/>
              <a:t>or when the process has been unblocked and is no longer waiting </a:t>
            </a:r>
          </a:p>
          <a:p>
            <a:pPr marL="0" indent="0">
              <a:buNone/>
            </a:pPr>
            <a:r>
              <a:rPr lang="en-IN" dirty="0" smtClean="0"/>
              <a:t>for a resource.</a:t>
            </a:r>
          </a:p>
          <a:p>
            <a:pPr marL="0" indent="0">
              <a:buNone/>
            </a:pPr>
            <a:endParaRPr lang="en-IN" dirty="0" smtClean="0"/>
          </a:p>
          <a:p>
            <a:pPr marL="0" indent="0">
              <a:buNone/>
            </a:pPr>
            <a:endParaRPr lang="en-IN" i="1" dirty="0">
              <a:solidFill>
                <a:schemeClr val="accent3">
                  <a:lumMod val="50000"/>
                </a:scheme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914400"/>
            <a:ext cx="2955032"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04467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648072"/>
          </a:xfrm>
        </p:spPr>
        <p:txBody>
          <a:bodyPr>
            <a:normAutofit fontScale="90000"/>
          </a:bodyPr>
          <a:lstStyle/>
          <a:p>
            <a:r>
              <a:rPr lang="en-IN" dirty="0"/>
              <a:t/>
            </a:r>
            <a:br>
              <a:rPr lang="en-IN" dirty="0"/>
            </a:br>
            <a:r>
              <a:rPr lang="en-IN" sz="5400" dirty="0"/>
              <a:t>Comparison between Scheduler</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1479545"/>
              </p:ext>
            </p:extLst>
          </p:nvPr>
        </p:nvGraphicFramePr>
        <p:xfrm>
          <a:off x="539551" y="1124743"/>
          <a:ext cx="7992890" cy="5617053"/>
        </p:xfrm>
        <a:graphic>
          <a:graphicData uri="http://schemas.openxmlformats.org/drawingml/2006/table">
            <a:tbl>
              <a:tblPr/>
              <a:tblGrid>
                <a:gridCol w="648431"/>
                <a:gridCol w="2448153"/>
                <a:gridCol w="2448153"/>
                <a:gridCol w="2448153"/>
              </a:tblGrid>
              <a:tr h="472911">
                <a:tc>
                  <a:txBody>
                    <a:bodyPr/>
                    <a:lstStyle/>
                    <a:p>
                      <a:pPr algn="l" fontAlgn="t"/>
                      <a:r>
                        <a:rPr lang="en-IN" sz="1800" dirty="0">
                          <a:effectLst/>
                        </a:rPr>
                        <a:t>S.N.</a:t>
                      </a:r>
                    </a:p>
                  </a:txBody>
                  <a:tcPr marL="44608" marR="44608" marT="44608" marB="44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800" dirty="0">
                          <a:effectLst/>
                        </a:rPr>
                        <a:t>Long Term Scheduler</a:t>
                      </a:r>
                    </a:p>
                  </a:txBody>
                  <a:tcPr marL="44608" marR="44608" marT="44608" marB="44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800">
                          <a:effectLst/>
                        </a:rPr>
                        <a:t>Short Term Scheduler</a:t>
                      </a:r>
                    </a:p>
                  </a:txBody>
                  <a:tcPr marL="44608" marR="44608" marT="44608" marB="44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800">
                          <a:effectLst/>
                        </a:rPr>
                        <a:t>Medium Term Scheduler</a:t>
                      </a:r>
                    </a:p>
                  </a:txBody>
                  <a:tcPr marL="44608" marR="44608" marT="44608" marB="44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659671">
                <a:tc>
                  <a:txBody>
                    <a:bodyPr/>
                    <a:lstStyle/>
                    <a:p>
                      <a:pPr fontAlgn="t"/>
                      <a:r>
                        <a:rPr lang="en-IN" sz="1800">
                          <a:effectLst/>
                        </a:rPr>
                        <a:t>1</a:t>
                      </a:r>
                    </a:p>
                  </a:txBody>
                  <a:tcPr marL="44608" marR="44608" marT="44608" marB="44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a:effectLst/>
                        </a:rPr>
                        <a:t>It is a job scheduler</a:t>
                      </a:r>
                    </a:p>
                  </a:txBody>
                  <a:tcPr marL="44608" marR="44608" marT="44608" marB="44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a:effectLst/>
                        </a:rPr>
                        <a:t>It is a CPU scheduler</a:t>
                      </a:r>
                    </a:p>
                  </a:txBody>
                  <a:tcPr marL="44608" marR="44608" marT="44608" marB="44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It is a process swapping scheduler.</a:t>
                      </a:r>
                    </a:p>
                  </a:txBody>
                  <a:tcPr marL="44608" marR="44608" marT="44608" marB="44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33192">
                <a:tc>
                  <a:txBody>
                    <a:bodyPr/>
                    <a:lstStyle/>
                    <a:p>
                      <a:pPr fontAlgn="t"/>
                      <a:r>
                        <a:rPr lang="en-IN" sz="1800">
                          <a:effectLst/>
                        </a:rPr>
                        <a:t>2</a:t>
                      </a:r>
                    </a:p>
                  </a:txBody>
                  <a:tcPr marL="44608" marR="44608" marT="44608" marB="44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Speed is lesser than short term scheduler</a:t>
                      </a:r>
                    </a:p>
                  </a:txBody>
                  <a:tcPr marL="44608" marR="44608" marT="44608" marB="44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Speed is fastest among other two</a:t>
                      </a:r>
                    </a:p>
                  </a:txBody>
                  <a:tcPr marL="44608" marR="44608" marT="44608" marB="44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a:effectLst/>
                        </a:rPr>
                        <a:t>Speed is in between both short and long term scheduler.</a:t>
                      </a:r>
                    </a:p>
                  </a:txBody>
                  <a:tcPr marL="44608" marR="44608" marT="44608" marB="44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33192">
                <a:tc>
                  <a:txBody>
                    <a:bodyPr/>
                    <a:lstStyle/>
                    <a:p>
                      <a:pPr fontAlgn="t"/>
                      <a:r>
                        <a:rPr lang="en-IN" sz="1800">
                          <a:effectLst/>
                        </a:rPr>
                        <a:t>3</a:t>
                      </a:r>
                    </a:p>
                  </a:txBody>
                  <a:tcPr marL="44608" marR="44608" marT="44608" marB="44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It controls the degree of multiprogramming</a:t>
                      </a:r>
                    </a:p>
                  </a:txBody>
                  <a:tcPr marL="44608" marR="44608" marT="44608" marB="44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a:effectLst/>
                        </a:rPr>
                        <a:t>It provides lesser control over degree of multiprogramming</a:t>
                      </a:r>
                    </a:p>
                  </a:txBody>
                  <a:tcPr marL="44608" marR="44608" marT="44608" marB="44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a:effectLst/>
                        </a:rPr>
                        <a:t>It reduces the degree of multiprogramming.</a:t>
                      </a:r>
                    </a:p>
                  </a:txBody>
                  <a:tcPr marL="44608" marR="44608" marT="44608" marB="44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033192">
                <a:tc>
                  <a:txBody>
                    <a:bodyPr/>
                    <a:lstStyle/>
                    <a:p>
                      <a:pPr fontAlgn="t"/>
                      <a:r>
                        <a:rPr lang="en-IN" sz="1800">
                          <a:effectLst/>
                        </a:rPr>
                        <a:t>4</a:t>
                      </a:r>
                    </a:p>
                  </a:txBody>
                  <a:tcPr marL="44608" marR="44608" marT="44608" marB="44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It is almost absent or minimal in time sharing system</a:t>
                      </a:r>
                    </a:p>
                  </a:txBody>
                  <a:tcPr marL="44608" marR="44608" marT="44608" marB="44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It is also minimal in time sharing system</a:t>
                      </a:r>
                    </a:p>
                  </a:txBody>
                  <a:tcPr marL="44608" marR="44608" marT="44608" marB="44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a:effectLst/>
                        </a:rPr>
                        <a:t>It is a part of Time sharing systems.</a:t>
                      </a:r>
                    </a:p>
                  </a:txBody>
                  <a:tcPr marL="44608" marR="44608" marT="44608" marB="44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219950">
                <a:tc>
                  <a:txBody>
                    <a:bodyPr/>
                    <a:lstStyle/>
                    <a:p>
                      <a:pPr fontAlgn="t"/>
                      <a:r>
                        <a:rPr lang="en-IN" sz="1800">
                          <a:effectLst/>
                        </a:rPr>
                        <a:t>5</a:t>
                      </a:r>
                    </a:p>
                  </a:txBody>
                  <a:tcPr marL="44608" marR="44608" marT="44608" marB="44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It selects processes from pool and loads them into memory for execution</a:t>
                      </a:r>
                    </a:p>
                  </a:txBody>
                  <a:tcPr marL="44608" marR="44608" marT="44608" marB="44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a:effectLst/>
                        </a:rPr>
                        <a:t>It selects those processes which are ready to execute</a:t>
                      </a:r>
                    </a:p>
                  </a:txBody>
                  <a:tcPr marL="44608" marR="44608" marT="44608" marB="44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800" dirty="0">
                          <a:effectLst/>
                        </a:rPr>
                        <a:t>It can re-introduce the process into memory and execution can be continued.</a:t>
                      </a:r>
                    </a:p>
                  </a:txBody>
                  <a:tcPr marL="44608" marR="44608" marT="44608" marB="44608">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605156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49560"/>
          </a:xfrm>
        </p:spPr>
        <p:txBody>
          <a:bodyPr>
            <a:normAutofit fontScale="90000"/>
          </a:bodyPr>
          <a:lstStyle/>
          <a:p>
            <a:r>
              <a:rPr lang="en-US" dirty="0" smtClean="0"/>
              <a:t>Scheduling Criteria &amp; Algorithm</a:t>
            </a:r>
            <a:endParaRPr lang="en-IN" dirty="0"/>
          </a:p>
        </p:txBody>
      </p:sp>
      <p:sp>
        <p:nvSpPr>
          <p:cNvPr id="3" name="Content Placeholder 2"/>
          <p:cNvSpPr>
            <a:spLocks noGrp="1"/>
          </p:cNvSpPr>
          <p:nvPr>
            <p:ph idx="1"/>
          </p:nvPr>
        </p:nvSpPr>
        <p:spPr>
          <a:xfrm>
            <a:off x="457200" y="1676400"/>
            <a:ext cx="8229600" cy="4648200"/>
          </a:xfrm>
        </p:spPr>
        <p:txBody>
          <a:bodyPr>
            <a:normAutofit fontScale="92500" lnSpcReduction="20000"/>
          </a:bodyPr>
          <a:lstStyle/>
          <a:p>
            <a:pPr>
              <a:buNone/>
            </a:pPr>
            <a:r>
              <a:rPr lang="en-IN" b="1" dirty="0" smtClean="0"/>
              <a:t>Criteria</a:t>
            </a:r>
          </a:p>
          <a:p>
            <a:r>
              <a:rPr lang="en-IN" dirty="0" smtClean="0"/>
              <a:t>CPU Utilization</a:t>
            </a:r>
          </a:p>
          <a:p>
            <a:r>
              <a:rPr lang="en-IN" dirty="0" smtClean="0"/>
              <a:t>Throughput</a:t>
            </a:r>
          </a:p>
          <a:p>
            <a:r>
              <a:rPr lang="en-IN" dirty="0" smtClean="0"/>
              <a:t>Turnaround Time</a:t>
            </a:r>
          </a:p>
          <a:p>
            <a:r>
              <a:rPr lang="en-IN" dirty="0" smtClean="0"/>
              <a:t>Waiting Time</a:t>
            </a:r>
          </a:p>
          <a:p>
            <a:r>
              <a:rPr lang="en-IN" dirty="0" smtClean="0"/>
              <a:t>Response Time</a:t>
            </a:r>
          </a:p>
          <a:p>
            <a:endParaRPr lang="en-IN" dirty="0" smtClean="0"/>
          </a:p>
          <a:p>
            <a:pPr>
              <a:buNone/>
            </a:pPr>
            <a:r>
              <a:rPr lang="en-IN" b="1" dirty="0" smtClean="0"/>
              <a:t>Algorithm</a:t>
            </a:r>
          </a:p>
          <a:p>
            <a:r>
              <a:rPr lang="en-IN" dirty="0" smtClean="0"/>
              <a:t>First </a:t>
            </a:r>
            <a:r>
              <a:rPr lang="en-IN" dirty="0"/>
              <a:t>Come First Serve (FCFS) </a:t>
            </a:r>
            <a:r>
              <a:rPr lang="en-IN" dirty="0" smtClean="0"/>
              <a:t>Scheduling</a:t>
            </a:r>
            <a:endParaRPr lang="en-IN" dirty="0"/>
          </a:p>
          <a:p>
            <a:r>
              <a:rPr lang="en-IN" dirty="0"/>
              <a:t>Shortest-Job-First (SJF) </a:t>
            </a:r>
            <a:r>
              <a:rPr lang="en-IN" dirty="0" smtClean="0"/>
              <a:t>Scheduling</a:t>
            </a:r>
            <a:endParaRPr lang="en-IN" dirty="0"/>
          </a:p>
          <a:p>
            <a:r>
              <a:rPr lang="en-IN" dirty="0"/>
              <a:t>Priority </a:t>
            </a:r>
            <a:r>
              <a:rPr lang="en-IN" dirty="0" smtClean="0"/>
              <a:t>Scheduling</a:t>
            </a:r>
            <a:endParaRPr lang="en-IN" dirty="0"/>
          </a:p>
          <a:p>
            <a:r>
              <a:rPr lang="en-IN" dirty="0"/>
              <a:t>Round Robin(RR) Scheduling</a:t>
            </a:r>
          </a:p>
          <a:p>
            <a:endParaRPr lang="en-IN" dirty="0"/>
          </a:p>
        </p:txBody>
      </p:sp>
    </p:spTree>
    <p:extLst>
      <p:ext uri="{BB962C8B-B14F-4D97-AF65-F5344CB8AC3E}">
        <p14:creationId xmlns:p14="http://schemas.microsoft.com/office/powerpoint/2010/main" val="3597582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636680"/>
          </a:xfrm>
        </p:spPr>
        <p:txBody>
          <a:bodyPr>
            <a:noAutofit/>
          </a:bodyPr>
          <a:lstStyle/>
          <a:p>
            <a:r>
              <a:rPr lang="en-US" sz="3600" b="1" dirty="0" smtClean="0"/>
              <a:t>Functions of Operating System</a:t>
            </a:r>
            <a:endParaRPr lang="en-IN" sz="3600" b="1" dirty="0"/>
          </a:p>
        </p:txBody>
      </p:sp>
      <p:sp>
        <p:nvSpPr>
          <p:cNvPr id="3" name="Content Placeholder 2"/>
          <p:cNvSpPr>
            <a:spLocks noGrp="1"/>
          </p:cNvSpPr>
          <p:nvPr>
            <p:ph idx="1"/>
          </p:nvPr>
        </p:nvSpPr>
        <p:spPr>
          <a:xfrm>
            <a:off x="457200" y="1484784"/>
            <a:ext cx="8229600" cy="4839816"/>
          </a:xfrm>
        </p:spPr>
        <p:txBody>
          <a:bodyPr/>
          <a:lstStyle/>
          <a:p>
            <a:r>
              <a:rPr lang="en-IN" dirty="0"/>
              <a:t>Memory Management</a:t>
            </a:r>
          </a:p>
          <a:p>
            <a:r>
              <a:rPr lang="en-IN" dirty="0"/>
              <a:t>Processor Management</a:t>
            </a:r>
          </a:p>
          <a:p>
            <a:r>
              <a:rPr lang="en-IN" dirty="0"/>
              <a:t>Device Management</a:t>
            </a:r>
          </a:p>
          <a:p>
            <a:r>
              <a:rPr lang="en-IN" dirty="0" smtClean="0"/>
              <a:t>Security</a:t>
            </a:r>
            <a:endParaRPr lang="en-IN" dirty="0"/>
          </a:p>
          <a:p>
            <a:r>
              <a:rPr lang="en-IN" dirty="0"/>
              <a:t>Control over system performance</a:t>
            </a:r>
          </a:p>
          <a:p>
            <a:r>
              <a:rPr lang="en-IN" dirty="0"/>
              <a:t>Job accounting</a:t>
            </a:r>
          </a:p>
          <a:p>
            <a:r>
              <a:rPr lang="en-IN" dirty="0"/>
              <a:t>Error detecting aids</a:t>
            </a:r>
          </a:p>
          <a:p>
            <a:r>
              <a:rPr lang="en-IN" dirty="0"/>
              <a:t>Coordination between other software and users</a:t>
            </a:r>
          </a:p>
          <a:p>
            <a:pPr marL="0" indent="0">
              <a:buNone/>
            </a:pPr>
            <a:endParaRPr lang="en-IN" dirty="0"/>
          </a:p>
        </p:txBody>
      </p:sp>
    </p:spTree>
    <p:extLst>
      <p:ext uri="{BB962C8B-B14F-4D97-AF65-F5344CB8AC3E}">
        <p14:creationId xmlns:p14="http://schemas.microsoft.com/office/powerpoint/2010/main" val="25403586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8229600" cy="501352"/>
          </a:xfrm>
        </p:spPr>
        <p:txBody>
          <a:bodyPr>
            <a:normAutofit/>
          </a:bodyPr>
          <a:lstStyle/>
          <a:p>
            <a:r>
              <a:rPr lang="en-IN" sz="2800" b="1" dirty="0"/>
              <a:t>First Come First Serve (FCFS) </a:t>
            </a:r>
            <a:r>
              <a:rPr lang="en-IN" sz="2800" b="1" dirty="0" smtClean="0"/>
              <a:t>Scheduling</a:t>
            </a:r>
            <a:endParaRPr lang="en-IN" sz="2800" b="1" dirty="0"/>
          </a:p>
        </p:txBody>
      </p:sp>
      <p:sp>
        <p:nvSpPr>
          <p:cNvPr id="3" name="Content Placeholder 2"/>
          <p:cNvSpPr>
            <a:spLocks noGrp="1"/>
          </p:cNvSpPr>
          <p:nvPr>
            <p:ph idx="1"/>
          </p:nvPr>
        </p:nvSpPr>
        <p:spPr>
          <a:xfrm>
            <a:off x="457200" y="1600200"/>
            <a:ext cx="8229600" cy="4895056"/>
          </a:xfrm>
        </p:spPr>
        <p:txBody>
          <a:bodyPr/>
          <a:lstStyle/>
          <a:p>
            <a:r>
              <a:rPr lang="en-IN" dirty="0"/>
              <a:t>FCFS also termed as First-In-First-Out i.e. allocate the CPU in order in which the process arrive</a:t>
            </a:r>
            <a:r>
              <a:rPr lang="en-IN" dirty="0" smtClean="0"/>
              <a:t>.</a:t>
            </a:r>
          </a:p>
          <a:p>
            <a:r>
              <a:rPr lang="en-IN" dirty="0" smtClean="0"/>
              <a:t>When </a:t>
            </a:r>
            <a:r>
              <a:rPr lang="en-IN" dirty="0"/>
              <a:t>the CPU is free, it is allowed to process, which is occupying the front of the queue. </a:t>
            </a:r>
            <a:endParaRPr lang="en-IN" dirty="0" smtClean="0"/>
          </a:p>
          <a:p>
            <a:r>
              <a:rPr lang="en-IN" dirty="0" smtClean="0"/>
              <a:t>Once </a:t>
            </a:r>
            <a:r>
              <a:rPr lang="en-IN" dirty="0"/>
              <a:t>this process goes into running state, its PCB is </a:t>
            </a:r>
            <a:r>
              <a:rPr lang="en-IN" dirty="0" smtClean="0"/>
              <a:t>removed </a:t>
            </a:r>
            <a:r>
              <a:rPr lang="en-IN" dirty="0"/>
              <a:t>from the queue. </a:t>
            </a:r>
            <a:endParaRPr lang="en-IN" dirty="0" smtClean="0"/>
          </a:p>
          <a:p>
            <a:pPr marL="0" indent="0">
              <a:buNone/>
            </a:pPr>
            <a:endParaRPr lang="en-IN" dirty="0"/>
          </a:p>
        </p:txBody>
      </p:sp>
    </p:spTree>
    <p:extLst>
      <p:ext uri="{BB962C8B-B14F-4D97-AF65-F5344CB8AC3E}">
        <p14:creationId xmlns:p14="http://schemas.microsoft.com/office/powerpoint/2010/main" val="180813420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6" y="908720"/>
            <a:ext cx="8748464" cy="547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93115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19912"/>
          </a:xfrm>
        </p:spPr>
        <p:txBody>
          <a:bodyPr>
            <a:normAutofit fontScale="90000"/>
          </a:bodyPr>
          <a:lstStyle/>
          <a:p>
            <a:r>
              <a:rPr lang="en-IN" dirty="0"/>
              <a:t>Shortest-Job-First (SJF) </a:t>
            </a:r>
            <a:r>
              <a:rPr lang="en-IN" dirty="0" smtClean="0"/>
              <a:t>Scheduling</a:t>
            </a:r>
            <a:endParaRPr lang="en-IN" dirty="0"/>
          </a:p>
        </p:txBody>
      </p:sp>
      <p:sp>
        <p:nvSpPr>
          <p:cNvPr id="3" name="Content Placeholder 2"/>
          <p:cNvSpPr>
            <a:spLocks noGrp="1"/>
          </p:cNvSpPr>
          <p:nvPr>
            <p:ph idx="1"/>
          </p:nvPr>
        </p:nvSpPr>
        <p:spPr>
          <a:xfrm>
            <a:off x="381000" y="1981200"/>
            <a:ext cx="8229600" cy="4590256"/>
          </a:xfrm>
        </p:spPr>
        <p:txBody>
          <a:bodyPr>
            <a:normAutofit/>
          </a:bodyPr>
          <a:lstStyle/>
          <a:p>
            <a:pPr marL="0" indent="0">
              <a:buNone/>
            </a:pPr>
            <a:r>
              <a:rPr lang="en-IN" dirty="0" smtClean="0"/>
              <a:t>Associate </a:t>
            </a:r>
            <a:r>
              <a:rPr lang="en-IN" dirty="0"/>
              <a:t>with each process the length of its next CPU burst. Use these lengths to schedule the process with the shortest time.</a:t>
            </a:r>
          </a:p>
          <a:p>
            <a:pPr marL="0" indent="0">
              <a:buNone/>
            </a:pPr>
            <a:r>
              <a:rPr lang="en-IN" dirty="0"/>
              <a:t>Two schemes:</a:t>
            </a:r>
          </a:p>
          <a:p>
            <a:pPr lvl="1"/>
            <a:r>
              <a:rPr lang="en-IN" b="1" dirty="0" smtClean="0">
                <a:solidFill>
                  <a:srgbClr val="0070C0"/>
                </a:solidFill>
              </a:rPr>
              <a:t>non </a:t>
            </a:r>
            <a:r>
              <a:rPr lang="en-IN" b="1" dirty="0">
                <a:solidFill>
                  <a:srgbClr val="0070C0"/>
                </a:solidFill>
              </a:rPr>
              <a:t>pre- </a:t>
            </a:r>
            <a:r>
              <a:rPr lang="en-IN" b="1" dirty="0" err="1">
                <a:solidFill>
                  <a:srgbClr val="0070C0"/>
                </a:solidFill>
              </a:rPr>
              <a:t>emptive</a:t>
            </a:r>
            <a:r>
              <a:rPr lang="en-IN" dirty="0"/>
              <a:t> – once CPU given to the process it cannot be </a:t>
            </a:r>
            <a:r>
              <a:rPr lang="en-IN" dirty="0" err="1"/>
              <a:t>preempted</a:t>
            </a:r>
            <a:r>
              <a:rPr lang="en-IN" dirty="0"/>
              <a:t> until completes its CPU burst.</a:t>
            </a:r>
          </a:p>
          <a:p>
            <a:pPr lvl="1"/>
            <a:r>
              <a:rPr lang="en-IN" b="1" dirty="0" err="1" smtClean="0">
                <a:solidFill>
                  <a:srgbClr val="0070C0"/>
                </a:solidFill>
              </a:rPr>
              <a:t>preemptive</a:t>
            </a:r>
            <a:r>
              <a:rPr lang="en-IN" dirty="0"/>
              <a:t> – if a new process arrives with CPU burst length less than remaining time of current </a:t>
            </a:r>
            <a:r>
              <a:rPr lang="en-IN" dirty="0" smtClean="0"/>
              <a:t>executing</a:t>
            </a:r>
            <a:r>
              <a:rPr lang="en-IN" dirty="0"/>
              <a:t> </a:t>
            </a:r>
            <a:r>
              <a:rPr lang="en-IN" dirty="0" smtClean="0"/>
              <a:t>process</a:t>
            </a:r>
            <a:r>
              <a:rPr lang="en-IN" dirty="0"/>
              <a:t>, </a:t>
            </a:r>
            <a:r>
              <a:rPr lang="en-IN" dirty="0" err="1"/>
              <a:t>preempt</a:t>
            </a:r>
            <a:r>
              <a:rPr lang="en-IN" dirty="0"/>
              <a:t>. This scheme is know as </a:t>
            </a:r>
            <a:r>
              <a:rPr lang="en-IN" b="1" dirty="0">
                <a:solidFill>
                  <a:srgbClr val="0070C0"/>
                </a:solidFill>
              </a:rPr>
              <a:t>the Shortest-Remaining-Time-First (SRTF).</a:t>
            </a:r>
          </a:p>
          <a:p>
            <a:pPr marL="0" indent="0">
              <a:buNone/>
            </a:pPr>
            <a:endParaRPr lang="en-IN" dirty="0"/>
          </a:p>
        </p:txBody>
      </p:sp>
    </p:spTree>
    <p:extLst>
      <p:ext uri="{BB962C8B-B14F-4D97-AF65-F5344CB8AC3E}">
        <p14:creationId xmlns:p14="http://schemas.microsoft.com/office/powerpoint/2010/main" val="135131375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5537" y="836712"/>
            <a:ext cx="8064896" cy="5616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97065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667512"/>
          </a:xfrm>
        </p:spPr>
        <p:txBody>
          <a:bodyPr>
            <a:normAutofit fontScale="90000"/>
          </a:bodyPr>
          <a:lstStyle/>
          <a:p>
            <a:r>
              <a:rPr lang="en-IN" dirty="0"/>
              <a:t>Priority </a:t>
            </a:r>
            <a:r>
              <a:rPr lang="en-IN" dirty="0" smtClean="0"/>
              <a:t>Scheduling</a:t>
            </a:r>
            <a:endParaRPr lang="en-IN" dirty="0"/>
          </a:p>
        </p:txBody>
      </p:sp>
      <p:sp>
        <p:nvSpPr>
          <p:cNvPr id="3" name="Content Placeholder 2"/>
          <p:cNvSpPr>
            <a:spLocks noGrp="1"/>
          </p:cNvSpPr>
          <p:nvPr>
            <p:ph idx="1"/>
          </p:nvPr>
        </p:nvSpPr>
        <p:spPr>
          <a:xfrm>
            <a:off x="533400" y="1752600"/>
            <a:ext cx="8229600" cy="4827240"/>
          </a:xfrm>
        </p:spPr>
        <p:txBody>
          <a:bodyPr/>
          <a:lstStyle/>
          <a:p>
            <a:r>
              <a:rPr lang="en-IN" dirty="0"/>
              <a:t>Each process is assigned a priority. Process with highest priority is to be executed first and so on.</a:t>
            </a:r>
          </a:p>
          <a:p>
            <a:r>
              <a:rPr lang="en-IN" dirty="0"/>
              <a:t>Processes with same priority are executed on first come first serve basis.</a:t>
            </a:r>
          </a:p>
          <a:p>
            <a:r>
              <a:rPr lang="en-IN" dirty="0"/>
              <a:t>Priority can be decided based on memory requirements, time requirements or any other resource requirement</a:t>
            </a:r>
            <a:r>
              <a:rPr lang="en-IN" dirty="0" smtClean="0"/>
              <a:t>.</a:t>
            </a:r>
            <a:endParaRPr lang="en-IN" dirty="0"/>
          </a:p>
        </p:txBody>
      </p:sp>
    </p:spTree>
    <p:extLst>
      <p:ext uri="{BB962C8B-B14F-4D97-AF65-F5344CB8AC3E}">
        <p14:creationId xmlns:p14="http://schemas.microsoft.com/office/powerpoint/2010/main" val="40661328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Priority Schedu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524000"/>
            <a:ext cx="5238750" cy="413385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ph type="title"/>
          </p:nvPr>
        </p:nvSpPr>
        <p:spPr>
          <a:xfrm>
            <a:off x="381000" y="838200"/>
            <a:ext cx="8229600" cy="667512"/>
          </a:xfrm>
        </p:spPr>
        <p:txBody>
          <a:bodyPr>
            <a:normAutofit fontScale="90000"/>
          </a:bodyPr>
          <a:lstStyle/>
          <a:p>
            <a:r>
              <a:rPr lang="en-IN" dirty="0"/>
              <a:t>Priority </a:t>
            </a:r>
            <a:r>
              <a:rPr lang="en-IN" dirty="0" smtClean="0"/>
              <a:t>Scheduling</a:t>
            </a:r>
            <a:endParaRPr lang="en-IN" dirty="0"/>
          </a:p>
        </p:txBody>
      </p:sp>
    </p:spTree>
    <p:extLst>
      <p:ext uri="{BB962C8B-B14F-4D97-AF65-F5344CB8AC3E}">
        <p14:creationId xmlns:p14="http://schemas.microsoft.com/office/powerpoint/2010/main" val="13011516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667512"/>
          </a:xfrm>
        </p:spPr>
        <p:txBody>
          <a:bodyPr>
            <a:normAutofit fontScale="90000"/>
          </a:bodyPr>
          <a:lstStyle/>
          <a:p>
            <a:r>
              <a:rPr lang="en-IN" dirty="0"/>
              <a:t>Round Robin(RR) </a:t>
            </a:r>
            <a:r>
              <a:rPr lang="en-IN" dirty="0" smtClean="0"/>
              <a:t>Scheduling</a:t>
            </a:r>
            <a:endParaRPr lang="en-IN" dirty="0"/>
          </a:p>
        </p:txBody>
      </p:sp>
      <p:sp>
        <p:nvSpPr>
          <p:cNvPr id="3" name="Content Placeholder 2"/>
          <p:cNvSpPr>
            <a:spLocks noGrp="1"/>
          </p:cNvSpPr>
          <p:nvPr>
            <p:ph idx="1"/>
          </p:nvPr>
        </p:nvSpPr>
        <p:spPr>
          <a:xfrm>
            <a:off x="381000" y="1828800"/>
            <a:ext cx="8229600" cy="4590256"/>
          </a:xfrm>
        </p:spPr>
        <p:txBody>
          <a:bodyPr/>
          <a:lstStyle/>
          <a:p>
            <a:r>
              <a:rPr lang="en-IN" dirty="0"/>
              <a:t>Each process is provided a fix time to execute called quantum.</a:t>
            </a:r>
          </a:p>
          <a:p>
            <a:r>
              <a:rPr lang="en-IN" dirty="0"/>
              <a:t>Once a process is executed for given time period. Process is </a:t>
            </a:r>
            <a:r>
              <a:rPr lang="en-IN" dirty="0" err="1"/>
              <a:t>preempted</a:t>
            </a:r>
            <a:r>
              <a:rPr lang="en-IN" dirty="0"/>
              <a:t> and other process executes for given time period.</a:t>
            </a:r>
          </a:p>
          <a:p>
            <a:r>
              <a:rPr lang="en-IN" dirty="0"/>
              <a:t>Context switching is used to save states of </a:t>
            </a:r>
            <a:r>
              <a:rPr lang="en-IN" dirty="0" err="1"/>
              <a:t>preempted</a:t>
            </a:r>
            <a:r>
              <a:rPr lang="en-IN" dirty="0"/>
              <a:t> processes.</a:t>
            </a:r>
          </a:p>
          <a:p>
            <a:pPr marL="0" indent="0">
              <a:buNone/>
            </a:pPr>
            <a:endParaRPr lang="en-IN" dirty="0"/>
          </a:p>
        </p:txBody>
      </p:sp>
    </p:spTree>
    <p:extLst>
      <p:ext uri="{BB962C8B-B14F-4D97-AF65-F5344CB8AC3E}">
        <p14:creationId xmlns:p14="http://schemas.microsoft.com/office/powerpoint/2010/main" val="21515336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800600"/>
          </a:xfrm>
        </p:spPr>
        <p:txBody>
          <a:bodyPr/>
          <a:lstStyle/>
          <a:p>
            <a:pPr marL="0" indent="0">
              <a:buNone/>
            </a:pPr>
            <a:r>
              <a:rPr lang="en-IN" dirty="0"/>
              <a:t>Example of RR with Time Quantum = 4</a:t>
            </a:r>
          </a:p>
          <a:p>
            <a:pPr marL="0" indent="0">
              <a:buNone/>
            </a:pPr>
            <a:r>
              <a:rPr lang="en-IN" dirty="0"/>
              <a:t>                         Process    Burst Time</a:t>
            </a:r>
          </a:p>
          <a:p>
            <a:pPr marL="0" indent="0">
              <a:buNone/>
            </a:pPr>
            <a:r>
              <a:rPr lang="en-IN" i="1" dirty="0"/>
              <a:t>                            P1                    </a:t>
            </a:r>
            <a:r>
              <a:rPr lang="en-IN" dirty="0"/>
              <a:t>24</a:t>
            </a:r>
          </a:p>
          <a:p>
            <a:pPr marL="0" indent="0">
              <a:buNone/>
            </a:pPr>
            <a:r>
              <a:rPr lang="en-IN" i="1" dirty="0"/>
              <a:t>                           </a:t>
            </a:r>
            <a:r>
              <a:rPr lang="en-IN" i="1" dirty="0" smtClean="0"/>
              <a:t>P2 </a:t>
            </a:r>
            <a:r>
              <a:rPr lang="en-IN" i="1" dirty="0"/>
              <a:t>                    3</a:t>
            </a:r>
            <a:endParaRPr lang="en-IN" dirty="0"/>
          </a:p>
          <a:p>
            <a:pPr marL="0" indent="0">
              <a:buNone/>
            </a:pPr>
            <a:r>
              <a:rPr lang="en-IN" i="1" dirty="0"/>
              <a:t>                          P3                     3</a:t>
            </a:r>
            <a:endParaRPr lang="en-IN" dirty="0"/>
          </a:p>
          <a:p>
            <a:pPr marL="0" indent="0">
              <a:buNone/>
            </a:pPr>
            <a:r>
              <a:rPr lang="en-IN" dirty="0"/>
              <a:t> </a:t>
            </a:r>
          </a:p>
          <a:p>
            <a:pPr marL="0" indent="0">
              <a:buNone/>
            </a:pPr>
            <a:r>
              <a:rPr lang="en-IN" dirty="0"/>
              <a:t>The Gantt chart is:</a:t>
            </a:r>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169056331"/>
              </p:ext>
            </p:extLst>
          </p:nvPr>
        </p:nvGraphicFramePr>
        <p:xfrm>
          <a:off x="1633057" y="4982979"/>
          <a:ext cx="4998720" cy="167640"/>
        </p:xfrm>
        <a:graphic>
          <a:graphicData uri="http://schemas.openxmlformats.org/drawingml/2006/table">
            <a:tbl>
              <a:tblPr/>
              <a:tblGrid>
                <a:gridCol w="624840"/>
                <a:gridCol w="624840"/>
                <a:gridCol w="624840"/>
                <a:gridCol w="624840"/>
                <a:gridCol w="624840"/>
                <a:gridCol w="624840"/>
                <a:gridCol w="624840"/>
                <a:gridCol w="624840"/>
              </a:tblGrid>
              <a:tr h="0">
                <a:tc>
                  <a:txBody>
                    <a:bodyPr/>
                    <a:lstStyle/>
                    <a:p>
                      <a:pPr marL="0" marR="0">
                        <a:spcBef>
                          <a:spcPts val="0"/>
                        </a:spcBef>
                        <a:spcAft>
                          <a:spcPts val="0"/>
                        </a:spcAft>
                      </a:pPr>
                      <a:r>
                        <a:rPr lang="en-IN" sz="1100" b="1" dirty="0">
                          <a:effectLst/>
                          <a:latin typeface="Arial"/>
                        </a:rPr>
                        <a:t>P1</a:t>
                      </a:r>
                      <a:endParaRPr lang="en-IN" sz="1200" dirty="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EBC8"/>
                    </a:solidFill>
                  </a:tcPr>
                </a:tc>
                <a:tc>
                  <a:txBody>
                    <a:bodyPr/>
                    <a:lstStyle/>
                    <a:p>
                      <a:pPr marL="0" marR="0">
                        <a:spcBef>
                          <a:spcPts val="0"/>
                        </a:spcBef>
                        <a:spcAft>
                          <a:spcPts val="0"/>
                        </a:spcAft>
                      </a:pPr>
                      <a:r>
                        <a:rPr lang="en-IN" sz="1100" b="1">
                          <a:effectLst/>
                          <a:latin typeface="Arial"/>
                        </a:rPr>
                        <a:t>P2</a:t>
                      </a:r>
                      <a:endParaRPr lang="en-IN" sz="120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EBC8"/>
                    </a:solidFill>
                  </a:tcPr>
                </a:tc>
                <a:tc>
                  <a:txBody>
                    <a:bodyPr/>
                    <a:lstStyle/>
                    <a:p>
                      <a:pPr marL="0" marR="0">
                        <a:spcBef>
                          <a:spcPts val="0"/>
                        </a:spcBef>
                        <a:spcAft>
                          <a:spcPts val="0"/>
                        </a:spcAft>
                      </a:pPr>
                      <a:r>
                        <a:rPr lang="en-IN" sz="1100" b="1">
                          <a:effectLst/>
                          <a:latin typeface="Arial"/>
                        </a:rPr>
                        <a:t>P3</a:t>
                      </a:r>
                      <a:endParaRPr lang="en-IN" sz="120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EBC8"/>
                    </a:solidFill>
                  </a:tcPr>
                </a:tc>
                <a:tc>
                  <a:txBody>
                    <a:bodyPr/>
                    <a:lstStyle/>
                    <a:p>
                      <a:pPr marL="0" marR="0">
                        <a:spcBef>
                          <a:spcPts val="0"/>
                        </a:spcBef>
                        <a:spcAft>
                          <a:spcPts val="0"/>
                        </a:spcAft>
                      </a:pPr>
                      <a:r>
                        <a:rPr lang="en-IN" sz="1100" b="1">
                          <a:effectLst/>
                          <a:latin typeface="Arial"/>
                        </a:rPr>
                        <a:t>P1</a:t>
                      </a:r>
                      <a:endParaRPr lang="en-IN" sz="120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EBC8"/>
                    </a:solidFill>
                  </a:tcPr>
                </a:tc>
                <a:tc>
                  <a:txBody>
                    <a:bodyPr/>
                    <a:lstStyle/>
                    <a:p>
                      <a:pPr marL="0" marR="0">
                        <a:spcBef>
                          <a:spcPts val="0"/>
                        </a:spcBef>
                        <a:spcAft>
                          <a:spcPts val="0"/>
                        </a:spcAft>
                      </a:pPr>
                      <a:r>
                        <a:rPr lang="en-IN" sz="1100" b="1" dirty="0">
                          <a:effectLst/>
                          <a:latin typeface="Arial"/>
                        </a:rPr>
                        <a:t>P1</a:t>
                      </a:r>
                      <a:endParaRPr lang="en-IN" sz="1200" dirty="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EBC8"/>
                    </a:solidFill>
                  </a:tcPr>
                </a:tc>
                <a:tc>
                  <a:txBody>
                    <a:bodyPr/>
                    <a:lstStyle/>
                    <a:p>
                      <a:pPr marL="0" marR="0">
                        <a:spcBef>
                          <a:spcPts val="0"/>
                        </a:spcBef>
                        <a:spcAft>
                          <a:spcPts val="0"/>
                        </a:spcAft>
                      </a:pPr>
                      <a:r>
                        <a:rPr lang="en-IN" sz="1100" b="1">
                          <a:effectLst/>
                          <a:latin typeface="Arial"/>
                        </a:rPr>
                        <a:t>P1</a:t>
                      </a:r>
                      <a:endParaRPr lang="en-IN" sz="120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EBC8"/>
                    </a:solidFill>
                  </a:tcPr>
                </a:tc>
                <a:tc>
                  <a:txBody>
                    <a:bodyPr/>
                    <a:lstStyle/>
                    <a:p>
                      <a:pPr marL="0" marR="0">
                        <a:spcBef>
                          <a:spcPts val="0"/>
                        </a:spcBef>
                        <a:spcAft>
                          <a:spcPts val="0"/>
                        </a:spcAft>
                      </a:pPr>
                      <a:r>
                        <a:rPr lang="en-IN" sz="1100" b="1">
                          <a:effectLst/>
                          <a:latin typeface="Arial"/>
                        </a:rPr>
                        <a:t>P1</a:t>
                      </a:r>
                      <a:endParaRPr lang="en-IN" sz="120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EBC8"/>
                    </a:solidFill>
                  </a:tcPr>
                </a:tc>
                <a:tc>
                  <a:txBody>
                    <a:bodyPr/>
                    <a:lstStyle/>
                    <a:p>
                      <a:pPr marL="0" marR="0">
                        <a:spcBef>
                          <a:spcPts val="0"/>
                        </a:spcBef>
                        <a:spcAft>
                          <a:spcPts val="0"/>
                        </a:spcAft>
                      </a:pPr>
                      <a:r>
                        <a:rPr lang="en-IN" sz="1100" b="1" dirty="0">
                          <a:effectLst/>
                          <a:latin typeface="Arial"/>
                        </a:rPr>
                        <a:t>P1</a:t>
                      </a:r>
                      <a:endParaRPr lang="en-IN" sz="1200" dirty="0">
                        <a:effectLst/>
                        <a:latin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BEBC8"/>
                    </a:solidFill>
                  </a:tcPr>
                </a:tc>
              </a:tr>
            </a:tbl>
          </a:graphicData>
        </a:graphic>
      </p:graphicFrame>
      <p:sp>
        <p:nvSpPr>
          <p:cNvPr id="5" name="Rectangle 1"/>
          <p:cNvSpPr>
            <a:spLocks noChangeArrowheads="1"/>
          </p:cNvSpPr>
          <p:nvPr/>
        </p:nvSpPr>
        <p:spPr bwMode="auto">
          <a:xfrm>
            <a:off x="1619672" y="5224790"/>
            <a:ext cx="5133136"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100" b="1" i="0" u="none" strike="noStrike" cap="none" normalizeH="0" baseline="0" dirty="0" smtClean="0">
                <a:ln>
                  <a:noFill/>
                </a:ln>
                <a:solidFill>
                  <a:srgbClr val="000000"/>
                </a:solidFill>
                <a:effectLst/>
                <a:latin typeface="Arial" pitchFamily="34" charset="0"/>
                <a:cs typeface="Arial" pitchFamily="34" charset="0"/>
              </a:rPr>
              <a:t>0          4               7              10            14            18             22          26            30</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6" name="Title 1"/>
          <p:cNvSpPr>
            <a:spLocks noGrp="1"/>
          </p:cNvSpPr>
          <p:nvPr>
            <p:ph type="title"/>
          </p:nvPr>
        </p:nvSpPr>
        <p:spPr>
          <a:xfrm>
            <a:off x="457200" y="762000"/>
            <a:ext cx="8229600" cy="667512"/>
          </a:xfrm>
        </p:spPr>
        <p:txBody>
          <a:bodyPr>
            <a:normAutofit fontScale="90000"/>
          </a:bodyPr>
          <a:lstStyle/>
          <a:p>
            <a:r>
              <a:rPr lang="en-IN" dirty="0"/>
              <a:t>Round Robin(RR) </a:t>
            </a:r>
            <a:r>
              <a:rPr lang="en-IN" dirty="0" smtClean="0"/>
              <a:t>Scheduling</a:t>
            </a:r>
            <a:endParaRPr lang="en-IN" dirty="0"/>
          </a:p>
        </p:txBody>
      </p:sp>
    </p:spTree>
    <p:extLst>
      <p:ext uri="{BB962C8B-B14F-4D97-AF65-F5344CB8AC3E}">
        <p14:creationId xmlns:p14="http://schemas.microsoft.com/office/powerpoint/2010/main" val="33423348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609600"/>
            <a:ext cx="3886200" cy="653752"/>
          </a:xfrm>
        </p:spPr>
        <p:txBody>
          <a:bodyPr>
            <a:normAutofit fontScale="90000"/>
          </a:bodyPr>
          <a:lstStyle/>
          <a:p>
            <a:r>
              <a:rPr lang="en-US" dirty="0" smtClean="0"/>
              <a:t>Thread</a:t>
            </a:r>
            <a:endParaRPr lang="en-IN" dirty="0"/>
          </a:p>
        </p:txBody>
      </p:sp>
      <p:sp>
        <p:nvSpPr>
          <p:cNvPr id="3" name="Content Placeholder 2"/>
          <p:cNvSpPr>
            <a:spLocks noGrp="1"/>
          </p:cNvSpPr>
          <p:nvPr>
            <p:ph idx="1"/>
          </p:nvPr>
        </p:nvSpPr>
        <p:spPr>
          <a:xfrm>
            <a:off x="457200" y="1340768"/>
            <a:ext cx="8229600" cy="4679032"/>
          </a:xfrm>
        </p:spPr>
        <p:txBody>
          <a:bodyPr/>
          <a:lstStyle/>
          <a:p>
            <a:r>
              <a:rPr lang="en-IN" dirty="0"/>
              <a:t>Thread is an execution unit which consists of its own program counter, a stack, and a set of registers. </a:t>
            </a:r>
            <a:endParaRPr lang="en-IN" dirty="0" smtClean="0"/>
          </a:p>
          <a:p>
            <a:r>
              <a:rPr lang="en-IN" dirty="0"/>
              <a:t>T</a:t>
            </a:r>
            <a:r>
              <a:rPr lang="en-IN" dirty="0" smtClean="0"/>
              <a:t>hreads </a:t>
            </a:r>
            <a:r>
              <a:rPr lang="en-IN" dirty="0"/>
              <a:t>are also known as Lightweight processes</a:t>
            </a:r>
            <a:r>
              <a:rPr lang="en-IN" dirty="0" smtClean="0"/>
              <a:t>.</a:t>
            </a:r>
          </a:p>
          <a:p>
            <a:r>
              <a:rPr lang="en-IN" dirty="0"/>
              <a:t>Each thread belongs to exactly one process and no thread can exist outside a process. </a:t>
            </a:r>
            <a:endParaRPr lang="en-IN" dirty="0" smtClean="0"/>
          </a:p>
          <a:p>
            <a:r>
              <a:rPr lang="en-IN" dirty="0" smtClean="0"/>
              <a:t>Each </a:t>
            </a:r>
            <a:r>
              <a:rPr lang="en-IN" dirty="0"/>
              <a:t>thread represents a separate flow of control.</a:t>
            </a:r>
            <a:endParaRPr lang="en-IN" dirty="0" smtClean="0"/>
          </a:p>
          <a:p>
            <a:endParaRPr lang="en-IN" dirty="0"/>
          </a:p>
        </p:txBody>
      </p:sp>
    </p:spTree>
    <p:extLst>
      <p:ext uri="{BB962C8B-B14F-4D97-AF65-F5344CB8AC3E}">
        <p14:creationId xmlns:p14="http://schemas.microsoft.com/office/powerpoint/2010/main" val="339610429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Autofit/>
          </a:bodyPr>
          <a:lstStyle/>
          <a:p>
            <a:r>
              <a:rPr lang="en-IN" sz="4000" dirty="0"/>
              <a:t>Difference between Process and </a:t>
            </a:r>
            <a:r>
              <a:rPr lang="en-IN" sz="4000" dirty="0" smtClean="0"/>
              <a:t>Thread</a:t>
            </a:r>
            <a:endParaRPr lang="en-IN"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9151354"/>
              </p:ext>
            </p:extLst>
          </p:nvPr>
        </p:nvGraphicFramePr>
        <p:xfrm>
          <a:off x="395537" y="1556792"/>
          <a:ext cx="8064896" cy="4726420"/>
        </p:xfrm>
        <a:graphic>
          <a:graphicData uri="http://schemas.openxmlformats.org/drawingml/2006/table">
            <a:tbl>
              <a:tblPr>
                <a:tableStyleId>{8799B23B-EC83-4686-B30A-512413B5E67A}</a:tableStyleId>
              </a:tblPr>
              <a:tblGrid>
                <a:gridCol w="648072"/>
                <a:gridCol w="3240360"/>
                <a:gridCol w="4176464"/>
              </a:tblGrid>
              <a:tr h="332680">
                <a:tc>
                  <a:txBody>
                    <a:bodyPr/>
                    <a:lstStyle/>
                    <a:p>
                      <a:pPr algn="l" fontAlgn="t"/>
                      <a:r>
                        <a:rPr kumimoji="0" lang="en-IN" sz="1600" b="1" kern="1200" dirty="0"/>
                        <a:t>S.N.</a:t>
                      </a:r>
                      <a:endParaRPr kumimoji="0" lang="en-IN" sz="1600" b="1" kern="1200" dirty="0">
                        <a:solidFill>
                          <a:schemeClr val="tx1"/>
                        </a:solidFill>
                        <a:latin typeface="+mn-lt"/>
                        <a:ea typeface="+mn-ea"/>
                        <a:cs typeface="+mn-cs"/>
                      </a:endParaRPr>
                    </a:p>
                  </a:txBody>
                  <a:tcPr marL="40794" marR="40794" marT="40794" marB="40794"/>
                </a:tc>
                <a:tc>
                  <a:txBody>
                    <a:bodyPr/>
                    <a:lstStyle/>
                    <a:p>
                      <a:pPr algn="l" fontAlgn="t"/>
                      <a:r>
                        <a:rPr kumimoji="0" lang="en-IN" sz="1600" b="1" kern="1200" dirty="0"/>
                        <a:t>Process</a:t>
                      </a:r>
                      <a:endParaRPr kumimoji="0" lang="en-IN" sz="1600" b="1" kern="1200" dirty="0">
                        <a:solidFill>
                          <a:schemeClr val="tx1"/>
                        </a:solidFill>
                        <a:latin typeface="+mn-lt"/>
                        <a:ea typeface="+mn-ea"/>
                        <a:cs typeface="+mn-cs"/>
                      </a:endParaRPr>
                    </a:p>
                  </a:txBody>
                  <a:tcPr marL="40794" marR="40794" marT="40794" marB="40794"/>
                </a:tc>
                <a:tc>
                  <a:txBody>
                    <a:bodyPr/>
                    <a:lstStyle/>
                    <a:p>
                      <a:pPr algn="l" fontAlgn="t"/>
                      <a:r>
                        <a:rPr kumimoji="0" lang="en-IN" sz="1600" b="1" kern="1200" dirty="0"/>
                        <a:t>Thread</a:t>
                      </a:r>
                      <a:endParaRPr kumimoji="0" lang="en-IN" sz="1600" b="1" kern="1200" dirty="0">
                        <a:solidFill>
                          <a:schemeClr val="tx1"/>
                        </a:solidFill>
                        <a:latin typeface="+mn-lt"/>
                        <a:ea typeface="+mn-ea"/>
                        <a:cs typeface="+mn-cs"/>
                      </a:endParaRPr>
                    </a:p>
                  </a:txBody>
                  <a:tcPr marL="40794" marR="40794" marT="40794" marB="40794"/>
                </a:tc>
              </a:tr>
              <a:tr h="522163">
                <a:tc>
                  <a:txBody>
                    <a:bodyPr/>
                    <a:lstStyle/>
                    <a:p>
                      <a:pPr fontAlgn="t"/>
                      <a:r>
                        <a:rPr kumimoji="0" lang="en-IN" sz="1600" kern="1200" dirty="0"/>
                        <a:t>1</a:t>
                      </a:r>
                      <a:endParaRPr kumimoji="0" lang="en-IN" sz="1600" kern="1200" dirty="0">
                        <a:solidFill>
                          <a:schemeClr val="tx1"/>
                        </a:solidFill>
                        <a:latin typeface="+mn-lt"/>
                        <a:ea typeface="+mn-ea"/>
                        <a:cs typeface="+mn-cs"/>
                      </a:endParaRPr>
                    </a:p>
                  </a:txBody>
                  <a:tcPr marL="40794" marR="40794" marT="40794" marB="40794"/>
                </a:tc>
                <a:tc>
                  <a:txBody>
                    <a:bodyPr/>
                    <a:lstStyle/>
                    <a:p>
                      <a:pPr fontAlgn="t"/>
                      <a:r>
                        <a:rPr kumimoji="0" lang="en-IN" sz="1600" kern="1200" dirty="0"/>
                        <a:t>Process is heavy weight or resource intensive.</a:t>
                      </a:r>
                      <a:endParaRPr kumimoji="0" lang="en-IN" sz="1600" kern="1200" dirty="0">
                        <a:solidFill>
                          <a:schemeClr val="tx1"/>
                        </a:solidFill>
                        <a:latin typeface="+mn-lt"/>
                        <a:ea typeface="+mn-ea"/>
                        <a:cs typeface="+mn-cs"/>
                      </a:endParaRPr>
                    </a:p>
                  </a:txBody>
                  <a:tcPr marL="40794" marR="40794" marT="40794" marB="40794"/>
                </a:tc>
                <a:tc>
                  <a:txBody>
                    <a:bodyPr/>
                    <a:lstStyle/>
                    <a:p>
                      <a:pPr fontAlgn="t"/>
                      <a:r>
                        <a:rPr kumimoji="0" lang="en-IN" sz="1600" kern="1200"/>
                        <a:t>Thread is light weight taking lesser resources than a process.</a:t>
                      </a:r>
                      <a:endParaRPr kumimoji="0" lang="en-IN" sz="1600" kern="1200">
                        <a:solidFill>
                          <a:schemeClr val="tx1"/>
                        </a:solidFill>
                        <a:latin typeface="+mn-lt"/>
                        <a:ea typeface="+mn-ea"/>
                        <a:cs typeface="+mn-cs"/>
                      </a:endParaRPr>
                    </a:p>
                  </a:txBody>
                  <a:tcPr marL="40794" marR="40794" marT="40794" marB="40794"/>
                </a:tc>
              </a:tr>
              <a:tr h="522163">
                <a:tc>
                  <a:txBody>
                    <a:bodyPr/>
                    <a:lstStyle/>
                    <a:p>
                      <a:pPr fontAlgn="t"/>
                      <a:r>
                        <a:rPr kumimoji="0" lang="en-US" sz="1600" kern="1200" dirty="0" smtClean="0"/>
                        <a:t>2</a:t>
                      </a:r>
                      <a:endParaRPr kumimoji="0" lang="en-IN" sz="1600" kern="1200" dirty="0">
                        <a:solidFill>
                          <a:schemeClr val="tx1"/>
                        </a:solidFill>
                        <a:latin typeface="+mn-lt"/>
                        <a:ea typeface="+mn-ea"/>
                        <a:cs typeface="+mn-cs"/>
                      </a:endParaRPr>
                    </a:p>
                  </a:txBody>
                  <a:tcPr marL="40794" marR="40794" marT="40794" marB="40794"/>
                </a:tc>
                <a:tc>
                  <a:txBody>
                    <a:bodyPr/>
                    <a:lstStyle/>
                    <a:p>
                      <a:pPr fontAlgn="t"/>
                      <a:r>
                        <a:rPr kumimoji="0" lang="en-IN" sz="1600" kern="1200" dirty="0"/>
                        <a:t>Process switching needs interaction with operating system.</a:t>
                      </a:r>
                      <a:endParaRPr kumimoji="0" lang="en-IN" sz="1600" kern="1200" dirty="0">
                        <a:solidFill>
                          <a:schemeClr val="tx1"/>
                        </a:solidFill>
                        <a:latin typeface="+mn-lt"/>
                        <a:ea typeface="+mn-ea"/>
                        <a:cs typeface="+mn-cs"/>
                      </a:endParaRPr>
                    </a:p>
                  </a:txBody>
                  <a:tcPr marL="40794" marR="40794" marT="40794" marB="40794"/>
                </a:tc>
                <a:tc>
                  <a:txBody>
                    <a:bodyPr/>
                    <a:lstStyle/>
                    <a:p>
                      <a:pPr fontAlgn="t"/>
                      <a:r>
                        <a:rPr kumimoji="0" lang="en-IN" sz="1600" kern="1200" dirty="0"/>
                        <a:t>Thread switching does not need to interact with operating system.</a:t>
                      </a:r>
                      <a:endParaRPr kumimoji="0" lang="en-IN" sz="1600" kern="1200" dirty="0">
                        <a:solidFill>
                          <a:schemeClr val="tx1"/>
                        </a:solidFill>
                        <a:latin typeface="+mn-lt"/>
                        <a:ea typeface="+mn-ea"/>
                        <a:cs typeface="+mn-cs"/>
                      </a:endParaRPr>
                    </a:p>
                  </a:txBody>
                  <a:tcPr marL="40794" marR="40794" marT="40794" marB="40794"/>
                </a:tc>
              </a:tr>
              <a:tr h="962739">
                <a:tc>
                  <a:txBody>
                    <a:bodyPr/>
                    <a:lstStyle/>
                    <a:p>
                      <a:pPr fontAlgn="t"/>
                      <a:r>
                        <a:rPr kumimoji="0" lang="en-US" sz="1600" kern="1200" dirty="0" smtClean="0"/>
                        <a:t>3</a:t>
                      </a:r>
                      <a:endParaRPr kumimoji="0" lang="en-IN" sz="1600" kern="1200" dirty="0">
                        <a:solidFill>
                          <a:schemeClr val="tx1"/>
                        </a:solidFill>
                        <a:latin typeface="+mn-lt"/>
                        <a:ea typeface="+mn-ea"/>
                        <a:cs typeface="+mn-cs"/>
                      </a:endParaRPr>
                    </a:p>
                  </a:txBody>
                  <a:tcPr marL="40794" marR="40794" marT="40794" marB="40794"/>
                </a:tc>
                <a:tc>
                  <a:txBody>
                    <a:bodyPr/>
                    <a:lstStyle/>
                    <a:p>
                      <a:pPr fontAlgn="t"/>
                      <a:r>
                        <a:rPr kumimoji="0" lang="en-IN" sz="1600" kern="1200" dirty="0"/>
                        <a:t>In multiple processing environments each process executes the same code but has its own memory and file resources.</a:t>
                      </a:r>
                      <a:endParaRPr kumimoji="0" lang="en-IN" sz="1600" kern="1200" dirty="0">
                        <a:solidFill>
                          <a:schemeClr val="tx1"/>
                        </a:solidFill>
                        <a:latin typeface="+mn-lt"/>
                        <a:ea typeface="+mn-ea"/>
                        <a:cs typeface="+mn-cs"/>
                      </a:endParaRPr>
                    </a:p>
                  </a:txBody>
                  <a:tcPr marL="40794" marR="40794" marT="40794" marB="40794"/>
                </a:tc>
                <a:tc>
                  <a:txBody>
                    <a:bodyPr/>
                    <a:lstStyle/>
                    <a:p>
                      <a:pPr fontAlgn="t"/>
                      <a:r>
                        <a:rPr kumimoji="0" lang="en-IN" sz="1600" kern="1200" dirty="0"/>
                        <a:t>All threads can share same set of open files, child processes.</a:t>
                      </a:r>
                      <a:endParaRPr kumimoji="0" lang="en-IN" sz="1600" kern="1200" dirty="0">
                        <a:solidFill>
                          <a:schemeClr val="tx1"/>
                        </a:solidFill>
                        <a:latin typeface="+mn-lt"/>
                        <a:ea typeface="+mn-ea"/>
                        <a:cs typeface="+mn-cs"/>
                      </a:endParaRPr>
                    </a:p>
                  </a:txBody>
                  <a:tcPr marL="40794" marR="40794" marT="40794" marB="40794"/>
                </a:tc>
              </a:tr>
              <a:tr h="815880">
                <a:tc>
                  <a:txBody>
                    <a:bodyPr/>
                    <a:lstStyle/>
                    <a:p>
                      <a:pPr fontAlgn="t"/>
                      <a:r>
                        <a:rPr kumimoji="0" lang="en-US" sz="1600" kern="1200" dirty="0" smtClean="0"/>
                        <a:t>4</a:t>
                      </a:r>
                      <a:endParaRPr kumimoji="0" lang="en-IN" sz="1600" kern="1200" dirty="0">
                        <a:solidFill>
                          <a:schemeClr val="tx1"/>
                        </a:solidFill>
                        <a:latin typeface="+mn-lt"/>
                        <a:ea typeface="+mn-ea"/>
                        <a:cs typeface="+mn-cs"/>
                      </a:endParaRPr>
                    </a:p>
                  </a:txBody>
                  <a:tcPr marL="40794" marR="40794" marT="40794" marB="40794"/>
                </a:tc>
                <a:tc>
                  <a:txBody>
                    <a:bodyPr/>
                    <a:lstStyle/>
                    <a:p>
                      <a:pPr fontAlgn="t"/>
                      <a:r>
                        <a:rPr kumimoji="0" lang="en-IN" sz="1600" kern="1200" dirty="0"/>
                        <a:t>If one process is blocked then no other process can execute until the first process is unblocked.</a:t>
                      </a:r>
                      <a:endParaRPr kumimoji="0" lang="en-IN" sz="1600" kern="1200" dirty="0">
                        <a:solidFill>
                          <a:schemeClr val="tx1"/>
                        </a:solidFill>
                        <a:latin typeface="+mn-lt"/>
                        <a:ea typeface="+mn-ea"/>
                        <a:cs typeface="+mn-cs"/>
                      </a:endParaRPr>
                    </a:p>
                  </a:txBody>
                  <a:tcPr marL="40794" marR="40794" marT="40794" marB="40794"/>
                </a:tc>
                <a:tc>
                  <a:txBody>
                    <a:bodyPr/>
                    <a:lstStyle/>
                    <a:p>
                      <a:pPr fontAlgn="t"/>
                      <a:r>
                        <a:rPr kumimoji="0" lang="en-IN" sz="1600" kern="1200"/>
                        <a:t>While one thread is blocked and waiting, second thread in the same task can run.</a:t>
                      </a:r>
                      <a:endParaRPr kumimoji="0" lang="en-IN" sz="1600" kern="1200">
                        <a:solidFill>
                          <a:schemeClr val="tx1"/>
                        </a:solidFill>
                        <a:latin typeface="+mn-lt"/>
                        <a:ea typeface="+mn-ea"/>
                        <a:cs typeface="+mn-cs"/>
                      </a:endParaRPr>
                    </a:p>
                  </a:txBody>
                  <a:tcPr marL="40794" marR="40794" marT="40794" marB="40794"/>
                </a:tc>
              </a:tr>
              <a:tr h="522163">
                <a:tc>
                  <a:txBody>
                    <a:bodyPr/>
                    <a:lstStyle/>
                    <a:p>
                      <a:pPr fontAlgn="t"/>
                      <a:r>
                        <a:rPr kumimoji="0" lang="en-US" sz="1600" kern="1200" dirty="0" smtClean="0"/>
                        <a:t>5</a:t>
                      </a:r>
                      <a:endParaRPr kumimoji="0" lang="en-IN" sz="1600" kern="1200" dirty="0">
                        <a:solidFill>
                          <a:schemeClr val="tx1"/>
                        </a:solidFill>
                        <a:latin typeface="+mn-lt"/>
                        <a:ea typeface="+mn-ea"/>
                        <a:cs typeface="+mn-cs"/>
                      </a:endParaRPr>
                    </a:p>
                  </a:txBody>
                  <a:tcPr marL="40794" marR="40794" marT="40794" marB="40794"/>
                </a:tc>
                <a:tc>
                  <a:txBody>
                    <a:bodyPr/>
                    <a:lstStyle/>
                    <a:p>
                      <a:pPr fontAlgn="t"/>
                      <a:r>
                        <a:rPr kumimoji="0" lang="en-IN" sz="1600" kern="1200" dirty="0"/>
                        <a:t>Multiple processes without using threads use more resources.</a:t>
                      </a:r>
                      <a:endParaRPr kumimoji="0" lang="en-IN" sz="1600" kern="1200" dirty="0">
                        <a:solidFill>
                          <a:schemeClr val="tx1"/>
                        </a:solidFill>
                        <a:latin typeface="+mn-lt"/>
                        <a:ea typeface="+mn-ea"/>
                        <a:cs typeface="+mn-cs"/>
                      </a:endParaRPr>
                    </a:p>
                  </a:txBody>
                  <a:tcPr marL="40794" marR="40794" marT="40794" marB="40794"/>
                </a:tc>
                <a:tc>
                  <a:txBody>
                    <a:bodyPr/>
                    <a:lstStyle/>
                    <a:p>
                      <a:pPr fontAlgn="t"/>
                      <a:r>
                        <a:rPr kumimoji="0" lang="en-IN" sz="1600" kern="1200" dirty="0"/>
                        <a:t>Multiple threaded processes use fewer resources.</a:t>
                      </a:r>
                      <a:endParaRPr kumimoji="0" lang="en-IN" sz="1600" kern="1200" dirty="0">
                        <a:solidFill>
                          <a:schemeClr val="tx1"/>
                        </a:solidFill>
                        <a:latin typeface="+mn-lt"/>
                        <a:ea typeface="+mn-ea"/>
                        <a:cs typeface="+mn-cs"/>
                      </a:endParaRPr>
                    </a:p>
                  </a:txBody>
                  <a:tcPr marL="40794" marR="40794" marT="40794" marB="40794"/>
                </a:tc>
              </a:tr>
              <a:tr h="669022">
                <a:tc>
                  <a:txBody>
                    <a:bodyPr/>
                    <a:lstStyle/>
                    <a:p>
                      <a:pPr fontAlgn="t"/>
                      <a:r>
                        <a:rPr kumimoji="0" lang="en-US" sz="1600" kern="1200" dirty="0" smtClean="0"/>
                        <a:t>6</a:t>
                      </a:r>
                      <a:endParaRPr kumimoji="0" lang="en-IN" sz="1600" kern="1200" dirty="0">
                        <a:solidFill>
                          <a:schemeClr val="tx1"/>
                        </a:solidFill>
                        <a:latin typeface="+mn-lt"/>
                        <a:ea typeface="+mn-ea"/>
                        <a:cs typeface="+mn-cs"/>
                      </a:endParaRPr>
                    </a:p>
                  </a:txBody>
                  <a:tcPr marL="40794" marR="40794" marT="40794" marB="40794"/>
                </a:tc>
                <a:tc>
                  <a:txBody>
                    <a:bodyPr/>
                    <a:lstStyle/>
                    <a:p>
                      <a:pPr fontAlgn="t"/>
                      <a:r>
                        <a:rPr kumimoji="0" lang="en-IN" sz="1600" kern="1200" dirty="0"/>
                        <a:t>In multiple processes each process operates independently of the others.</a:t>
                      </a:r>
                      <a:endParaRPr kumimoji="0" lang="en-IN" sz="1600" kern="1200" dirty="0">
                        <a:solidFill>
                          <a:schemeClr val="tx1"/>
                        </a:solidFill>
                        <a:latin typeface="+mn-lt"/>
                        <a:ea typeface="+mn-ea"/>
                        <a:cs typeface="+mn-cs"/>
                      </a:endParaRPr>
                    </a:p>
                  </a:txBody>
                  <a:tcPr marL="40794" marR="40794" marT="40794" marB="40794"/>
                </a:tc>
                <a:tc>
                  <a:txBody>
                    <a:bodyPr/>
                    <a:lstStyle/>
                    <a:p>
                      <a:pPr fontAlgn="t"/>
                      <a:r>
                        <a:rPr kumimoji="0" lang="en-IN" sz="1600" kern="1200" dirty="0"/>
                        <a:t>One thread can read, write or change another thread's data.</a:t>
                      </a:r>
                      <a:endParaRPr kumimoji="0" lang="en-IN" sz="1600" kern="1200" dirty="0">
                        <a:solidFill>
                          <a:schemeClr val="tx1"/>
                        </a:solidFill>
                        <a:latin typeface="+mn-lt"/>
                        <a:ea typeface="+mn-ea"/>
                        <a:cs typeface="+mn-cs"/>
                      </a:endParaRPr>
                    </a:p>
                  </a:txBody>
                  <a:tcPr marL="40794" marR="40794" marT="40794" marB="40794"/>
                </a:tc>
              </a:tr>
            </a:tbl>
          </a:graphicData>
        </a:graphic>
      </p:graphicFrame>
    </p:spTree>
    <p:extLst>
      <p:ext uri="{BB962C8B-B14F-4D97-AF65-F5344CB8AC3E}">
        <p14:creationId xmlns:p14="http://schemas.microsoft.com/office/powerpoint/2010/main" val="880665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415880"/>
          </a:xfrm>
        </p:spPr>
        <p:txBody>
          <a:bodyPr>
            <a:normAutofit/>
          </a:bodyPr>
          <a:lstStyle/>
          <a:p>
            <a:pPr marL="0" indent="0">
              <a:buNone/>
            </a:pPr>
            <a:r>
              <a:rPr lang="en-IN" b="1" dirty="0"/>
              <a:t>Memory </a:t>
            </a:r>
            <a:r>
              <a:rPr lang="en-IN" b="1" dirty="0" smtClean="0"/>
              <a:t>Management</a:t>
            </a:r>
          </a:p>
          <a:p>
            <a:r>
              <a:rPr lang="en-IN" dirty="0"/>
              <a:t>Memory management refers to management of Primary Memory or Main Memory. </a:t>
            </a:r>
            <a:endParaRPr lang="en-IN" dirty="0" smtClean="0"/>
          </a:p>
          <a:p>
            <a:r>
              <a:rPr lang="en-IN" dirty="0"/>
              <a:t>Operating System does the following activities for memory management</a:t>
            </a:r>
            <a:r>
              <a:rPr lang="en-IN" dirty="0" smtClean="0"/>
              <a:t>.</a:t>
            </a:r>
          </a:p>
          <a:p>
            <a:pPr lvl="1"/>
            <a:r>
              <a:rPr lang="en-IN" dirty="0"/>
              <a:t>Keeps tracks of primary memory i.e. </a:t>
            </a:r>
            <a:r>
              <a:rPr lang="en-IN" dirty="0" smtClean="0"/>
              <a:t>which part of it is in use and which part is not in use.</a:t>
            </a:r>
            <a:endParaRPr lang="en-IN" dirty="0"/>
          </a:p>
          <a:p>
            <a:pPr lvl="1"/>
            <a:r>
              <a:rPr lang="en-IN" dirty="0"/>
              <a:t>In multiprogramming, OS decides which process will get memory when and how much.</a:t>
            </a:r>
          </a:p>
          <a:p>
            <a:pPr lvl="1"/>
            <a:r>
              <a:rPr lang="en-IN" dirty="0"/>
              <a:t>Allocates the memory when the process requests </a:t>
            </a:r>
            <a:r>
              <a:rPr lang="en-IN" dirty="0" smtClean="0"/>
              <a:t>for it.</a:t>
            </a:r>
            <a:endParaRPr lang="en-IN" dirty="0"/>
          </a:p>
          <a:p>
            <a:pPr lvl="1"/>
            <a:r>
              <a:rPr lang="en-IN" dirty="0"/>
              <a:t>De-allocates the memory when the process no longer needs it or has been terminated.</a:t>
            </a:r>
          </a:p>
          <a:p>
            <a:endParaRPr lang="en-IN" dirty="0"/>
          </a:p>
          <a:p>
            <a:endParaRPr lang="en-IN" dirty="0"/>
          </a:p>
        </p:txBody>
      </p:sp>
    </p:spTree>
    <p:extLst>
      <p:ext uri="{BB962C8B-B14F-4D97-AF65-F5344CB8AC3E}">
        <p14:creationId xmlns:p14="http://schemas.microsoft.com/office/powerpoint/2010/main" val="18091933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6488"/>
            <a:ext cx="8229600" cy="591312"/>
          </a:xfrm>
        </p:spPr>
        <p:txBody>
          <a:bodyPr>
            <a:normAutofit fontScale="90000"/>
          </a:bodyPr>
          <a:lstStyle/>
          <a:p>
            <a:r>
              <a:rPr lang="en-IN" dirty="0"/>
              <a:t>Types of </a:t>
            </a:r>
            <a:r>
              <a:rPr lang="en-IN" dirty="0" smtClean="0"/>
              <a:t>Thread</a:t>
            </a:r>
            <a:endParaRPr lang="en-IN" dirty="0"/>
          </a:p>
        </p:txBody>
      </p:sp>
      <p:sp>
        <p:nvSpPr>
          <p:cNvPr id="3" name="Content Placeholder 2"/>
          <p:cNvSpPr>
            <a:spLocks noGrp="1"/>
          </p:cNvSpPr>
          <p:nvPr>
            <p:ph idx="1"/>
          </p:nvPr>
        </p:nvSpPr>
        <p:spPr>
          <a:xfrm>
            <a:off x="457200" y="1447800"/>
            <a:ext cx="8229600" cy="4648200"/>
          </a:xfrm>
        </p:spPr>
        <p:txBody>
          <a:bodyPr/>
          <a:lstStyle/>
          <a:p>
            <a:pPr marL="0" indent="0">
              <a:buNone/>
            </a:pPr>
            <a:r>
              <a:rPr lang="en-IN" dirty="0" smtClean="0"/>
              <a:t>Threads </a:t>
            </a:r>
            <a:r>
              <a:rPr lang="en-IN" dirty="0"/>
              <a:t>are implemented in following two </a:t>
            </a:r>
            <a:r>
              <a:rPr lang="en-IN" dirty="0" smtClean="0"/>
              <a:t>ways-</a:t>
            </a:r>
          </a:p>
          <a:p>
            <a:pPr marL="0" indent="0">
              <a:buNone/>
            </a:pPr>
            <a:endParaRPr lang="en-IN" dirty="0"/>
          </a:p>
          <a:p>
            <a:pPr lvl="1"/>
            <a:r>
              <a:rPr lang="en-IN" b="1" dirty="0"/>
              <a:t>User Level Threads</a:t>
            </a:r>
            <a:r>
              <a:rPr lang="en-IN" dirty="0"/>
              <a:t> -- User managed </a:t>
            </a:r>
            <a:r>
              <a:rPr lang="en-IN" dirty="0" smtClean="0"/>
              <a:t>threads</a:t>
            </a:r>
          </a:p>
          <a:p>
            <a:pPr marL="393192" lvl="1" indent="0">
              <a:buNone/>
            </a:pPr>
            <a:endParaRPr lang="en-IN" dirty="0"/>
          </a:p>
          <a:p>
            <a:pPr lvl="1"/>
            <a:r>
              <a:rPr lang="en-IN" b="1" dirty="0"/>
              <a:t>Kernel Level Threads</a:t>
            </a:r>
            <a:r>
              <a:rPr lang="en-IN" dirty="0"/>
              <a:t> -- Operating System managed threads acting on kernel, an operating system core.</a:t>
            </a:r>
          </a:p>
          <a:p>
            <a:endParaRPr lang="en-IN" dirty="0"/>
          </a:p>
        </p:txBody>
      </p:sp>
    </p:spTree>
    <p:extLst>
      <p:ext uri="{BB962C8B-B14F-4D97-AF65-F5344CB8AC3E}">
        <p14:creationId xmlns:p14="http://schemas.microsoft.com/office/powerpoint/2010/main" val="28252553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100" b="1" dirty="0"/>
              <a:t>User Level Threads</a:t>
            </a:r>
            <a:r>
              <a:rPr lang="en-IN" dirty="0"/>
              <a:t/>
            </a:r>
            <a:br>
              <a:rPr lang="en-IN" dirty="0"/>
            </a:br>
            <a:endParaRPr lang="en-IN" dirty="0"/>
          </a:p>
        </p:txBody>
      </p:sp>
      <p:sp>
        <p:nvSpPr>
          <p:cNvPr id="3" name="Content Placeholder 2"/>
          <p:cNvSpPr>
            <a:spLocks noGrp="1"/>
          </p:cNvSpPr>
          <p:nvPr>
            <p:ph idx="1"/>
          </p:nvPr>
        </p:nvSpPr>
        <p:spPr>
          <a:xfrm>
            <a:off x="228600" y="1268760"/>
            <a:ext cx="8229600" cy="5055840"/>
          </a:xfrm>
        </p:spPr>
        <p:txBody>
          <a:bodyPr>
            <a:normAutofit fontScale="92500" lnSpcReduction="10000"/>
          </a:bodyPr>
          <a:lstStyle/>
          <a:p>
            <a:pPr marL="0" indent="0">
              <a:buNone/>
            </a:pPr>
            <a:r>
              <a:rPr lang="en-IN" dirty="0" smtClean="0"/>
              <a:t>In </a:t>
            </a:r>
            <a:r>
              <a:rPr lang="en-IN" dirty="0"/>
              <a:t>this case, application manages </a:t>
            </a:r>
            <a:endParaRPr lang="en-IN" dirty="0" smtClean="0"/>
          </a:p>
          <a:p>
            <a:pPr marL="0" indent="0">
              <a:buNone/>
            </a:pPr>
            <a:r>
              <a:rPr lang="en-IN" dirty="0" smtClean="0"/>
              <a:t>thread management.</a:t>
            </a:r>
          </a:p>
          <a:p>
            <a:pPr marL="0" indent="0">
              <a:buNone/>
            </a:pPr>
            <a:r>
              <a:rPr lang="en-IN" dirty="0" smtClean="0"/>
              <a:t>kernel is not </a:t>
            </a:r>
            <a:r>
              <a:rPr lang="en-IN" dirty="0"/>
              <a:t>aware of the existence </a:t>
            </a:r>
            <a:endParaRPr lang="en-IN" dirty="0" smtClean="0"/>
          </a:p>
          <a:p>
            <a:pPr marL="0" indent="0">
              <a:buNone/>
            </a:pPr>
            <a:r>
              <a:rPr lang="en-IN" dirty="0" smtClean="0"/>
              <a:t>of threads</a:t>
            </a:r>
            <a:r>
              <a:rPr lang="en-IN" dirty="0"/>
              <a:t>. </a:t>
            </a:r>
            <a:endParaRPr lang="en-IN" dirty="0" smtClean="0"/>
          </a:p>
          <a:p>
            <a:pPr marL="0" indent="0">
              <a:buNone/>
            </a:pPr>
            <a:r>
              <a:rPr lang="en-IN" dirty="0" smtClean="0"/>
              <a:t>The </a:t>
            </a:r>
            <a:r>
              <a:rPr lang="en-IN" dirty="0"/>
              <a:t>thread library </a:t>
            </a:r>
            <a:r>
              <a:rPr lang="en-IN" dirty="0" smtClean="0"/>
              <a:t>contains </a:t>
            </a:r>
            <a:r>
              <a:rPr lang="en-IN" dirty="0"/>
              <a:t>code for </a:t>
            </a:r>
            <a:endParaRPr lang="en-IN" dirty="0" smtClean="0"/>
          </a:p>
          <a:p>
            <a:pPr marL="0" indent="0">
              <a:buNone/>
            </a:pPr>
            <a:r>
              <a:rPr lang="en-IN" dirty="0" smtClean="0"/>
              <a:t>creating </a:t>
            </a:r>
            <a:r>
              <a:rPr lang="en-IN" dirty="0"/>
              <a:t>and </a:t>
            </a:r>
            <a:r>
              <a:rPr lang="en-IN" dirty="0" smtClean="0"/>
              <a:t>destroying </a:t>
            </a:r>
            <a:r>
              <a:rPr lang="en-IN" dirty="0"/>
              <a:t>threads, </a:t>
            </a:r>
            <a:endParaRPr lang="en-IN" dirty="0" smtClean="0"/>
          </a:p>
          <a:p>
            <a:pPr marL="0" indent="0">
              <a:buNone/>
            </a:pPr>
            <a:r>
              <a:rPr lang="en-IN" dirty="0" smtClean="0"/>
              <a:t>for passing message and data between </a:t>
            </a:r>
          </a:p>
          <a:p>
            <a:pPr marL="0" indent="0">
              <a:buNone/>
            </a:pPr>
            <a:r>
              <a:rPr lang="en-IN" dirty="0" smtClean="0"/>
              <a:t>threads, </a:t>
            </a:r>
            <a:r>
              <a:rPr lang="en-IN" dirty="0"/>
              <a:t>for scheduling thread execution and for saving and restoring thread contexts. </a:t>
            </a:r>
            <a:endParaRPr lang="en-IN" dirty="0" smtClean="0"/>
          </a:p>
          <a:p>
            <a:pPr marL="0" indent="0">
              <a:buNone/>
            </a:pPr>
            <a:r>
              <a:rPr lang="en-IN" dirty="0" smtClean="0"/>
              <a:t>The </a:t>
            </a:r>
            <a:r>
              <a:rPr lang="en-IN" dirty="0"/>
              <a:t>application begins with a single thread and begins running in that thread.</a:t>
            </a:r>
          </a:p>
          <a:p>
            <a:pPr marL="0" indent="0">
              <a:buNone/>
            </a:pPr>
            <a:r>
              <a:rPr lang="en-IN" dirty="0"/>
              <a:t/>
            </a:r>
            <a:br>
              <a:rPr lang="en-IN" dirty="0"/>
            </a:b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1175" y="1124744"/>
            <a:ext cx="3552825" cy="298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45964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487888"/>
          </a:xfrm>
        </p:spPr>
        <p:txBody>
          <a:bodyPr>
            <a:normAutofit/>
          </a:bodyPr>
          <a:lstStyle/>
          <a:p>
            <a:pPr marL="0" indent="0">
              <a:buNone/>
            </a:pPr>
            <a:r>
              <a:rPr lang="en-IN" b="1" dirty="0" smtClean="0"/>
              <a:t>Advantages</a:t>
            </a:r>
            <a:endParaRPr lang="en-IN" b="1" dirty="0"/>
          </a:p>
          <a:p>
            <a:pPr lvl="1"/>
            <a:r>
              <a:rPr lang="en-IN" dirty="0"/>
              <a:t>Thread switching does not require Kernel mode privileges.</a:t>
            </a:r>
          </a:p>
          <a:p>
            <a:pPr lvl="1"/>
            <a:r>
              <a:rPr lang="en-IN" dirty="0"/>
              <a:t>User level thread can run on any operating system.</a:t>
            </a:r>
          </a:p>
          <a:p>
            <a:pPr lvl="1"/>
            <a:r>
              <a:rPr lang="en-IN" dirty="0"/>
              <a:t>Scheduling can be application specific in the user level thread.</a:t>
            </a:r>
          </a:p>
          <a:p>
            <a:pPr lvl="1"/>
            <a:r>
              <a:rPr lang="en-IN" dirty="0"/>
              <a:t>User level threads are fast to create and manage.</a:t>
            </a:r>
          </a:p>
          <a:p>
            <a:pPr marL="0" indent="0">
              <a:buNone/>
            </a:pPr>
            <a:r>
              <a:rPr lang="en-IN" b="1" dirty="0"/>
              <a:t>Disadvantages</a:t>
            </a:r>
          </a:p>
          <a:p>
            <a:pPr lvl="1"/>
            <a:r>
              <a:rPr lang="en-IN" dirty="0"/>
              <a:t>In a typical operating system, most system calls are blocking.</a:t>
            </a:r>
          </a:p>
          <a:p>
            <a:endParaRPr lang="en-IN" dirty="0"/>
          </a:p>
        </p:txBody>
      </p:sp>
    </p:spTree>
    <p:extLst>
      <p:ext uri="{BB962C8B-B14F-4D97-AF65-F5344CB8AC3E}">
        <p14:creationId xmlns:p14="http://schemas.microsoft.com/office/powerpoint/2010/main" val="13476105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2800" b="1" dirty="0"/>
              <a:t>Kernel Level Threads</a:t>
            </a:r>
            <a:r>
              <a:rPr lang="en-IN" dirty="0"/>
              <a:t/>
            </a:r>
            <a:br>
              <a:rPr lang="en-IN" dirty="0"/>
            </a:br>
            <a:endParaRPr lang="en-IN" dirty="0"/>
          </a:p>
        </p:txBody>
      </p:sp>
      <p:sp>
        <p:nvSpPr>
          <p:cNvPr id="3" name="Content Placeholder 2"/>
          <p:cNvSpPr>
            <a:spLocks noGrp="1"/>
          </p:cNvSpPr>
          <p:nvPr>
            <p:ph idx="1"/>
          </p:nvPr>
        </p:nvSpPr>
        <p:spPr>
          <a:xfrm>
            <a:off x="457200" y="1268760"/>
            <a:ext cx="8229600" cy="5284440"/>
          </a:xfrm>
        </p:spPr>
        <p:txBody>
          <a:bodyPr>
            <a:normAutofit fontScale="92500" lnSpcReduction="10000"/>
          </a:bodyPr>
          <a:lstStyle/>
          <a:p>
            <a:r>
              <a:rPr lang="en-IN" dirty="0"/>
              <a:t>In this case, thread management done by the Kernel. </a:t>
            </a:r>
            <a:endParaRPr lang="en-IN" dirty="0" smtClean="0"/>
          </a:p>
          <a:p>
            <a:r>
              <a:rPr lang="en-IN" dirty="0" smtClean="0"/>
              <a:t>There </a:t>
            </a:r>
            <a:r>
              <a:rPr lang="en-IN" dirty="0"/>
              <a:t>is no thread management code in the application area. </a:t>
            </a:r>
            <a:endParaRPr lang="en-IN" dirty="0" smtClean="0"/>
          </a:p>
          <a:p>
            <a:r>
              <a:rPr lang="en-IN" dirty="0" smtClean="0"/>
              <a:t>Kernel </a:t>
            </a:r>
            <a:r>
              <a:rPr lang="en-IN" dirty="0"/>
              <a:t>threads are supported directly by the </a:t>
            </a:r>
            <a:r>
              <a:rPr lang="en-IN" dirty="0" smtClean="0"/>
              <a:t>OS. </a:t>
            </a:r>
          </a:p>
          <a:p>
            <a:r>
              <a:rPr lang="en-IN" dirty="0" smtClean="0"/>
              <a:t>Any </a:t>
            </a:r>
            <a:r>
              <a:rPr lang="en-IN" dirty="0"/>
              <a:t>application can be programmed to be multithreaded. All of the threads within an application are supported within a single process.</a:t>
            </a:r>
          </a:p>
          <a:p>
            <a:r>
              <a:rPr lang="en-IN" dirty="0"/>
              <a:t>The Kernel maintains context information for the process as a whole and for individuals threads within the </a:t>
            </a:r>
            <a:r>
              <a:rPr lang="en-IN" dirty="0" smtClean="0"/>
              <a:t>process.</a:t>
            </a:r>
          </a:p>
          <a:p>
            <a:r>
              <a:rPr lang="en-IN" dirty="0" smtClean="0"/>
              <a:t>Scheduling </a:t>
            </a:r>
            <a:r>
              <a:rPr lang="en-IN" dirty="0"/>
              <a:t>by the Kernel is done on a thread basis. The Kernel performs thread creation, scheduling and management in Kernel space. </a:t>
            </a:r>
            <a:endParaRPr lang="en-IN" dirty="0" smtClean="0"/>
          </a:p>
          <a:p>
            <a:r>
              <a:rPr lang="en-IN" dirty="0" smtClean="0"/>
              <a:t>Kernel </a:t>
            </a:r>
            <a:r>
              <a:rPr lang="en-IN" dirty="0"/>
              <a:t>threads are generally slower to create and manage than the user threads</a:t>
            </a:r>
            <a:r>
              <a:rPr lang="en-IN" dirty="0" smtClean="0"/>
              <a:t>.</a:t>
            </a:r>
            <a:endParaRPr lang="en-IN" dirty="0"/>
          </a:p>
        </p:txBody>
      </p:sp>
    </p:spTree>
    <p:extLst>
      <p:ext uri="{BB962C8B-B14F-4D97-AF65-F5344CB8AC3E}">
        <p14:creationId xmlns:p14="http://schemas.microsoft.com/office/powerpoint/2010/main" val="18126602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487888"/>
          </a:xfrm>
        </p:spPr>
        <p:txBody>
          <a:bodyPr/>
          <a:lstStyle/>
          <a:p>
            <a:pPr marL="0" indent="0">
              <a:buNone/>
            </a:pPr>
            <a:r>
              <a:rPr lang="en-IN" b="1" dirty="0"/>
              <a:t>Advantages</a:t>
            </a:r>
          </a:p>
          <a:p>
            <a:pPr lvl="1"/>
            <a:r>
              <a:rPr lang="en-IN" dirty="0"/>
              <a:t>Kernel can simultaneously schedule multiple threads from the same process on multiple processes.</a:t>
            </a:r>
          </a:p>
          <a:p>
            <a:pPr lvl="1"/>
            <a:r>
              <a:rPr lang="en-IN" dirty="0"/>
              <a:t>If one thread in a process is blocked, the Kernel can schedule another thread of the same process.</a:t>
            </a:r>
          </a:p>
          <a:p>
            <a:pPr lvl="1"/>
            <a:r>
              <a:rPr lang="en-IN" dirty="0"/>
              <a:t>Kernel routines themselves can multithreaded.</a:t>
            </a:r>
          </a:p>
          <a:p>
            <a:pPr marL="0" indent="0">
              <a:buNone/>
            </a:pPr>
            <a:r>
              <a:rPr lang="en-IN" b="1" dirty="0"/>
              <a:t>Disadvantages</a:t>
            </a:r>
          </a:p>
          <a:p>
            <a:pPr lvl="1"/>
            <a:r>
              <a:rPr lang="en-IN" dirty="0"/>
              <a:t>Kernel threads are generally slower to create and manage than the user threads.</a:t>
            </a:r>
          </a:p>
          <a:p>
            <a:pPr lvl="1"/>
            <a:r>
              <a:rPr lang="en-IN" dirty="0"/>
              <a:t>Transfer of control from one thread to another within same process requires a mode switch to the Kernel.</a:t>
            </a:r>
          </a:p>
          <a:p>
            <a:pPr marL="0" indent="0">
              <a:buNone/>
            </a:pPr>
            <a:endParaRPr lang="en-IN" dirty="0"/>
          </a:p>
        </p:txBody>
      </p:sp>
    </p:spTree>
    <p:extLst>
      <p:ext uri="{BB962C8B-B14F-4D97-AF65-F5344CB8AC3E}">
        <p14:creationId xmlns:p14="http://schemas.microsoft.com/office/powerpoint/2010/main" val="36919105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548680"/>
            <a:ext cx="8229600" cy="1440160"/>
          </a:xfrm>
        </p:spPr>
        <p:txBody>
          <a:bodyPr>
            <a:normAutofit fontScale="90000"/>
          </a:bodyPr>
          <a:lstStyle/>
          <a:p>
            <a:r>
              <a:rPr lang="en-IN" dirty="0"/>
              <a:t>Multithreading Models</a:t>
            </a:r>
            <a:br>
              <a:rPr lang="en-IN" dirty="0"/>
            </a:br>
            <a:endParaRPr lang="en-IN" dirty="0"/>
          </a:p>
        </p:txBody>
      </p:sp>
      <p:sp>
        <p:nvSpPr>
          <p:cNvPr id="3" name="Content Placeholder 2"/>
          <p:cNvSpPr>
            <a:spLocks noGrp="1"/>
          </p:cNvSpPr>
          <p:nvPr>
            <p:ph idx="1"/>
          </p:nvPr>
        </p:nvSpPr>
        <p:spPr>
          <a:xfrm>
            <a:off x="457200" y="1484784"/>
            <a:ext cx="8229600" cy="4839816"/>
          </a:xfrm>
        </p:spPr>
        <p:txBody>
          <a:bodyPr>
            <a:normAutofit/>
          </a:bodyPr>
          <a:lstStyle/>
          <a:p>
            <a:pPr marL="0" indent="0"/>
            <a:r>
              <a:rPr lang="en-IN" dirty="0" smtClean="0"/>
              <a:t>Some </a:t>
            </a:r>
            <a:r>
              <a:rPr lang="en-IN" dirty="0"/>
              <a:t>operating system provide a combined user level thread and Kernel level thread facility. </a:t>
            </a:r>
            <a:endParaRPr lang="en-IN" dirty="0" smtClean="0"/>
          </a:p>
          <a:p>
            <a:pPr marL="0" indent="0"/>
            <a:r>
              <a:rPr lang="en-IN" dirty="0" err="1" smtClean="0"/>
              <a:t>Eg</a:t>
            </a:r>
            <a:r>
              <a:rPr lang="en-IN" dirty="0" smtClean="0"/>
              <a:t>. Solaris</a:t>
            </a:r>
          </a:p>
          <a:p>
            <a:pPr marL="0" indent="0"/>
            <a:r>
              <a:rPr lang="en-IN" dirty="0" smtClean="0"/>
              <a:t>In </a:t>
            </a:r>
            <a:r>
              <a:rPr lang="en-IN" dirty="0"/>
              <a:t>a combined system, multiple threads within the same application can run in parallel on multiple processors and a blocking system call need not block the entire process. </a:t>
            </a:r>
            <a:endParaRPr lang="en-IN" dirty="0" smtClean="0"/>
          </a:p>
          <a:p>
            <a:pPr marL="0" indent="0"/>
            <a:r>
              <a:rPr lang="en-IN" dirty="0" smtClean="0"/>
              <a:t>Multithreading </a:t>
            </a:r>
            <a:r>
              <a:rPr lang="en-IN" dirty="0"/>
              <a:t>models are </a:t>
            </a:r>
            <a:r>
              <a:rPr lang="en-IN" dirty="0" smtClean="0"/>
              <a:t>of three </a:t>
            </a:r>
            <a:r>
              <a:rPr lang="en-IN" dirty="0"/>
              <a:t>types</a:t>
            </a:r>
          </a:p>
          <a:p>
            <a:pPr lvl="1"/>
            <a:r>
              <a:rPr lang="en-IN" dirty="0"/>
              <a:t>Many to many relationship.</a:t>
            </a:r>
          </a:p>
          <a:p>
            <a:pPr lvl="1"/>
            <a:r>
              <a:rPr lang="en-IN" dirty="0"/>
              <a:t>Many to one relationship.</a:t>
            </a:r>
          </a:p>
          <a:p>
            <a:pPr lvl="1"/>
            <a:r>
              <a:rPr lang="en-IN" dirty="0"/>
              <a:t>One to one relationship.</a:t>
            </a:r>
          </a:p>
          <a:p>
            <a:endParaRPr lang="en-IN" dirty="0"/>
          </a:p>
        </p:txBody>
      </p:sp>
    </p:spTree>
    <p:extLst>
      <p:ext uri="{BB962C8B-B14F-4D97-AF65-F5344CB8AC3E}">
        <p14:creationId xmlns:p14="http://schemas.microsoft.com/office/powerpoint/2010/main" val="1698475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8720"/>
            <a:ext cx="8229600" cy="5415880"/>
          </a:xfrm>
        </p:spPr>
        <p:txBody>
          <a:bodyPr/>
          <a:lstStyle/>
          <a:p>
            <a:pPr marL="0" indent="0">
              <a:buNone/>
            </a:pPr>
            <a:r>
              <a:rPr lang="en-IN" b="1" dirty="0"/>
              <a:t>Many to Many Model</a:t>
            </a:r>
          </a:p>
          <a:p>
            <a:r>
              <a:rPr lang="en-IN" dirty="0"/>
              <a:t>In this model, many user level threads multiplexes to the Kernel thread of smaller or equal numbers. The number of Kernel threads may be specific to either a particular application or a particular machine</a:t>
            </a:r>
            <a:r>
              <a:rPr lang="en-IN" dirty="0" smtClean="0"/>
              <a:t>.</a:t>
            </a:r>
          </a:p>
          <a:p>
            <a:endParaRPr lang="en-US" dirty="0"/>
          </a:p>
          <a:p>
            <a:endParaRPr lang="en-US" dirty="0" smtClean="0"/>
          </a:p>
          <a:p>
            <a:endParaRPr lang="en-US" dirty="0"/>
          </a:p>
          <a:p>
            <a:endParaRPr lang="en-IN" dirty="0"/>
          </a:p>
          <a:p>
            <a:r>
              <a:rPr lang="en-IN" dirty="0" smtClean="0"/>
              <a:t>In </a:t>
            </a:r>
            <a:r>
              <a:rPr lang="en-IN" dirty="0"/>
              <a:t>this model, developers can create as many user threads as necessary and the corresponding Kernel threads can run in parallels on a multiprocessor.</a:t>
            </a:r>
          </a:p>
          <a:p>
            <a:pPr marL="0" indent="0">
              <a:buNone/>
            </a:pPr>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225" y="3140967"/>
            <a:ext cx="4019550" cy="1631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56814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631904"/>
          </a:xfrm>
        </p:spPr>
        <p:txBody>
          <a:bodyPr>
            <a:normAutofit/>
          </a:bodyPr>
          <a:lstStyle/>
          <a:p>
            <a:pPr marL="0" indent="0">
              <a:buNone/>
            </a:pPr>
            <a:r>
              <a:rPr lang="en-IN" b="1" dirty="0"/>
              <a:t>Many to One Model</a:t>
            </a:r>
          </a:p>
          <a:p>
            <a:r>
              <a:rPr lang="en-IN" dirty="0" smtClean="0"/>
              <a:t>Maps </a:t>
            </a:r>
            <a:r>
              <a:rPr lang="en-IN" dirty="0"/>
              <a:t>many user level threads to one Kernel level thread. </a:t>
            </a:r>
            <a:endParaRPr lang="en-IN" dirty="0" smtClean="0"/>
          </a:p>
          <a:p>
            <a:r>
              <a:rPr lang="en-IN" dirty="0" smtClean="0"/>
              <a:t>Thread </a:t>
            </a:r>
            <a:r>
              <a:rPr lang="en-IN" dirty="0"/>
              <a:t>management is done in user space. </a:t>
            </a:r>
            <a:endParaRPr lang="en-IN" dirty="0" smtClean="0"/>
          </a:p>
          <a:p>
            <a:r>
              <a:rPr lang="en-IN" dirty="0" smtClean="0"/>
              <a:t>When </a:t>
            </a:r>
            <a:r>
              <a:rPr lang="en-IN" dirty="0"/>
              <a:t>thread makes a blocking system call, the entire process will be blocked. </a:t>
            </a:r>
            <a:endParaRPr lang="en-IN" dirty="0" smtClean="0"/>
          </a:p>
          <a:p>
            <a:r>
              <a:rPr lang="en-IN" dirty="0" smtClean="0"/>
              <a:t>Only </a:t>
            </a:r>
            <a:r>
              <a:rPr lang="en-IN" dirty="0"/>
              <a:t>one thread can access the Kernel at a </a:t>
            </a:r>
            <a:r>
              <a:rPr lang="en-IN" dirty="0" smtClean="0"/>
              <a:t>time, so </a:t>
            </a:r>
            <a:r>
              <a:rPr lang="en-IN" dirty="0"/>
              <a:t>multiple threads are unable to run in parallel on multiprocessors</a:t>
            </a:r>
            <a:r>
              <a:rPr lang="en-IN" dirty="0" smtClean="0"/>
              <a:t>.</a:t>
            </a:r>
          </a:p>
          <a:p>
            <a:endParaRPr lang="en-US" dirty="0"/>
          </a:p>
          <a:p>
            <a:endParaRPr lang="en-US" dirty="0" smtClean="0"/>
          </a:p>
          <a:p>
            <a:endParaRPr lang="en-US" dirty="0"/>
          </a:p>
          <a:p>
            <a:endParaRPr lang="en-US" dirty="0" smtClean="0"/>
          </a:p>
          <a:p>
            <a:endParaRPr lang="en-US" dirty="0"/>
          </a:p>
          <a:p>
            <a:endParaRPr lang="en-IN" dirty="0"/>
          </a:p>
          <a:p>
            <a:endParaRPr lang="en-IN" dirty="0" smtClean="0"/>
          </a:p>
          <a:p>
            <a:endParaRPr lang="en-IN" dirty="0" smtClean="0"/>
          </a:p>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694882"/>
            <a:ext cx="3888457" cy="2086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426763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631904"/>
          </a:xfrm>
        </p:spPr>
        <p:txBody>
          <a:bodyPr>
            <a:normAutofit fontScale="77500" lnSpcReduction="20000"/>
          </a:bodyPr>
          <a:lstStyle/>
          <a:p>
            <a:pPr marL="0" indent="0">
              <a:buNone/>
            </a:pPr>
            <a:r>
              <a:rPr lang="en-IN" b="1" dirty="0"/>
              <a:t>One to One Model</a:t>
            </a:r>
          </a:p>
          <a:p>
            <a:r>
              <a:rPr lang="en-IN" dirty="0"/>
              <a:t>There is one to one relationship of user level thread to the kernel level </a:t>
            </a:r>
            <a:r>
              <a:rPr lang="en-IN" dirty="0" smtClean="0"/>
              <a:t>thread. </a:t>
            </a:r>
          </a:p>
          <a:p>
            <a:r>
              <a:rPr lang="en-IN" dirty="0" smtClean="0"/>
              <a:t>This </a:t>
            </a:r>
            <a:r>
              <a:rPr lang="en-IN" dirty="0"/>
              <a:t>model provides more concurrency than the many to one model. </a:t>
            </a:r>
            <a:endParaRPr lang="en-IN" dirty="0" smtClean="0"/>
          </a:p>
          <a:p>
            <a:r>
              <a:rPr lang="en-IN" dirty="0" smtClean="0"/>
              <a:t>It </a:t>
            </a:r>
            <a:r>
              <a:rPr lang="en-IN" dirty="0"/>
              <a:t>also another thread to run when a thread makes a blocking system call. It support multiple thread to execute in parallel on microprocessors</a:t>
            </a:r>
            <a:r>
              <a:rPr lang="en-IN"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a:p>
            <a:r>
              <a:rPr lang="en-IN" dirty="0"/>
              <a:t>Disadvantage of this model is that creating user thread requires the corresponding Kernel thread. </a:t>
            </a:r>
            <a:r>
              <a:rPr lang="en-IN" dirty="0" smtClean="0"/>
              <a:t>OS/2</a:t>
            </a:r>
            <a:r>
              <a:rPr lang="en-IN" dirty="0"/>
              <a:t>, windows NT and windows 2000 use one to one relationship model.</a:t>
            </a:r>
          </a:p>
          <a:p>
            <a:pPr marL="0" indent="0">
              <a:buNone/>
            </a:pPr>
            <a:endParaRPr lang="en-IN"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0036" y="2676351"/>
            <a:ext cx="4395564" cy="2581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15632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rmAutofit/>
          </a:bodyPr>
          <a:lstStyle/>
          <a:p>
            <a:r>
              <a:rPr lang="en-IN" sz="2800" b="1" dirty="0"/>
              <a:t>Difference between User Level &amp; Kernel Level Thread</a:t>
            </a:r>
            <a:br>
              <a:rPr lang="en-IN" sz="2800" b="1" dirty="0"/>
            </a:br>
            <a:endParaRPr lang="en-IN" sz="28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53763626"/>
              </p:ext>
            </p:extLst>
          </p:nvPr>
        </p:nvGraphicFramePr>
        <p:xfrm>
          <a:off x="1043608" y="1412776"/>
          <a:ext cx="6764983" cy="4851857"/>
        </p:xfrm>
        <a:graphic>
          <a:graphicData uri="http://schemas.openxmlformats.org/drawingml/2006/table">
            <a:tbl>
              <a:tblPr>
                <a:tableStyleId>{8799B23B-EC83-4686-B30A-512413B5E67A}</a:tableStyleId>
              </a:tblPr>
              <a:tblGrid>
                <a:gridCol w="548815"/>
                <a:gridCol w="3035282"/>
                <a:gridCol w="3180886"/>
              </a:tblGrid>
              <a:tr h="693181">
                <a:tc>
                  <a:txBody>
                    <a:bodyPr/>
                    <a:lstStyle/>
                    <a:p>
                      <a:pPr algn="l" fontAlgn="t"/>
                      <a:r>
                        <a:rPr lang="en-IN" dirty="0">
                          <a:effectLst/>
                        </a:rPr>
                        <a:t>S.N.</a:t>
                      </a:r>
                    </a:p>
                  </a:txBody>
                  <a:tcPr marL="76200" marR="76200" marT="76200" marB="76200">
                    <a:solidFill>
                      <a:schemeClr val="tx2">
                        <a:lumMod val="40000"/>
                        <a:lumOff val="60000"/>
                      </a:schemeClr>
                    </a:solidFill>
                  </a:tcPr>
                </a:tc>
                <a:tc>
                  <a:txBody>
                    <a:bodyPr/>
                    <a:lstStyle/>
                    <a:p>
                      <a:pPr algn="l" fontAlgn="t"/>
                      <a:r>
                        <a:rPr lang="en-IN" dirty="0">
                          <a:effectLst/>
                        </a:rPr>
                        <a:t>User Level Threads</a:t>
                      </a:r>
                    </a:p>
                  </a:txBody>
                  <a:tcPr marL="76200" marR="76200" marT="76200" marB="76200">
                    <a:solidFill>
                      <a:schemeClr val="tx2">
                        <a:lumMod val="40000"/>
                        <a:lumOff val="60000"/>
                      </a:schemeClr>
                    </a:solidFill>
                  </a:tcPr>
                </a:tc>
                <a:tc>
                  <a:txBody>
                    <a:bodyPr/>
                    <a:lstStyle/>
                    <a:p>
                      <a:pPr algn="l" fontAlgn="t"/>
                      <a:r>
                        <a:rPr lang="en-IN" dirty="0">
                          <a:effectLst/>
                        </a:rPr>
                        <a:t>Kernel Level Thread</a:t>
                      </a:r>
                    </a:p>
                  </a:txBody>
                  <a:tcPr marL="76200" marR="76200" marT="76200" marB="76200">
                    <a:solidFill>
                      <a:schemeClr val="tx2">
                        <a:lumMod val="40000"/>
                        <a:lumOff val="60000"/>
                      </a:schemeClr>
                    </a:solidFill>
                  </a:tcPr>
                </a:tc>
              </a:tr>
              <a:tr h="964426">
                <a:tc>
                  <a:txBody>
                    <a:bodyPr/>
                    <a:lstStyle/>
                    <a:p>
                      <a:pPr fontAlgn="t"/>
                      <a:r>
                        <a:rPr lang="en-IN">
                          <a:effectLst/>
                        </a:rPr>
                        <a:t>1</a:t>
                      </a:r>
                    </a:p>
                  </a:txBody>
                  <a:tcPr marL="76200" marR="76200" marT="76200" marB="76200"/>
                </a:tc>
                <a:tc>
                  <a:txBody>
                    <a:bodyPr/>
                    <a:lstStyle/>
                    <a:p>
                      <a:pPr fontAlgn="t"/>
                      <a:r>
                        <a:rPr lang="en-IN" dirty="0">
                          <a:effectLst/>
                        </a:rPr>
                        <a:t>User level threads are faster to create and manage.</a:t>
                      </a:r>
                    </a:p>
                  </a:txBody>
                  <a:tcPr marL="76200" marR="76200" marT="76200" marB="76200"/>
                </a:tc>
                <a:tc>
                  <a:txBody>
                    <a:bodyPr/>
                    <a:lstStyle/>
                    <a:p>
                      <a:pPr fontAlgn="t"/>
                      <a:r>
                        <a:rPr lang="en-IN" dirty="0">
                          <a:effectLst/>
                        </a:rPr>
                        <a:t>Kernel level threads are slower to create and manage.</a:t>
                      </a:r>
                    </a:p>
                  </a:txBody>
                  <a:tcPr marL="76200" marR="76200" marT="76200" marB="76200"/>
                </a:tc>
              </a:tr>
              <a:tr h="964426">
                <a:tc>
                  <a:txBody>
                    <a:bodyPr/>
                    <a:lstStyle/>
                    <a:p>
                      <a:pPr fontAlgn="t"/>
                      <a:r>
                        <a:rPr lang="en-IN">
                          <a:effectLst/>
                        </a:rPr>
                        <a:t>2</a:t>
                      </a:r>
                    </a:p>
                  </a:txBody>
                  <a:tcPr marL="76200" marR="76200" marT="76200" marB="76200"/>
                </a:tc>
                <a:tc>
                  <a:txBody>
                    <a:bodyPr/>
                    <a:lstStyle/>
                    <a:p>
                      <a:pPr fontAlgn="t"/>
                      <a:r>
                        <a:rPr lang="en-IN">
                          <a:effectLst/>
                        </a:rPr>
                        <a:t>Implementation is by a thread library at the user level.</a:t>
                      </a:r>
                    </a:p>
                  </a:txBody>
                  <a:tcPr marL="76200" marR="76200" marT="76200" marB="76200"/>
                </a:tc>
                <a:tc>
                  <a:txBody>
                    <a:bodyPr/>
                    <a:lstStyle/>
                    <a:p>
                      <a:pPr fontAlgn="t"/>
                      <a:r>
                        <a:rPr lang="en-IN" dirty="0">
                          <a:effectLst/>
                        </a:rPr>
                        <a:t>Operating system supports creation of Kernel threads.</a:t>
                      </a:r>
                    </a:p>
                  </a:txBody>
                  <a:tcPr marL="76200" marR="76200" marT="76200" marB="76200"/>
                </a:tc>
              </a:tr>
              <a:tr h="964426">
                <a:tc>
                  <a:txBody>
                    <a:bodyPr/>
                    <a:lstStyle/>
                    <a:p>
                      <a:pPr fontAlgn="t"/>
                      <a:r>
                        <a:rPr lang="en-IN">
                          <a:effectLst/>
                        </a:rPr>
                        <a:t>3</a:t>
                      </a:r>
                    </a:p>
                  </a:txBody>
                  <a:tcPr marL="76200" marR="76200" marT="76200" marB="76200"/>
                </a:tc>
                <a:tc>
                  <a:txBody>
                    <a:bodyPr/>
                    <a:lstStyle/>
                    <a:p>
                      <a:pPr fontAlgn="t"/>
                      <a:r>
                        <a:rPr lang="en-IN">
                          <a:effectLst/>
                        </a:rPr>
                        <a:t>User level thread is generic and can run on any operating system.</a:t>
                      </a:r>
                    </a:p>
                  </a:txBody>
                  <a:tcPr marL="76200" marR="76200" marT="76200" marB="76200"/>
                </a:tc>
                <a:tc>
                  <a:txBody>
                    <a:bodyPr/>
                    <a:lstStyle/>
                    <a:p>
                      <a:pPr fontAlgn="t"/>
                      <a:r>
                        <a:rPr lang="en-IN" dirty="0">
                          <a:effectLst/>
                        </a:rPr>
                        <a:t>Kernel level thread is specific to the operating system.</a:t>
                      </a:r>
                    </a:p>
                  </a:txBody>
                  <a:tcPr marL="76200" marR="76200" marT="76200" marB="76200"/>
                </a:tc>
              </a:tr>
              <a:tr h="1235671">
                <a:tc>
                  <a:txBody>
                    <a:bodyPr/>
                    <a:lstStyle/>
                    <a:p>
                      <a:pPr fontAlgn="t"/>
                      <a:r>
                        <a:rPr lang="en-IN">
                          <a:effectLst/>
                        </a:rPr>
                        <a:t>4</a:t>
                      </a:r>
                    </a:p>
                  </a:txBody>
                  <a:tcPr marL="76200" marR="76200" marT="76200" marB="76200"/>
                </a:tc>
                <a:tc>
                  <a:txBody>
                    <a:bodyPr/>
                    <a:lstStyle/>
                    <a:p>
                      <a:pPr fontAlgn="t"/>
                      <a:r>
                        <a:rPr lang="en-IN">
                          <a:effectLst/>
                        </a:rPr>
                        <a:t>Multi-threaded application cannot take advantage of multiprocessing.</a:t>
                      </a:r>
                    </a:p>
                  </a:txBody>
                  <a:tcPr marL="76200" marR="76200" marT="76200" marB="76200"/>
                </a:tc>
                <a:tc>
                  <a:txBody>
                    <a:bodyPr/>
                    <a:lstStyle/>
                    <a:p>
                      <a:pPr fontAlgn="t"/>
                      <a:r>
                        <a:rPr lang="en-IN" dirty="0">
                          <a:effectLst/>
                        </a:rPr>
                        <a:t>Kernel routines themselves can be multithreaded.</a:t>
                      </a:r>
                    </a:p>
                  </a:txBody>
                  <a:tcPr marL="76200" marR="76200" marT="76200" marB="76200"/>
                </a:tc>
              </a:tr>
            </a:tbl>
          </a:graphicData>
        </a:graphic>
      </p:graphicFrame>
    </p:spTree>
    <p:extLst>
      <p:ext uri="{BB962C8B-B14F-4D97-AF65-F5344CB8AC3E}">
        <p14:creationId xmlns:p14="http://schemas.microsoft.com/office/powerpoint/2010/main" val="18051528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559896"/>
          </a:xfrm>
        </p:spPr>
        <p:txBody>
          <a:bodyPr/>
          <a:lstStyle/>
          <a:p>
            <a:pPr marL="0" indent="0">
              <a:buNone/>
            </a:pPr>
            <a:r>
              <a:rPr lang="en-IN" b="1" dirty="0"/>
              <a:t>Processor management </a:t>
            </a:r>
            <a:endParaRPr lang="en-IN" b="1" dirty="0" smtClean="0"/>
          </a:p>
          <a:p>
            <a:r>
              <a:rPr lang="en-IN" dirty="0"/>
              <a:t>In multiprogramming environment, OS decides which process </a:t>
            </a:r>
            <a:r>
              <a:rPr lang="en-IN" dirty="0" smtClean="0"/>
              <a:t>will get the </a:t>
            </a:r>
            <a:r>
              <a:rPr lang="en-IN" dirty="0"/>
              <a:t>processor </a:t>
            </a:r>
            <a:r>
              <a:rPr lang="en-IN" dirty="0" smtClean="0"/>
              <a:t>and for </a:t>
            </a:r>
            <a:r>
              <a:rPr lang="en-IN" dirty="0"/>
              <a:t>how much time. This function is called process scheduling. </a:t>
            </a:r>
            <a:endParaRPr lang="en-IN" dirty="0" smtClean="0"/>
          </a:p>
          <a:p>
            <a:r>
              <a:rPr lang="en-IN" dirty="0" smtClean="0"/>
              <a:t>Operating </a:t>
            </a:r>
            <a:r>
              <a:rPr lang="en-IN" dirty="0"/>
              <a:t>System does the following activities for processor management</a:t>
            </a:r>
            <a:r>
              <a:rPr lang="en-IN" dirty="0" smtClean="0"/>
              <a:t>.</a:t>
            </a:r>
          </a:p>
          <a:p>
            <a:pPr lvl="1"/>
            <a:r>
              <a:rPr lang="en-IN" dirty="0"/>
              <a:t>Keeps tracks of </a:t>
            </a:r>
            <a:r>
              <a:rPr lang="en-IN" dirty="0" smtClean="0"/>
              <a:t>the processor </a:t>
            </a:r>
            <a:r>
              <a:rPr lang="en-IN" dirty="0"/>
              <a:t>and status of </a:t>
            </a:r>
            <a:r>
              <a:rPr lang="en-IN" dirty="0" smtClean="0"/>
              <a:t>the processes.</a:t>
            </a:r>
            <a:endParaRPr lang="en-IN" dirty="0"/>
          </a:p>
          <a:p>
            <a:pPr lvl="1"/>
            <a:r>
              <a:rPr lang="en-IN" dirty="0"/>
              <a:t>Allocates the processor(CPU) to a process.</a:t>
            </a:r>
          </a:p>
          <a:p>
            <a:pPr lvl="1"/>
            <a:r>
              <a:rPr lang="en-IN" dirty="0"/>
              <a:t>De-allocates processor when processor is no longer required.</a:t>
            </a:r>
          </a:p>
          <a:p>
            <a:pPr lvl="1"/>
            <a:endParaRPr lang="en-IN" b="1" dirty="0" smtClean="0"/>
          </a:p>
          <a:p>
            <a:pPr marL="0" indent="0">
              <a:buNone/>
            </a:pPr>
            <a:endParaRPr lang="en-IN" b="1" dirty="0"/>
          </a:p>
        </p:txBody>
      </p:sp>
    </p:spTree>
    <p:extLst>
      <p:ext uri="{BB962C8B-B14F-4D97-AF65-F5344CB8AC3E}">
        <p14:creationId xmlns:p14="http://schemas.microsoft.com/office/powerpoint/2010/main" val="17945563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0648"/>
            <a:ext cx="8229600" cy="1143000"/>
          </a:xfrm>
        </p:spPr>
        <p:txBody>
          <a:bodyPr/>
          <a:lstStyle/>
          <a:p>
            <a:r>
              <a:rPr lang="en-US" dirty="0" smtClean="0"/>
              <a:t>Process Synchronization</a:t>
            </a:r>
            <a:endParaRPr lang="en-IN" dirty="0"/>
          </a:p>
        </p:txBody>
      </p:sp>
      <p:sp>
        <p:nvSpPr>
          <p:cNvPr id="3" name="Content Placeholder 2"/>
          <p:cNvSpPr>
            <a:spLocks noGrp="1"/>
          </p:cNvSpPr>
          <p:nvPr>
            <p:ph idx="1"/>
          </p:nvPr>
        </p:nvSpPr>
        <p:spPr>
          <a:xfrm>
            <a:off x="457200" y="1412776"/>
            <a:ext cx="8229600" cy="4911824"/>
          </a:xfrm>
        </p:spPr>
        <p:txBody>
          <a:bodyPr>
            <a:normAutofit/>
          </a:bodyPr>
          <a:lstStyle/>
          <a:p>
            <a:r>
              <a:rPr lang="en-IN" dirty="0"/>
              <a:t>Process Synchronization means sharing system resources by processes in a such a way that, </a:t>
            </a:r>
            <a:r>
              <a:rPr lang="en-IN" dirty="0" smtClean="0"/>
              <a:t>concurrent </a:t>
            </a:r>
            <a:r>
              <a:rPr lang="en-IN" dirty="0"/>
              <a:t>access to shared data is handled </a:t>
            </a:r>
            <a:r>
              <a:rPr lang="en-IN" dirty="0" smtClean="0"/>
              <a:t>there by </a:t>
            </a:r>
            <a:r>
              <a:rPr lang="en-IN" dirty="0"/>
              <a:t>minimizing the chance of inconsistent data</a:t>
            </a:r>
            <a:r>
              <a:rPr lang="en-IN" dirty="0" smtClean="0"/>
              <a:t>.</a:t>
            </a:r>
          </a:p>
          <a:p>
            <a:r>
              <a:rPr lang="en-IN" dirty="0" smtClean="0"/>
              <a:t>Maintaining </a:t>
            </a:r>
            <a:r>
              <a:rPr lang="en-IN" dirty="0"/>
              <a:t>data consistency demands mechanisms to ensure synchronized execution of cooperating processes.</a:t>
            </a:r>
          </a:p>
          <a:p>
            <a:r>
              <a:rPr lang="en-IN" dirty="0"/>
              <a:t>Process Synchronization was introduced to handle problems that </a:t>
            </a:r>
            <a:r>
              <a:rPr lang="en-IN" dirty="0" smtClean="0"/>
              <a:t>arise </a:t>
            </a:r>
            <a:r>
              <a:rPr lang="en-IN" dirty="0"/>
              <a:t>while multiple process executions. Some of the problems are discussed below.</a:t>
            </a:r>
          </a:p>
          <a:p>
            <a:endParaRPr lang="en-IN" dirty="0"/>
          </a:p>
        </p:txBody>
      </p:sp>
    </p:spTree>
    <p:extLst>
      <p:ext uri="{BB962C8B-B14F-4D97-AF65-F5344CB8AC3E}">
        <p14:creationId xmlns:p14="http://schemas.microsoft.com/office/powerpoint/2010/main" val="20836000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90600"/>
            <a:ext cx="8229600" cy="667512"/>
          </a:xfrm>
        </p:spPr>
        <p:txBody>
          <a:bodyPr>
            <a:normAutofit fontScale="90000"/>
          </a:bodyPr>
          <a:lstStyle/>
          <a:p>
            <a:r>
              <a:rPr lang="en-IN" b="1" dirty="0"/>
              <a:t>Critical Section </a:t>
            </a:r>
            <a:r>
              <a:rPr lang="en-IN" b="1" dirty="0" smtClean="0"/>
              <a:t>Problem</a:t>
            </a:r>
            <a:endParaRPr lang="en-IN" dirty="0"/>
          </a:p>
        </p:txBody>
      </p:sp>
      <p:sp>
        <p:nvSpPr>
          <p:cNvPr id="3" name="Content Placeholder 2"/>
          <p:cNvSpPr>
            <a:spLocks noGrp="1"/>
          </p:cNvSpPr>
          <p:nvPr>
            <p:ph idx="1"/>
          </p:nvPr>
        </p:nvSpPr>
        <p:spPr>
          <a:xfrm>
            <a:off x="457200" y="2438400"/>
            <a:ext cx="8229600" cy="4133056"/>
          </a:xfrm>
        </p:spPr>
        <p:txBody>
          <a:bodyPr/>
          <a:lstStyle/>
          <a:p>
            <a:r>
              <a:rPr lang="en-IN" dirty="0"/>
              <a:t>A Critical Section is a code segment that accesses shared variables and has to be executed as an atomic action. </a:t>
            </a:r>
            <a:endParaRPr lang="en-IN" dirty="0" smtClean="0"/>
          </a:p>
          <a:p>
            <a:r>
              <a:rPr lang="en-IN" dirty="0" smtClean="0"/>
              <a:t>It </a:t>
            </a:r>
            <a:r>
              <a:rPr lang="en-IN" dirty="0"/>
              <a:t>means that in a group of cooperating processes, at a given point of time, only one process must be executing its critical section. </a:t>
            </a:r>
            <a:endParaRPr lang="en-IN" dirty="0" smtClean="0"/>
          </a:p>
          <a:p>
            <a:r>
              <a:rPr lang="en-IN" dirty="0" smtClean="0"/>
              <a:t>If </a:t>
            </a:r>
            <a:r>
              <a:rPr lang="en-IN" dirty="0"/>
              <a:t>any other process also wants to execute its critical section, it must wait until the first one finishes.</a:t>
            </a:r>
          </a:p>
        </p:txBody>
      </p:sp>
    </p:spTree>
    <p:extLst>
      <p:ext uri="{BB962C8B-B14F-4D97-AF65-F5344CB8AC3E}">
        <p14:creationId xmlns:p14="http://schemas.microsoft.com/office/powerpoint/2010/main" val="2128379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487888"/>
          </a:xfrm>
        </p:spPr>
        <p:txBody>
          <a:bodyPr/>
          <a:lstStyle/>
          <a:p>
            <a:pPr marL="0" indent="0">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33600"/>
            <a:ext cx="523875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64855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400" b="1" dirty="0"/>
              <a:t>Solution to Critical Section Problem</a:t>
            </a:r>
            <a:r>
              <a:rPr lang="en-IN" b="1" dirty="0"/>
              <a:t/>
            </a:r>
            <a:br>
              <a:rPr lang="en-IN" b="1" dirty="0"/>
            </a:br>
            <a:endParaRPr lang="en-IN" dirty="0"/>
          </a:p>
        </p:txBody>
      </p:sp>
      <p:sp>
        <p:nvSpPr>
          <p:cNvPr id="3" name="Content Placeholder 2"/>
          <p:cNvSpPr>
            <a:spLocks noGrp="1"/>
          </p:cNvSpPr>
          <p:nvPr>
            <p:ph idx="1"/>
          </p:nvPr>
        </p:nvSpPr>
        <p:spPr>
          <a:xfrm>
            <a:off x="457200" y="1196752"/>
            <a:ext cx="8229600" cy="5127848"/>
          </a:xfrm>
        </p:spPr>
        <p:txBody>
          <a:bodyPr>
            <a:normAutofit fontScale="92500" lnSpcReduction="20000"/>
          </a:bodyPr>
          <a:lstStyle/>
          <a:p>
            <a:pPr marL="0" indent="0">
              <a:buNone/>
            </a:pPr>
            <a:r>
              <a:rPr lang="en-IN" dirty="0"/>
              <a:t>A solution to the critical section problem must satisfy the following three conditions :</a:t>
            </a:r>
          </a:p>
          <a:p>
            <a:r>
              <a:rPr lang="en-IN" b="1" dirty="0"/>
              <a:t>Mutual </a:t>
            </a:r>
            <a:r>
              <a:rPr lang="en-IN" b="1" dirty="0" smtClean="0"/>
              <a:t>Exclusion: </a:t>
            </a:r>
            <a:r>
              <a:rPr lang="en-IN" dirty="0" smtClean="0"/>
              <a:t>Out </a:t>
            </a:r>
            <a:r>
              <a:rPr lang="en-IN" dirty="0"/>
              <a:t>of a group of cooperating processes, only one process can be in its critical section at a given point of time.</a:t>
            </a:r>
          </a:p>
          <a:p>
            <a:r>
              <a:rPr lang="en-IN" b="1" dirty="0" smtClean="0"/>
              <a:t>Progress: </a:t>
            </a:r>
            <a:r>
              <a:rPr lang="en-IN" dirty="0" smtClean="0"/>
              <a:t>If </a:t>
            </a:r>
            <a:r>
              <a:rPr lang="en-IN" dirty="0"/>
              <a:t>no process is in its critical section, and if one or more threads want to execute their critical section then any one of these threads must be allowed to get into its critical section.</a:t>
            </a:r>
          </a:p>
          <a:p>
            <a:r>
              <a:rPr lang="en-IN" b="1" dirty="0"/>
              <a:t>Bounded </a:t>
            </a:r>
            <a:r>
              <a:rPr lang="en-IN" b="1" dirty="0" smtClean="0"/>
              <a:t>Waiting: </a:t>
            </a:r>
            <a:r>
              <a:rPr lang="en-IN" dirty="0" smtClean="0"/>
              <a:t>After </a:t>
            </a:r>
            <a:r>
              <a:rPr lang="en-IN" dirty="0"/>
              <a:t>a process makes a request for getting into its critical section, there is a limit for how many other processes can get into their critical section, before this process's request is granted. So after the limit is reached, system must grant the process permission to get into its critical section.</a:t>
            </a:r>
          </a:p>
          <a:p>
            <a:pPr marL="0" indent="0">
              <a:buNone/>
            </a:pPr>
            <a:endParaRPr lang="en-IN" dirty="0"/>
          </a:p>
        </p:txBody>
      </p:sp>
    </p:spTree>
    <p:extLst>
      <p:ext uri="{BB962C8B-B14F-4D97-AF65-F5344CB8AC3E}">
        <p14:creationId xmlns:p14="http://schemas.microsoft.com/office/powerpoint/2010/main" val="346828416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229600" cy="1143000"/>
          </a:xfrm>
        </p:spPr>
        <p:txBody>
          <a:bodyPr/>
          <a:lstStyle/>
          <a:p>
            <a:r>
              <a:rPr lang="en-US" dirty="0" smtClean="0"/>
              <a:t>Deadlocks</a:t>
            </a:r>
            <a:endParaRPr lang="en-IN" dirty="0"/>
          </a:p>
        </p:txBody>
      </p:sp>
      <p:sp>
        <p:nvSpPr>
          <p:cNvPr id="3" name="Content Placeholder 2"/>
          <p:cNvSpPr>
            <a:spLocks noGrp="1"/>
          </p:cNvSpPr>
          <p:nvPr>
            <p:ph idx="1"/>
          </p:nvPr>
        </p:nvSpPr>
        <p:spPr>
          <a:xfrm>
            <a:off x="457200" y="1556792"/>
            <a:ext cx="8229600" cy="4767808"/>
          </a:xfrm>
        </p:spPr>
        <p:txBody>
          <a:bodyPr/>
          <a:lstStyle/>
          <a:p>
            <a:r>
              <a:rPr lang="en-IN" dirty="0"/>
              <a:t>Deadlocks are a set of blocked processes each holding a resource and waiting to acquire a resource held by another process.</a:t>
            </a:r>
          </a:p>
          <a:p>
            <a:pPr marL="0" indent="0">
              <a:buNone/>
            </a:pPr>
            <a:r>
              <a:rPr lang="en-IN" dirty="0"/>
              <a:t/>
            </a:r>
            <a:br>
              <a:rPr lang="en-IN" dirty="0"/>
            </a:b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2924944"/>
            <a:ext cx="5238750"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55582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0736"/>
          </a:xfrm>
        </p:spPr>
        <p:txBody>
          <a:bodyPr>
            <a:normAutofit fontScale="90000"/>
          </a:bodyPr>
          <a:lstStyle/>
          <a:p>
            <a:r>
              <a:rPr lang="en-IN" sz="4000" b="1" dirty="0"/>
              <a:t>How to avoid Deadlocks</a:t>
            </a:r>
            <a:r>
              <a:rPr lang="en-IN" b="1" dirty="0"/>
              <a:t/>
            </a:r>
            <a:br>
              <a:rPr lang="en-IN" b="1" dirty="0"/>
            </a:br>
            <a:endParaRPr lang="en-IN" dirty="0"/>
          </a:p>
        </p:txBody>
      </p:sp>
      <p:sp>
        <p:nvSpPr>
          <p:cNvPr id="3" name="Content Placeholder 2"/>
          <p:cNvSpPr>
            <a:spLocks noGrp="1"/>
          </p:cNvSpPr>
          <p:nvPr>
            <p:ph idx="1"/>
          </p:nvPr>
        </p:nvSpPr>
        <p:spPr>
          <a:xfrm>
            <a:off x="457200" y="1268760"/>
            <a:ext cx="8229600" cy="5055840"/>
          </a:xfrm>
        </p:spPr>
        <p:txBody>
          <a:bodyPr>
            <a:normAutofit fontScale="85000" lnSpcReduction="10000"/>
          </a:bodyPr>
          <a:lstStyle/>
          <a:p>
            <a:pPr marL="0" indent="0">
              <a:buNone/>
            </a:pPr>
            <a:r>
              <a:rPr lang="en-IN" dirty="0"/>
              <a:t>Deadlocks can be avoided by avoiding at least one of the four conditions, because all this four conditions are required simultaneously to cause deadlock.</a:t>
            </a:r>
          </a:p>
          <a:p>
            <a:r>
              <a:rPr lang="en-IN" b="1" dirty="0"/>
              <a:t>Mutual </a:t>
            </a:r>
            <a:r>
              <a:rPr lang="en-IN" b="1" dirty="0" smtClean="0"/>
              <a:t>Exclusion: </a:t>
            </a:r>
            <a:r>
              <a:rPr lang="en-IN" dirty="0" smtClean="0"/>
              <a:t>Resources </a:t>
            </a:r>
            <a:r>
              <a:rPr lang="en-IN" dirty="0"/>
              <a:t>shared such as read-only files do not lead to deadlocks but resources, such as printers and tape drives, requires exclusive access by a single process.</a:t>
            </a:r>
          </a:p>
          <a:p>
            <a:r>
              <a:rPr lang="en-IN" b="1" dirty="0"/>
              <a:t>Hold and </a:t>
            </a:r>
            <a:r>
              <a:rPr lang="en-IN" b="1" dirty="0" smtClean="0"/>
              <a:t>Wait: </a:t>
            </a:r>
            <a:r>
              <a:rPr lang="en-IN" dirty="0" smtClean="0"/>
              <a:t>In </a:t>
            </a:r>
            <a:r>
              <a:rPr lang="en-IN" dirty="0"/>
              <a:t>this condition processes must be prevented from holding one or more resources while simultaneously waiting for one or more others.</a:t>
            </a:r>
          </a:p>
          <a:p>
            <a:r>
              <a:rPr lang="en-IN" b="1" dirty="0"/>
              <a:t>No </a:t>
            </a:r>
            <a:r>
              <a:rPr lang="en-IN" b="1" dirty="0" smtClean="0"/>
              <a:t>Pre-emption: </a:t>
            </a:r>
            <a:r>
              <a:rPr lang="en-IN" dirty="0" smtClean="0"/>
              <a:t>Pre-emption </a:t>
            </a:r>
            <a:r>
              <a:rPr lang="en-IN" dirty="0"/>
              <a:t>of process resource allocations can avoid the condition of deadlocks, where ever possible.</a:t>
            </a:r>
          </a:p>
          <a:p>
            <a:r>
              <a:rPr lang="en-IN" b="1" dirty="0"/>
              <a:t>Circular </a:t>
            </a:r>
            <a:r>
              <a:rPr lang="en-IN" b="1" dirty="0" smtClean="0"/>
              <a:t>Wait: </a:t>
            </a:r>
            <a:r>
              <a:rPr lang="en-IN" dirty="0" smtClean="0"/>
              <a:t>Circular </a:t>
            </a:r>
            <a:r>
              <a:rPr lang="en-IN" dirty="0"/>
              <a:t>wait can be avoided if we number all resources, and require that processes request resources only in strictly increasing(or decreasing) order.</a:t>
            </a:r>
          </a:p>
          <a:p>
            <a:endParaRPr lang="en-IN" dirty="0"/>
          </a:p>
        </p:txBody>
      </p:sp>
    </p:spTree>
    <p:extLst>
      <p:ext uri="{BB962C8B-B14F-4D97-AF65-F5344CB8AC3E}">
        <p14:creationId xmlns:p14="http://schemas.microsoft.com/office/powerpoint/2010/main" val="24970844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Memory Management</a:t>
            </a:r>
            <a:br>
              <a:rPr lang="en-IN" dirty="0"/>
            </a:br>
            <a:endParaRPr lang="en-IN" dirty="0"/>
          </a:p>
        </p:txBody>
      </p:sp>
      <p:sp>
        <p:nvSpPr>
          <p:cNvPr id="3" name="Content Placeholder 2"/>
          <p:cNvSpPr>
            <a:spLocks noGrp="1"/>
          </p:cNvSpPr>
          <p:nvPr>
            <p:ph idx="1"/>
          </p:nvPr>
        </p:nvSpPr>
        <p:spPr>
          <a:xfrm>
            <a:off x="457200" y="1196752"/>
            <a:ext cx="8229600" cy="5127848"/>
          </a:xfrm>
        </p:spPr>
        <p:txBody>
          <a:bodyPr/>
          <a:lstStyle/>
          <a:p>
            <a:r>
              <a:rPr lang="en-IN" dirty="0"/>
              <a:t>Memory management is the functionality of an operating system which handles or manages primary memory. </a:t>
            </a:r>
            <a:endParaRPr lang="en-IN" dirty="0" smtClean="0"/>
          </a:p>
          <a:p>
            <a:r>
              <a:rPr lang="en-IN" dirty="0" smtClean="0"/>
              <a:t>Memory </a:t>
            </a:r>
            <a:r>
              <a:rPr lang="en-IN" dirty="0"/>
              <a:t>management keeps track of each and every memory location either it is allocated to some process or it is free. </a:t>
            </a:r>
            <a:endParaRPr lang="en-IN" dirty="0" smtClean="0"/>
          </a:p>
          <a:p>
            <a:r>
              <a:rPr lang="en-IN" dirty="0" smtClean="0"/>
              <a:t>It </a:t>
            </a:r>
            <a:r>
              <a:rPr lang="en-IN" dirty="0"/>
              <a:t>checks how much memory is to be allocated to processes. It decides which process will get memory at what time. </a:t>
            </a:r>
            <a:endParaRPr lang="en-IN" dirty="0" smtClean="0"/>
          </a:p>
          <a:p>
            <a:r>
              <a:rPr lang="en-IN" dirty="0" smtClean="0"/>
              <a:t>It </a:t>
            </a:r>
            <a:r>
              <a:rPr lang="en-IN" dirty="0"/>
              <a:t>tracks whenever some memory gets freed or unallocated and correspondingly it updates the status.</a:t>
            </a:r>
          </a:p>
        </p:txBody>
      </p:sp>
    </p:spTree>
    <p:extLst>
      <p:ext uri="{BB962C8B-B14F-4D97-AF65-F5344CB8AC3E}">
        <p14:creationId xmlns:p14="http://schemas.microsoft.com/office/powerpoint/2010/main" val="8239395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631904"/>
          </a:xfrm>
        </p:spPr>
        <p:txBody>
          <a:bodyPr/>
          <a:lstStyle/>
          <a:p>
            <a:pPr marL="0" indent="0">
              <a:buNone/>
            </a:pPr>
            <a:r>
              <a:rPr lang="en-IN" b="1" dirty="0"/>
              <a:t>Dynamic Loading</a:t>
            </a:r>
          </a:p>
          <a:p>
            <a:r>
              <a:rPr lang="en-IN" dirty="0"/>
              <a:t>In dynamic loading, a routine of a program is not loaded until it is called by the program. </a:t>
            </a:r>
            <a:endParaRPr lang="en-IN" dirty="0" smtClean="0"/>
          </a:p>
          <a:p>
            <a:r>
              <a:rPr lang="en-IN" dirty="0" smtClean="0"/>
              <a:t>All </a:t>
            </a:r>
            <a:r>
              <a:rPr lang="en-IN" dirty="0"/>
              <a:t>routines are kept on disk in a re-locatable load format</a:t>
            </a:r>
            <a:r>
              <a:rPr lang="en-IN" dirty="0" smtClean="0"/>
              <a:t>.</a:t>
            </a:r>
          </a:p>
          <a:p>
            <a:r>
              <a:rPr lang="en-IN" dirty="0" smtClean="0"/>
              <a:t> </a:t>
            </a:r>
            <a:r>
              <a:rPr lang="en-IN" dirty="0"/>
              <a:t>The main program is loaded into memory and is executed. </a:t>
            </a:r>
            <a:endParaRPr lang="en-IN" dirty="0" smtClean="0"/>
          </a:p>
          <a:p>
            <a:r>
              <a:rPr lang="en-IN" dirty="0" smtClean="0"/>
              <a:t>Other </a:t>
            </a:r>
            <a:r>
              <a:rPr lang="en-IN" dirty="0"/>
              <a:t>routines methods or modules are loaded on request. </a:t>
            </a:r>
            <a:endParaRPr lang="en-IN" dirty="0" smtClean="0"/>
          </a:p>
          <a:p>
            <a:r>
              <a:rPr lang="en-IN" dirty="0" smtClean="0"/>
              <a:t>Dynamic </a:t>
            </a:r>
            <a:r>
              <a:rPr lang="en-IN" dirty="0"/>
              <a:t>loading makes better memory space utilization and unused routines are never loaded.</a:t>
            </a:r>
          </a:p>
          <a:p>
            <a:endParaRPr lang="en-IN" dirty="0"/>
          </a:p>
        </p:txBody>
      </p:sp>
    </p:spTree>
    <p:extLst>
      <p:ext uri="{BB962C8B-B14F-4D97-AF65-F5344CB8AC3E}">
        <p14:creationId xmlns:p14="http://schemas.microsoft.com/office/powerpoint/2010/main" val="8010195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631904"/>
          </a:xfrm>
        </p:spPr>
        <p:txBody>
          <a:bodyPr/>
          <a:lstStyle/>
          <a:p>
            <a:pPr marL="0" indent="0">
              <a:buNone/>
            </a:pPr>
            <a:r>
              <a:rPr lang="en-IN" b="1" dirty="0"/>
              <a:t>Dynamic </a:t>
            </a:r>
            <a:r>
              <a:rPr lang="en-IN" b="1" dirty="0" smtClean="0"/>
              <a:t>Linking</a:t>
            </a:r>
            <a:endParaRPr lang="en-IN" dirty="0" smtClean="0"/>
          </a:p>
          <a:p>
            <a:r>
              <a:rPr lang="en-IN" dirty="0" smtClean="0"/>
              <a:t>At </a:t>
            </a:r>
            <a:r>
              <a:rPr lang="en-IN" dirty="0"/>
              <a:t>times one program is dependent on some other program. </a:t>
            </a:r>
            <a:endParaRPr lang="en-IN" dirty="0" smtClean="0"/>
          </a:p>
          <a:p>
            <a:r>
              <a:rPr lang="en-IN" dirty="0" smtClean="0"/>
              <a:t>In </a:t>
            </a:r>
            <a:r>
              <a:rPr lang="en-IN" dirty="0"/>
              <a:t>such a case, rather than loading all the dependent programs, CPU links the dependent programs to the main executing program when its required. </a:t>
            </a:r>
            <a:endParaRPr lang="en-IN" dirty="0" smtClean="0"/>
          </a:p>
          <a:p>
            <a:r>
              <a:rPr lang="en-IN" dirty="0" smtClean="0"/>
              <a:t>This </a:t>
            </a:r>
            <a:r>
              <a:rPr lang="en-IN" dirty="0"/>
              <a:t>mechanism is known as </a:t>
            </a:r>
            <a:r>
              <a:rPr lang="en-IN" b="1" dirty="0"/>
              <a:t>Dynamic Linking</a:t>
            </a:r>
            <a:r>
              <a:rPr lang="en-IN" dirty="0"/>
              <a:t>.</a:t>
            </a:r>
          </a:p>
          <a:p>
            <a:pPr marL="0" indent="0">
              <a:buNone/>
            </a:pPr>
            <a:r>
              <a:rPr lang="en-IN" dirty="0"/>
              <a:t/>
            </a:r>
            <a:br>
              <a:rPr lang="en-IN" dirty="0"/>
            </a:br>
            <a:endParaRPr lang="en-IN" dirty="0"/>
          </a:p>
        </p:txBody>
      </p:sp>
    </p:spTree>
    <p:extLst>
      <p:ext uri="{BB962C8B-B14F-4D97-AF65-F5344CB8AC3E}">
        <p14:creationId xmlns:p14="http://schemas.microsoft.com/office/powerpoint/2010/main" val="23376705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Swapping</a:t>
            </a:r>
            <a:br>
              <a:rPr lang="en-US" dirty="0" smtClean="0"/>
            </a:br>
            <a:endParaRPr lang="en-IN" dirty="0"/>
          </a:p>
        </p:txBody>
      </p:sp>
      <p:sp>
        <p:nvSpPr>
          <p:cNvPr id="3" name="Content Placeholder 2"/>
          <p:cNvSpPr>
            <a:spLocks noGrp="1"/>
          </p:cNvSpPr>
          <p:nvPr>
            <p:ph idx="1"/>
          </p:nvPr>
        </p:nvSpPr>
        <p:spPr>
          <a:xfrm>
            <a:off x="457200" y="1340768"/>
            <a:ext cx="8229600" cy="4983832"/>
          </a:xfrm>
        </p:spPr>
        <p:txBody>
          <a:bodyPr>
            <a:normAutofit fontScale="77500" lnSpcReduction="20000"/>
          </a:bodyPr>
          <a:lstStyle/>
          <a:p>
            <a:r>
              <a:rPr lang="en-IN" dirty="0"/>
              <a:t>A process needs to be in memory for execution. But sometimes there is not enough main memory to hold all the currently active processes in a timesharing system. </a:t>
            </a:r>
            <a:endParaRPr lang="en-IN" dirty="0" smtClean="0"/>
          </a:p>
          <a:p>
            <a:endParaRPr lang="en-US" dirty="0"/>
          </a:p>
          <a:p>
            <a:endParaRPr lang="en-US" dirty="0" smtClean="0"/>
          </a:p>
          <a:p>
            <a:endParaRPr lang="en-US" dirty="0"/>
          </a:p>
          <a:p>
            <a:endParaRPr lang="en-US" dirty="0" smtClean="0"/>
          </a:p>
          <a:p>
            <a:endParaRPr lang="en-US" dirty="0"/>
          </a:p>
          <a:p>
            <a:endParaRPr lang="en-IN" dirty="0" smtClean="0"/>
          </a:p>
          <a:p>
            <a:endParaRPr lang="en-IN" dirty="0" smtClean="0"/>
          </a:p>
          <a:p>
            <a:endParaRPr lang="en-IN" dirty="0"/>
          </a:p>
          <a:p>
            <a:endParaRPr lang="en-IN" dirty="0" smtClean="0"/>
          </a:p>
          <a:p>
            <a:r>
              <a:rPr lang="en-IN" dirty="0" smtClean="0"/>
              <a:t>So</a:t>
            </a:r>
            <a:r>
              <a:rPr lang="en-IN" dirty="0"/>
              <a:t>, excess process are kept on disk and brought in to run dynamically. </a:t>
            </a:r>
            <a:endParaRPr lang="en-IN" dirty="0" smtClean="0"/>
          </a:p>
          <a:p>
            <a:r>
              <a:rPr lang="en-IN" dirty="0" smtClean="0"/>
              <a:t>Swapping </a:t>
            </a:r>
            <a:r>
              <a:rPr lang="en-IN" dirty="0"/>
              <a:t>is the process of bringing in each process in main memory, running it for a while and then putting it back to the disk.</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2204864"/>
            <a:ext cx="4680520" cy="2716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3653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559896"/>
          </a:xfrm>
        </p:spPr>
        <p:txBody>
          <a:bodyPr/>
          <a:lstStyle/>
          <a:p>
            <a:pPr marL="0" indent="0">
              <a:buNone/>
            </a:pPr>
            <a:r>
              <a:rPr lang="en-IN" b="1" dirty="0"/>
              <a:t>Device </a:t>
            </a:r>
            <a:r>
              <a:rPr lang="en-IN" b="1" dirty="0" smtClean="0"/>
              <a:t>Management</a:t>
            </a:r>
          </a:p>
          <a:p>
            <a:pPr marL="274320" lvl="1" indent="-274320">
              <a:buClr>
                <a:schemeClr val="accent3"/>
              </a:buClr>
              <a:buSzPct val="95000"/>
            </a:pPr>
            <a:r>
              <a:rPr lang="en-IN" sz="2600" dirty="0"/>
              <a:t>OS manages device communication via their respective drivers.</a:t>
            </a:r>
          </a:p>
          <a:p>
            <a:r>
              <a:rPr lang="en-IN" dirty="0"/>
              <a:t>Operating System does the following activities for device management.</a:t>
            </a:r>
          </a:p>
          <a:p>
            <a:pPr lvl="1"/>
            <a:r>
              <a:rPr lang="en-IN" dirty="0"/>
              <a:t>Keeps tracks of all devices. Program responsible for this task is known as the I/O controller.</a:t>
            </a:r>
          </a:p>
          <a:p>
            <a:pPr lvl="1"/>
            <a:r>
              <a:rPr lang="en-IN" dirty="0"/>
              <a:t>Decides which process gets the device when and for how much time.</a:t>
            </a:r>
          </a:p>
          <a:p>
            <a:pPr lvl="1"/>
            <a:r>
              <a:rPr lang="en-IN" dirty="0"/>
              <a:t>Allocates the device in the efficient way.</a:t>
            </a:r>
          </a:p>
          <a:p>
            <a:pPr lvl="1"/>
            <a:r>
              <a:rPr lang="en-IN" dirty="0"/>
              <a:t>De-allocates devices.</a:t>
            </a:r>
          </a:p>
          <a:p>
            <a:pPr marL="0" indent="0">
              <a:buNone/>
            </a:pPr>
            <a:endParaRPr lang="en-IN" dirty="0" smtClean="0"/>
          </a:p>
          <a:p>
            <a:pPr marL="0" indent="0">
              <a:buNone/>
            </a:pPr>
            <a:endParaRPr lang="en-IN" b="1" dirty="0"/>
          </a:p>
          <a:p>
            <a:endParaRPr lang="en-IN" dirty="0"/>
          </a:p>
        </p:txBody>
      </p:sp>
    </p:spTree>
    <p:extLst>
      <p:ext uri="{BB962C8B-B14F-4D97-AF65-F5344CB8AC3E}">
        <p14:creationId xmlns:p14="http://schemas.microsoft.com/office/powerpoint/2010/main" val="338449672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Memory Allocation</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3021708"/>
              </p:ext>
            </p:extLst>
          </p:nvPr>
        </p:nvGraphicFramePr>
        <p:xfrm>
          <a:off x="682740" y="2060848"/>
          <a:ext cx="7417652" cy="4320480"/>
        </p:xfrm>
        <a:graphic>
          <a:graphicData uri="http://schemas.openxmlformats.org/drawingml/2006/table">
            <a:tbl>
              <a:tblPr/>
              <a:tblGrid>
                <a:gridCol w="576892"/>
                <a:gridCol w="1835417"/>
                <a:gridCol w="5005343"/>
              </a:tblGrid>
              <a:tr h="545973">
                <a:tc>
                  <a:txBody>
                    <a:bodyPr/>
                    <a:lstStyle/>
                    <a:p>
                      <a:pPr algn="l" fontAlgn="t"/>
                      <a:r>
                        <a:rPr lang="en-IN" sz="1400" dirty="0">
                          <a:effectLst/>
                        </a:rPr>
                        <a:t>S.N.</a:t>
                      </a:r>
                    </a:p>
                  </a:txBody>
                  <a:tcPr marL="59345" marR="59345" marT="59345" marB="593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400">
                          <a:effectLst/>
                        </a:rPr>
                        <a:t>Memory Allocation</a:t>
                      </a:r>
                    </a:p>
                  </a:txBody>
                  <a:tcPr marL="59345" marR="59345" marT="59345" marB="593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IN" sz="1400">
                          <a:effectLst/>
                        </a:rPr>
                        <a:t>Description</a:t>
                      </a:r>
                    </a:p>
                  </a:txBody>
                  <a:tcPr marL="59345" marR="59345" marT="59345" marB="593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r>
              <a:tr h="2255107">
                <a:tc>
                  <a:txBody>
                    <a:bodyPr/>
                    <a:lstStyle/>
                    <a:p>
                      <a:pPr fontAlgn="t"/>
                      <a:r>
                        <a:rPr lang="en-IN" sz="1400">
                          <a:effectLst/>
                        </a:rPr>
                        <a:t>1</a:t>
                      </a:r>
                    </a:p>
                  </a:txBody>
                  <a:tcPr marL="59345" marR="59345" marT="59345" marB="593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b="1">
                          <a:effectLst/>
                        </a:rPr>
                        <a:t>Single-partition allocation</a:t>
                      </a:r>
                      <a:endParaRPr lang="en-IN" sz="1400">
                        <a:effectLst/>
                      </a:endParaRPr>
                    </a:p>
                  </a:txBody>
                  <a:tcPr marL="59345" marR="59345" marT="59345" marB="593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dirty="0">
                          <a:effectLst/>
                        </a:rPr>
                        <a:t>In this type of allocation, relocation-register scheme is used to protect user processes from each other, and from changing operating-system code and data. </a:t>
                      </a:r>
                    </a:p>
                  </a:txBody>
                  <a:tcPr marL="59345" marR="59345" marT="59345" marB="593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r h="1519400">
                <a:tc>
                  <a:txBody>
                    <a:bodyPr/>
                    <a:lstStyle/>
                    <a:p>
                      <a:pPr fontAlgn="t"/>
                      <a:r>
                        <a:rPr lang="en-IN" sz="1400">
                          <a:effectLst/>
                        </a:rPr>
                        <a:t>2</a:t>
                      </a:r>
                    </a:p>
                  </a:txBody>
                  <a:tcPr marL="59345" marR="59345" marT="59345" marB="593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b="1">
                          <a:effectLst/>
                        </a:rPr>
                        <a:t>Multiple-partition allocation</a:t>
                      </a:r>
                      <a:endParaRPr lang="en-IN" sz="1400">
                        <a:effectLst/>
                      </a:endParaRPr>
                    </a:p>
                  </a:txBody>
                  <a:tcPr marL="59345" marR="59345" marT="59345" marB="593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IN" sz="1400" dirty="0">
                          <a:effectLst/>
                        </a:rPr>
                        <a:t>In this type of allocation, main memory is divided into a number of fixed-sized partitions where each partition should contain only one process. When a partition is free, a process is selected from the input queue and is loaded into the free partition. When the process terminates, the partition becomes available for another process.</a:t>
                      </a:r>
                    </a:p>
                  </a:txBody>
                  <a:tcPr marL="59345" marR="59345" marT="59345" marB="5934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r>
            </a:tbl>
          </a:graphicData>
        </a:graphic>
      </p:graphicFrame>
      <p:sp>
        <p:nvSpPr>
          <p:cNvPr id="5" name="Rectangle 1"/>
          <p:cNvSpPr>
            <a:spLocks noChangeArrowheads="1"/>
          </p:cNvSpPr>
          <p:nvPr/>
        </p:nvSpPr>
        <p:spPr bwMode="auto">
          <a:xfrm>
            <a:off x="467544" y="1184648"/>
            <a:ext cx="705595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Main memory usually has two partitions</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lvl="1" algn="just" eaLnBrk="0" fontAlgn="base" hangingPunct="0">
              <a:spcBef>
                <a:spcPct val="0"/>
              </a:spcBef>
              <a:spcAft>
                <a:spcPct val="0"/>
              </a:spcAft>
              <a:buFontTx/>
              <a:buChar char="•"/>
            </a:pPr>
            <a:r>
              <a:rPr kumimoji="0" lang="en-US" sz="1100" b="1" i="0" u="none" strike="noStrike" cap="none" normalizeH="0" baseline="0" dirty="0" smtClean="0">
                <a:ln>
                  <a:noFill/>
                </a:ln>
                <a:solidFill>
                  <a:srgbClr val="000000"/>
                </a:solidFill>
                <a:effectLst/>
                <a:latin typeface="Verdana" pitchFamily="34" charset="0"/>
                <a:cs typeface="Arial" pitchFamily="34" charset="0"/>
              </a:rPr>
              <a:t>Low Memory</a:t>
            </a:r>
            <a:r>
              <a:rPr kumimoji="0" lang="en-US" sz="1100" b="0" i="0" u="none" strike="noStrike" cap="none" normalizeH="0" baseline="0" dirty="0" smtClean="0">
                <a:ln>
                  <a:noFill/>
                </a:ln>
                <a:solidFill>
                  <a:srgbClr val="000000"/>
                </a:solidFill>
                <a:effectLst/>
                <a:latin typeface="Verdana" pitchFamily="34" charset="0"/>
                <a:cs typeface="Arial" pitchFamily="34" charset="0"/>
              </a:rPr>
              <a:t> -- Operating system resides in this memory.</a:t>
            </a:r>
            <a:endParaRPr kumimoji="0" lang="en-US" sz="1000" b="0" i="0" u="none" strike="noStrike" cap="none" normalizeH="0" baseline="0" dirty="0" smtClean="0">
              <a:ln>
                <a:noFill/>
              </a:ln>
              <a:solidFill>
                <a:srgbClr val="000000"/>
              </a:solidFill>
              <a:effectLst/>
              <a:latin typeface="Verdana" pitchFamily="34" charset="0"/>
              <a:cs typeface="Arial" pitchFamily="34" charset="0"/>
            </a:endParaRPr>
          </a:p>
          <a:p>
            <a:pPr lvl="1" algn="just" eaLnBrk="0" fontAlgn="base" hangingPunct="0">
              <a:spcBef>
                <a:spcPct val="0"/>
              </a:spcBef>
              <a:spcAft>
                <a:spcPct val="0"/>
              </a:spcAft>
              <a:buFontTx/>
              <a:buChar char="•"/>
            </a:pPr>
            <a:r>
              <a:rPr kumimoji="0" lang="en-US" sz="1100" b="1" i="0" u="none" strike="noStrike" cap="none" normalizeH="0" baseline="0" dirty="0" smtClean="0">
                <a:ln>
                  <a:noFill/>
                </a:ln>
                <a:solidFill>
                  <a:srgbClr val="000000"/>
                </a:solidFill>
                <a:effectLst/>
                <a:latin typeface="Verdana" pitchFamily="34" charset="0"/>
                <a:cs typeface="Arial" pitchFamily="34" charset="0"/>
              </a:rPr>
              <a:t>High Memory</a:t>
            </a:r>
            <a:r>
              <a:rPr kumimoji="0" lang="en-US" sz="1100" b="0" i="0" u="none" strike="noStrike" cap="none" normalizeH="0" baseline="0" dirty="0" smtClean="0">
                <a:ln>
                  <a:noFill/>
                </a:ln>
                <a:solidFill>
                  <a:srgbClr val="000000"/>
                </a:solidFill>
                <a:effectLst/>
                <a:latin typeface="Verdana" pitchFamily="34" charset="0"/>
                <a:cs typeface="Arial" pitchFamily="34" charset="0"/>
              </a:rPr>
              <a:t> -- User processes then held in high memory.</a:t>
            </a:r>
            <a:endParaRPr kumimoji="0" lang="en-US" sz="1000" b="0" i="0" u="none" strike="noStrike" cap="none" normalizeH="0" baseline="0" dirty="0" smtClean="0">
              <a:ln>
                <a:noFill/>
              </a:ln>
              <a:solidFill>
                <a:srgbClr val="313131"/>
              </a:solidFill>
              <a:effectLst/>
              <a:latin typeface="Verdana"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smtClean="0">
                <a:ln>
                  <a:noFill/>
                </a:ln>
                <a:solidFill>
                  <a:srgbClr val="000000"/>
                </a:solidFill>
                <a:effectLst/>
                <a:latin typeface="Verdana" pitchFamily="34" charset="0"/>
                <a:cs typeface="Arial" pitchFamily="34" charset="0"/>
              </a:rPr>
              <a:t>Operating system uses the following memory allocation mechanism.</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4909533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Fragmentation</a:t>
            </a:r>
            <a:br>
              <a:rPr lang="en-IN" b="1" dirty="0"/>
            </a:br>
            <a:endParaRPr lang="en-IN" dirty="0"/>
          </a:p>
        </p:txBody>
      </p:sp>
      <p:sp>
        <p:nvSpPr>
          <p:cNvPr id="3" name="Content Placeholder 2"/>
          <p:cNvSpPr>
            <a:spLocks noGrp="1"/>
          </p:cNvSpPr>
          <p:nvPr>
            <p:ph idx="1"/>
          </p:nvPr>
        </p:nvSpPr>
        <p:spPr>
          <a:xfrm>
            <a:off x="457200" y="1196752"/>
            <a:ext cx="8229600" cy="5127848"/>
          </a:xfrm>
        </p:spPr>
        <p:txBody>
          <a:bodyPr>
            <a:normAutofit fontScale="85000" lnSpcReduction="10000"/>
          </a:bodyPr>
          <a:lstStyle/>
          <a:p>
            <a:r>
              <a:rPr lang="en-IN" dirty="0" smtClean="0"/>
              <a:t>Fragmentation </a:t>
            </a:r>
            <a:r>
              <a:rPr lang="en-IN" dirty="0"/>
              <a:t>occurs in a dynamic memory allocation system when most of the free blocks are too small to satisfy any request. It is generally termed as inability to use the available memory.</a:t>
            </a:r>
          </a:p>
          <a:p>
            <a:r>
              <a:rPr lang="en-IN" dirty="0"/>
              <a:t>In such situation processes are loaded and removed from the memory. As a result of this, free holes exists to satisfy a request but is non contiguous i.e. the memory is fragmented into large no. Of small holes. This phenomenon is known as </a:t>
            </a:r>
            <a:r>
              <a:rPr lang="en-IN" b="1" dirty="0"/>
              <a:t>External Fragmentation.</a:t>
            </a:r>
            <a:endParaRPr lang="en-IN" dirty="0"/>
          </a:p>
          <a:p>
            <a:r>
              <a:rPr lang="en-IN" dirty="0"/>
              <a:t>Also, at times the physical memory is broken into fixed size blocks and memory is allocated in unit of block sizes. The memory allocated to a space may be slightly larger than the requested memory. The difference between allocated and required memory is known as </a:t>
            </a:r>
            <a:r>
              <a:rPr lang="en-IN" b="1" dirty="0"/>
              <a:t>Internal fragmentation</a:t>
            </a:r>
            <a:r>
              <a:rPr lang="en-IN" dirty="0"/>
              <a:t> i.e. the memory that is internal to a partition but is of no use.</a:t>
            </a:r>
          </a:p>
          <a:p>
            <a:r>
              <a:rPr lang="en-IN" dirty="0"/>
              <a:t/>
            </a:r>
            <a:br>
              <a:rPr lang="en-IN" dirty="0"/>
            </a:br>
            <a:endParaRPr lang="en-IN" dirty="0"/>
          </a:p>
        </p:txBody>
      </p:sp>
    </p:spTree>
    <p:extLst>
      <p:ext uri="{BB962C8B-B14F-4D97-AF65-F5344CB8AC3E}">
        <p14:creationId xmlns:p14="http://schemas.microsoft.com/office/powerpoint/2010/main" val="26029015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Paging</a:t>
            </a:r>
            <a:br>
              <a:rPr lang="en-IN" dirty="0"/>
            </a:br>
            <a:endParaRPr lang="en-IN" dirty="0"/>
          </a:p>
        </p:txBody>
      </p:sp>
      <p:sp>
        <p:nvSpPr>
          <p:cNvPr id="3" name="Content Placeholder 2"/>
          <p:cNvSpPr>
            <a:spLocks noGrp="1"/>
          </p:cNvSpPr>
          <p:nvPr>
            <p:ph idx="1"/>
          </p:nvPr>
        </p:nvSpPr>
        <p:spPr>
          <a:xfrm>
            <a:off x="457200" y="1412776"/>
            <a:ext cx="8229600" cy="4911824"/>
          </a:xfrm>
        </p:spPr>
        <p:txBody>
          <a:bodyPr>
            <a:normAutofit lnSpcReduction="10000"/>
          </a:bodyPr>
          <a:lstStyle/>
          <a:p>
            <a:r>
              <a:rPr lang="en-IN" dirty="0" smtClean="0"/>
              <a:t>External </a:t>
            </a:r>
            <a:r>
              <a:rPr lang="en-IN" dirty="0"/>
              <a:t>fragmentation is avoided by using paging technique. Paging is a technique in which physical memory is broken into blocks of the same size called pages (size is power of 2, between 512 bytes and 8192 bytes). When a process is to be executed, it's corresponding pages are loaded into any available memory frames.</a:t>
            </a:r>
          </a:p>
          <a:p>
            <a:r>
              <a:rPr lang="en-IN" dirty="0"/>
              <a:t>Logical address space of a process can be non-contiguous and a process is allocated physical memory whenever the free memory frame is available. Operating system keeps track of all free frames. Operating system needs n free frames to run a program of size n pages.</a:t>
            </a:r>
          </a:p>
          <a:p>
            <a:endParaRPr lang="en-IN" dirty="0"/>
          </a:p>
        </p:txBody>
      </p:sp>
    </p:spTree>
    <p:extLst>
      <p:ext uri="{BB962C8B-B14F-4D97-AF65-F5344CB8AC3E}">
        <p14:creationId xmlns:p14="http://schemas.microsoft.com/office/powerpoint/2010/main" val="18840591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775920"/>
          </a:xfrm>
        </p:spPr>
        <p:txBody>
          <a:bodyPr/>
          <a:lstStyle/>
          <a:p>
            <a:pPr marL="0" indent="0">
              <a:buNone/>
            </a:pPr>
            <a:r>
              <a:rPr lang="en-IN" dirty="0"/>
              <a:t>Address generated by CPU is divided into</a:t>
            </a:r>
          </a:p>
          <a:p>
            <a:r>
              <a:rPr lang="en-IN" b="1" dirty="0"/>
              <a:t>Page number (p)</a:t>
            </a:r>
            <a:r>
              <a:rPr lang="en-IN" dirty="0"/>
              <a:t> -- page number is used as an index into a page table which contains base address of each page in physical memory.</a:t>
            </a:r>
          </a:p>
          <a:p>
            <a:r>
              <a:rPr lang="en-IN" b="1" dirty="0"/>
              <a:t>Page offset (d)</a:t>
            </a:r>
            <a:r>
              <a:rPr lang="en-IN" dirty="0"/>
              <a:t> -- page offset is combined with base address to define the physical memory address.</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3140968"/>
            <a:ext cx="4133880"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1425" y="3140968"/>
            <a:ext cx="4029075" cy="334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382916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Segmentation</a:t>
            </a:r>
            <a:br>
              <a:rPr lang="en-IN" dirty="0"/>
            </a:br>
            <a:endParaRPr lang="en-IN" dirty="0"/>
          </a:p>
        </p:txBody>
      </p:sp>
      <p:sp>
        <p:nvSpPr>
          <p:cNvPr id="3" name="Content Placeholder 2"/>
          <p:cNvSpPr>
            <a:spLocks noGrp="1"/>
          </p:cNvSpPr>
          <p:nvPr>
            <p:ph idx="1"/>
          </p:nvPr>
        </p:nvSpPr>
        <p:spPr>
          <a:xfrm>
            <a:off x="457200" y="1124744"/>
            <a:ext cx="8229600" cy="5199856"/>
          </a:xfrm>
        </p:spPr>
        <p:txBody>
          <a:bodyPr>
            <a:normAutofit fontScale="77500" lnSpcReduction="20000"/>
          </a:bodyPr>
          <a:lstStyle/>
          <a:p>
            <a:r>
              <a:rPr lang="en-IN" dirty="0"/>
              <a:t>Segmentation is a technique to break memory into logical pieces where each piece represents a group of related information. For example ,data segments or code segment for each process, data segment for operating system and so on. Segmentation can be implemented using or without using paging</a:t>
            </a:r>
            <a:r>
              <a:rPr lang="en-IN" dirty="0" smtClean="0"/>
              <a:t>.</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IN" dirty="0"/>
          </a:p>
          <a:p>
            <a:r>
              <a:rPr lang="en-IN" dirty="0"/>
              <a:t>Unlike paging, segment are having varying sizes and thus eliminates internal fragmentation. External fragmentation still exists but to lesser extent.</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2458470"/>
            <a:ext cx="5040560"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91513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559896"/>
          </a:xfrm>
        </p:spPr>
        <p:txBody>
          <a:bodyPr/>
          <a:lstStyle/>
          <a:p>
            <a:pPr marL="0" indent="0">
              <a:buNone/>
            </a:pPr>
            <a:r>
              <a:rPr lang="en-IN" dirty="0"/>
              <a:t>Address generated by CPU is divided into</a:t>
            </a:r>
          </a:p>
          <a:p>
            <a:r>
              <a:rPr lang="en-IN" b="1" dirty="0"/>
              <a:t>Segment number (s)</a:t>
            </a:r>
            <a:r>
              <a:rPr lang="en-IN" dirty="0"/>
              <a:t> -- segment number is used as an index into a segment table which contains base address of each segment in physical memory and a limit of segment.</a:t>
            </a:r>
          </a:p>
          <a:p>
            <a:r>
              <a:rPr lang="en-IN" b="1" dirty="0"/>
              <a:t>Segment offset (o)</a:t>
            </a:r>
            <a:r>
              <a:rPr lang="en-IN" dirty="0"/>
              <a:t> -- segment offset is first checked against limit and then is combined with base address to define the physical memory address.</a:t>
            </a:r>
          </a:p>
          <a:p>
            <a:endParaRPr lang="en-IN" dirty="0"/>
          </a:p>
        </p:txBody>
      </p:sp>
    </p:spTree>
    <p:extLst>
      <p:ext uri="{BB962C8B-B14F-4D97-AF65-F5344CB8AC3E}">
        <p14:creationId xmlns:p14="http://schemas.microsoft.com/office/powerpoint/2010/main" val="17374637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t>
            </a:r>
            <a:r>
              <a:rPr lang="en-IN" dirty="0" smtClean="0"/>
              <a:t>File</a:t>
            </a:r>
            <a:r>
              <a:rPr lang="en-IN" dirty="0"/>
              <a:t/>
            </a:r>
            <a:br>
              <a:rPr lang="en-IN" dirty="0"/>
            </a:br>
            <a:r>
              <a:rPr lang="en-US" dirty="0" smtClean="0"/>
              <a:t>       </a:t>
            </a:r>
            <a:endParaRPr lang="en-IN" dirty="0"/>
          </a:p>
        </p:txBody>
      </p:sp>
      <p:sp>
        <p:nvSpPr>
          <p:cNvPr id="3" name="Content Placeholder 2"/>
          <p:cNvSpPr>
            <a:spLocks noGrp="1"/>
          </p:cNvSpPr>
          <p:nvPr>
            <p:ph idx="1"/>
          </p:nvPr>
        </p:nvSpPr>
        <p:spPr>
          <a:xfrm>
            <a:off x="457200" y="1124744"/>
            <a:ext cx="8229600" cy="5199856"/>
          </a:xfrm>
        </p:spPr>
        <p:txBody>
          <a:bodyPr/>
          <a:lstStyle/>
          <a:p>
            <a:r>
              <a:rPr lang="en-IN" dirty="0" smtClean="0"/>
              <a:t>A </a:t>
            </a:r>
            <a:r>
              <a:rPr lang="en-IN" dirty="0"/>
              <a:t>file is a named collection of related information that is recorded on secondary storage such as magnetic disks, magnetic tapes and optical </a:t>
            </a:r>
            <a:r>
              <a:rPr lang="en-IN" dirty="0" err="1"/>
              <a:t>disks.In</a:t>
            </a:r>
            <a:r>
              <a:rPr lang="en-IN" dirty="0"/>
              <a:t> general, a file is a sequence of bits, bytes, lines or records whose meaning is defined by the files creator and user.</a:t>
            </a:r>
          </a:p>
          <a:p>
            <a:endParaRPr lang="en-IN" dirty="0"/>
          </a:p>
        </p:txBody>
      </p:sp>
    </p:spTree>
    <p:extLst>
      <p:ext uri="{BB962C8B-B14F-4D97-AF65-F5344CB8AC3E}">
        <p14:creationId xmlns:p14="http://schemas.microsoft.com/office/powerpoint/2010/main" val="30917328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File Structure</a:t>
            </a:r>
            <a:br>
              <a:rPr lang="en-IN" dirty="0"/>
            </a:br>
            <a:endParaRPr lang="en-IN" dirty="0"/>
          </a:p>
        </p:txBody>
      </p:sp>
      <p:sp>
        <p:nvSpPr>
          <p:cNvPr id="3" name="Content Placeholder 2"/>
          <p:cNvSpPr>
            <a:spLocks noGrp="1"/>
          </p:cNvSpPr>
          <p:nvPr>
            <p:ph idx="1"/>
          </p:nvPr>
        </p:nvSpPr>
        <p:spPr/>
        <p:txBody>
          <a:bodyPr>
            <a:normAutofit fontScale="92500"/>
          </a:bodyPr>
          <a:lstStyle/>
          <a:p>
            <a:r>
              <a:rPr lang="en-IN" dirty="0" smtClean="0"/>
              <a:t>File </a:t>
            </a:r>
            <a:r>
              <a:rPr lang="en-IN" dirty="0"/>
              <a:t>structure is a structure, which is according to a required format that operating system can understand.</a:t>
            </a:r>
          </a:p>
          <a:p>
            <a:r>
              <a:rPr lang="en-IN" dirty="0"/>
              <a:t>A file has a certain defined structure according to its type.</a:t>
            </a:r>
          </a:p>
          <a:p>
            <a:r>
              <a:rPr lang="en-IN" dirty="0"/>
              <a:t>A text file is a sequence of characters organized into lines.</a:t>
            </a:r>
          </a:p>
          <a:p>
            <a:r>
              <a:rPr lang="en-IN" dirty="0"/>
              <a:t>A source file is a sequence of procedures and functions.</a:t>
            </a:r>
          </a:p>
          <a:p>
            <a:r>
              <a:rPr lang="en-IN" dirty="0"/>
              <a:t>An object file is a sequence of bytes organized into blocks that are understandable by the machine.</a:t>
            </a:r>
          </a:p>
          <a:p>
            <a:r>
              <a:rPr lang="en-IN" dirty="0"/>
              <a:t>When operating system defines different file structures, it also contains the code to support these file structure. Unix, MS-DOS support minimum number of file structure.</a:t>
            </a:r>
          </a:p>
          <a:p>
            <a:endParaRPr lang="en-IN" dirty="0"/>
          </a:p>
        </p:txBody>
      </p:sp>
    </p:spTree>
    <p:extLst>
      <p:ext uri="{BB962C8B-B14F-4D97-AF65-F5344CB8AC3E}">
        <p14:creationId xmlns:p14="http://schemas.microsoft.com/office/powerpoint/2010/main" val="29399126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File Access Methods</a:t>
            </a:r>
            <a:br>
              <a:rPr lang="en-IN" b="1" dirty="0"/>
            </a:br>
            <a:endParaRPr lang="en-IN" dirty="0"/>
          </a:p>
        </p:txBody>
      </p:sp>
      <p:sp>
        <p:nvSpPr>
          <p:cNvPr id="3" name="Content Placeholder 2"/>
          <p:cNvSpPr>
            <a:spLocks noGrp="1"/>
          </p:cNvSpPr>
          <p:nvPr>
            <p:ph idx="1"/>
          </p:nvPr>
        </p:nvSpPr>
        <p:spPr/>
        <p:txBody>
          <a:bodyPr/>
          <a:lstStyle/>
          <a:p>
            <a:r>
              <a:rPr lang="en-IN" dirty="0"/>
              <a:t>The way that files are accessed and read into memory is determined by Access methods. Usually a single access method is supported by systems while there are OS's that support multiple access methods</a:t>
            </a:r>
            <a:r>
              <a:rPr lang="en-IN" dirty="0" smtClean="0"/>
              <a:t>.</a:t>
            </a:r>
          </a:p>
          <a:p>
            <a:r>
              <a:rPr lang="en-IN" dirty="0"/>
              <a:t>There are several ways to access files</a:t>
            </a:r>
          </a:p>
          <a:p>
            <a:pPr lvl="1"/>
            <a:r>
              <a:rPr lang="en-IN" dirty="0"/>
              <a:t>Sequential access</a:t>
            </a:r>
          </a:p>
          <a:p>
            <a:pPr lvl="1"/>
            <a:r>
              <a:rPr lang="en-IN" dirty="0"/>
              <a:t>Direct/Random access</a:t>
            </a:r>
          </a:p>
          <a:p>
            <a:pPr lvl="1"/>
            <a:r>
              <a:rPr lang="en-IN" dirty="0"/>
              <a:t>Indexed sequential access</a:t>
            </a:r>
          </a:p>
          <a:p>
            <a:endParaRPr lang="en-IN" dirty="0"/>
          </a:p>
        </p:txBody>
      </p:sp>
    </p:spTree>
    <p:extLst>
      <p:ext uri="{BB962C8B-B14F-4D97-AF65-F5344CB8AC3E}">
        <p14:creationId xmlns:p14="http://schemas.microsoft.com/office/powerpoint/2010/main" val="29095257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631904"/>
          </a:xfrm>
        </p:spPr>
        <p:txBody>
          <a:bodyPr>
            <a:normAutofit fontScale="92500"/>
          </a:bodyPr>
          <a:lstStyle/>
          <a:p>
            <a:pPr marL="0" indent="0">
              <a:buNone/>
            </a:pPr>
            <a:r>
              <a:rPr lang="en-IN" b="1" dirty="0"/>
              <a:t>Sequential access</a:t>
            </a:r>
          </a:p>
          <a:p>
            <a:r>
              <a:rPr lang="en-IN" dirty="0"/>
              <a:t>A sequential access is that in which the records are accessed in some sequence </a:t>
            </a:r>
            <a:r>
              <a:rPr lang="en-IN" dirty="0" err="1"/>
              <a:t>i.e</a:t>
            </a:r>
            <a:r>
              <a:rPr lang="en-IN" dirty="0"/>
              <a:t> the information in the file is processed in order, one record after the other. This access method is the most primitive one. Example: Compilers usually access files in this fashion.</a:t>
            </a:r>
          </a:p>
          <a:p>
            <a:pPr marL="0" indent="0">
              <a:buNone/>
            </a:pPr>
            <a:r>
              <a:rPr lang="en-IN" b="1" dirty="0"/>
              <a:t>Direct/Random access</a:t>
            </a:r>
          </a:p>
          <a:p>
            <a:r>
              <a:rPr lang="en-IN" dirty="0"/>
              <a:t>Random access file organization provides, accessing the records directly.</a:t>
            </a:r>
          </a:p>
          <a:p>
            <a:r>
              <a:rPr lang="en-IN" dirty="0"/>
              <a:t>Each record has its own address on the file with by the help of which it can be directly accessed for reading or writing.</a:t>
            </a:r>
          </a:p>
          <a:p>
            <a:r>
              <a:rPr lang="en-IN" dirty="0"/>
              <a:t>The records need not be in any sequence within the file and they need not be in adjacent locations on the storage medium.</a:t>
            </a:r>
          </a:p>
          <a:p>
            <a:endParaRPr lang="en-IN" dirty="0"/>
          </a:p>
        </p:txBody>
      </p:sp>
    </p:spTree>
    <p:extLst>
      <p:ext uri="{BB962C8B-B14F-4D97-AF65-F5344CB8AC3E}">
        <p14:creationId xmlns:p14="http://schemas.microsoft.com/office/powerpoint/2010/main" val="1696450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760640"/>
          </a:xfrm>
        </p:spPr>
        <p:txBody>
          <a:bodyPr>
            <a:normAutofit fontScale="92500" lnSpcReduction="20000"/>
          </a:bodyPr>
          <a:lstStyle/>
          <a:p>
            <a:pPr marL="0" indent="0">
              <a:buNone/>
            </a:pPr>
            <a:r>
              <a:rPr lang="en-IN" b="1" dirty="0"/>
              <a:t>Other Important Activities</a:t>
            </a:r>
          </a:p>
          <a:p>
            <a:pPr marL="0" indent="0">
              <a:buNone/>
            </a:pPr>
            <a:r>
              <a:rPr lang="en-IN" dirty="0"/>
              <a:t>Following are some of the important activities that Operating System does.</a:t>
            </a:r>
          </a:p>
          <a:p>
            <a:r>
              <a:rPr lang="en-IN" b="1" dirty="0"/>
              <a:t>Security</a:t>
            </a:r>
            <a:r>
              <a:rPr lang="en-IN" dirty="0"/>
              <a:t> :</a:t>
            </a:r>
            <a:r>
              <a:rPr lang="en-IN" dirty="0" smtClean="0"/>
              <a:t> </a:t>
            </a:r>
            <a:r>
              <a:rPr lang="en-IN" dirty="0"/>
              <a:t>By means of password and similar other techniques, preventing unauthorized access to programs and data.</a:t>
            </a:r>
          </a:p>
          <a:p>
            <a:r>
              <a:rPr lang="en-IN" b="1" dirty="0"/>
              <a:t>Control over system performance</a:t>
            </a:r>
            <a:r>
              <a:rPr lang="en-IN" dirty="0"/>
              <a:t> :</a:t>
            </a:r>
            <a:r>
              <a:rPr lang="en-IN" dirty="0" smtClean="0"/>
              <a:t>Recording </a:t>
            </a:r>
            <a:r>
              <a:rPr lang="en-IN" dirty="0"/>
              <a:t>delays between request for a service and response from the system.</a:t>
            </a:r>
          </a:p>
          <a:p>
            <a:r>
              <a:rPr lang="en-IN" b="1" dirty="0"/>
              <a:t>Job accounting</a:t>
            </a:r>
            <a:r>
              <a:rPr lang="en-IN" dirty="0"/>
              <a:t> :</a:t>
            </a:r>
            <a:r>
              <a:rPr lang="en-IN" dirty="0" smtClean="0"/>
              <a:t>Keeping </a:t>
            </a:r>
            <a:r>
              <a:rPr lang="en-IN" dirty="0"/>
              <a:t>track of time and resources used by various jobs and users.</a:t>
            </a:r>
          </a:p>
          <a:p>
            <a:r>
              <a:rPr lang="en-IN" b="1" dirty="0"/>
              <a:t>Error detecting aids</a:t>
            </a:r>
            <a:r>
              <a:rPr lang="en-IN" dirty="0"/>
              <a:t> :</a:t>
            </a:r>
            <a:r>
              <a:rPr lang="en-IN" dirty="0" smtClean="0"/>
              <a:t> </a:t>
            </a:r>
            <a:r>
              <a:rPr lang="en-IN" dirty="0"/>
              <a:t>Production of dumps, traces, error messages and other debugging and error detecting aids.</a:t>
            </a:r>
          </a:p>
          <a:p>
            <a:r>
              <a:rPr lang="en-IN" b="1" dirty="0"/>
              <a:t>Coordination between other </a:t>
            </a:r>
            <a:r>
              <a:rPr lang="en-IN" b="1" dirty="0" smtClean="0"/>
              <a:t>software's </a:t>
            </a:r>
            <a:r>
              <a:rPr lang="en-IN" b="1" dirty="0"/>
              <a:t>and users</a:t>
            </a:r>
            <a:r>
              <a:rPr lang="en-IN" dirty="0"/>
              <a:t> :</a:t>
            </a:r>
            <a:r>
              <a:rPr lang="en-IN" dirty="0" smtClean="0"/>
              <a:t>Coordination </a:t>
            </a:r>
            <a:r>
              <a:rPr lang="en-IN" dirty="0"/>
              <a:t>and assignment of compilers, interpreters, assemblers and other software to the various users of the computer systems.</a:t>
            </a:r>
          </a:p>
          <a:p>
            <a:pPr marL="0" indent="0">
              <a:buNone/>
            </a:pPr>
            <a:endParaRPr lang="en-IN" b="1" dirty="0" smtClean="0"/>
          </a:p>
          <a:p>
            <a:pPr marL="0" indent="0">
              <a:buNone/>
            </a:pPr>
            <a:endParaRPr lang="en-IN" b="1" dirty="0"/>
          </a:p>
          <a:p>
            <a:endParaRPr lang="en-IN" dirty="0"/>
          </a:p>
        </p:txBody>
      </p:sp>
    </p:spTree>
    <p:extLst>
      <p:ext uri="{BB962C8B-B14F-4D97-AF65-F5344CB8AC3E}">
        <p14:creationId xmlns:p14="http://schemas.microsoft.com/office/powerpoint/2010/main" val="240132685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5343872"/>
          </a:xfrm>
        </p:spPr>
        <p:txBody>
          <a:bodyPr/>
          <a:lstStyle/>
          <a:p>
            <a:pPr marL="0" indent="0">
              <a:buNone/>
            </a:pPr>
            <a:r>
              <a:rPr lang="en-IN" b="1" dirty="0"/>
              <a:t>Indexed sequential access</a:t>
            </a:r>
          </a:p>
          <a:p>
            <a:r>
              <a:rPr lang="en-IN" dirty="0"/>
              <a:t>This mechanism is built up on base of sequential access.</a:t>
            </a:r>
          </a:p>
          <a:p>
            <a:r>
              <a:rPr lang="en-IN" dirty="0"/>
              <a:t>An index is created for each file which contains pointers to various blocks.</a:t>
            </a:r>
          </a:p>
          <a:p>
            <a:r>
              <a:rPr lang="en-IN" dirty="0"/>
              <a:t>Index is searched sequentially and its pointer is used to access the file directly.</a:t>
            </a:r>
          </a:p>
          <a:p>
            <a:endParaRPr lang="en-IN" dirty="0"/>
          </a:p>
        </p:txBody>
      </p:sp>
    </p:spTree>
    <p:extLst>
      <p:ext uri="{BB962C8B-B14F-4D97-AF65-F5344CB8AC3E}">
        <p14:creationId xmlns:p14="http://schemas.microsoft.com/office/powerpoint/2010/main" val="289213862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Space Allocation</a:t>
            </a:r>
            <a:br>
              <a:rPr lang="en-IN" dirty="0"/>
            </a:br>
            <a:endParaRPr lang="en-IN" dirty="0"/>
          </a:p>
        </p:txBody>
      </p:sp>
      <p:sp>
        <p:nvSpPr>
          <p:cNvPr id="3" name="Content Placeholder 2"/>
          <p:cNvSpPr>
            <a:spLocks noGrp="1"/>
          </p:cNvSpPr>
          <p:nvPr>
            <p:ph idx="1"/>
          </p:nvPr>
        </p:nvSpPr>
        <p:spPr/>
        <p:txBody>
          <a:bodyPr/>
          <a:lstStyle/>
          <a:p>
            <a:r>
              <a:rPr lang="en-IN" dirty="0" smtClean="0"/>
              <a:t>Files </a:t>
            </a:r>
            <a:r>
              <a:rPr lang="en-IN" dirty="0"/>
              <a:t>are allocated disk spaces by operating system. Operating systems deploy following three main ways to allocate disk space to files.</a:t>
            </a:r>
          </a:p>
          <a:p>
            <a:pPr lvl="1"/>
            <a:r>
              <a:rPr lang="en-IN" dirty="0"/>
              <a:t>Contiguous Allocation</a:t>
            </a:r>
          </a:p>
          <a:p>
            <a:pPr lvl="1"/>
            <a:r>
              <a:rPr lang="en-IN" dirty="0"/>
              <a:t>Linked Allocation</a:t>
            </a:r>
          </a:p>
          <a:p>
            <a:pPr lvl="1"/>
            <a:r>
              <a:rPr lang="en-IN" dirty="0"/>
              <a:t>Indexed Allocation</a:t>
            </a:r>
          </a:p>
          <a:p>
            <a:endParaRPr lang="en-IN" dirty="0"/>
          </a:p>
        </p:txBody>
      </p:sp>
    </p:spTree>
    <p:extLst>
      <p:ext uri="{BB962C8B-B14F-4D97-AF65-F5344CB8AC3E}">
        <p14:creationId xmlns:p14="http://schemas.microsoft.com/office/powerpoint/2010/main" val="7945430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703912"/>
          </a:xfrm>
        </p:spPr>
        <p:txBody>
          <a:bodyPr>
            <a:normAutofit fontScale="77500" lnSpcReduction="20000"/>
          </a:bodyPr>
          <a:lstStyle/>
          <a:p>
            <a:pPr marL="0" indent="0">
              <a:buNone/>
            </a:pPr>
            <a:r>
              <a:rPr lang="en-IN" b="1" dirty="0"/>
              <a:t>Contiguous Allocation</a:t>
            </a:r>
          </a:p>
          <a:p>
            <a:r>
              <a:rPr lang="en-IN" dirty="0"/>
              <a:t>Each file occupy a contiguous address space on disk.</a:t>
            </a:r>
          </a:p>
          <a:p>
            <a:r>
              <a:rPr lang="en-IN" dirty="0"/>
              <a:t>Assigned disk address is in linear order.</a:t>
            </a:r>
          </a:p>
          <a:p>
            <a:r>
              <a:rPr lang="en-IN" dirty="0"/>
              <a:t>Easy to implement.</a:t>
            </a:r>
          </a:p>
          <a:p>
            <a:r>
              <a:rPr lang="en-IN" dirty="0"/>
              <a:t>External fragmentation is a major issue with this type of allocation technique.</a:t>
            </a:r>
          </a:p>
          <a:p>
            <a:pPr marL="0" indent="0">
              <a:buNone/>
            </a:pPr>
            <a:r>
              <a:rPr lang="en-IN" b="1" dirty="0"/>
              <a:t>Linked Allocation</a:t>
            </a:r>
          </a:p>
          <a:p>
            <a:r>
              <a:rPr lang="en-IN" dirty="0"/>
              <a:t>Each file carries a list of links to disk blocks.</a:t>
            </a:r>
          </a:p>
          <a:p>
            <a:r>
              <a:rPr lang="en-IN" dirty="0"/>
              <a:t>Directory contains link / pointer to first block of a file.</a:t>
            </a:r>
          </a:p>
          <a:p>
            <a:r>
              <a:rPr lang="en-IN" dirty="0"/>
              <a:t>No external fragmentation</a:t>
            </a:r>
          </a:p>
          <a:p>
            <a:r>
              <a:rPr lang="en-IN" dirty="0"/>
              <a:t>Effectively used in sequential access file.</a:t>
            </a:r>
          </a:p>
          <a:p>
            <a:r>
              <a:rPr lang="en-IN" dirty="0"/>
              <a:t>Inefficient in case of direct access file.</a:t>
            </a:r>
          </a:p>
          <a:p>
            <a:pPr marL="0" indent="0">
              <a:buNone/>
            </a:pPr>
            <a:r>
              <a:rPr lang="en-IN" b="1" dirty="0"/>
              <a:t>Indexed Allocation</a:t>
            </a:r>
          </a:p>
          <a:p>
            <a:r>
              <a:rPr lang="en-IN" dirty="0"/>
              <a:t>Provides solutions to problems </a:t>
            </a:r>
            <a:r>
              <a:rPr lang="en-IN"/>
              <a:t>of </a:t>
            </a:r>
            <a:r>
              <a:rPr lang="en-IN" smtClean="0"/>
              <a:t>contiguous </a:t>
            </a:r>
            <a:r>
              <a:rPr lang="en-IN" dirty="0"/>
              <a:t>and linked allocation.</a:t>
            </a:r>
          </a:p>
          <a:p>
            <a:r>
              <a:rPr lang="en-IN" dirty="0"/>
              <a:t>A index block is created having all pointers to files.</a:t>
            </a:r>
          </a:p>
          <a:p>
            <a:r>
              <a:rPr lang="en-IN" dirty="0"/>
              <a:t>Each file has its own index block which stores the addresses of disk space occupied by the file.</a:t>
            </a:r>
          </a:p>
          <a:p>
            <a:r>
              <a:rPr lang="en-IN" dirty="0"/>
              <a:t>Directory contains the addresses of index blocks of files.</a:t>
            </a:r>
          </a:p>
          <a:p>
            <a:endParaRPr lang="en-IN" dirty="0"/>
          </a:p>
        </p:txBody>
      </p:sp>
    </p:spTree>
    <p:extLst>
      <p:ext uri="{BB962C8B-B14F-4D97-AF65-F5344CB8AC3E}">
        <p14:creationId xmlns:p14="http://schemas.microsoft.com/office/powerpoint/2010/main" val="2792207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56488"/>
            <a:ext cx="8229600" cy="591312"/>
          </a:xfrm>
        </p:spPr>
        <p:txBody>
          <a:bodyPr>
            <a:normAutofit fontScale="90000"/>
          </a:bodyPr>
          <a:lstStyle/>
          <a:p>
            <a:r>
              <a:rPr lang="en-US" dirty="0" smtClean="0"/>
              <a:t>Kernel</a:t>
            </a:r>
            <a:endParaRPr lang="en-US" dirty="0"/>
          </a:p>
        </p:txBody>
      </p:sp>
      <p:sp>
        <p:nvSpPr>
          <p:cNvPr id="3" name="Content Placeholder 2"/>
          <p:cNvSpPr>
            <a:spLocks noGrp="1"/>
          </p:cNvSpPr>
          <p:nvPr>
            <p:ph idx="1"/>
          </p:nvPr>
        </p:nvSpPr>
        <p:spPr>
          <a:xfrm>
            <a:off x="457200" y="1524000"/>
            <a:ext cx="8229600" cy="4800600"/>
          </a:xfrm>
        </p:spPr>
        <p:txBody>
          <a:bodyPr>
            <a:normAutofit fontScale="92500" lnSpcReduction="10000"/>
          </a:bodyPr>
          <a:lstStyle/>
          <a:p>
            <a:r>
              <a:rPr lang="en-US" dirty="0" smtClean="0"/>
              <a:t>The kernel is </a:t>
            </a:r>
            <a:r>
              <a:rPr lang="en-US" b="1" dirty="0" smtClean="0"/>
              <a:t>the core of an operating system</a:t>
            </a:r>
            <a:r>
              <a:rPr lang="en-US" dirty="0" smtClean="0"/>
              <a:t>. </a:t>
            </a:r>
          </a:p>
          <a:p>
            <a:r>
              <a:rPr lang="en-US" dirty="0" smtClean="0"/>
              <a:t>It is the software </a:t>
            </a:r>
            <a:r>
              <a:rPr lang="en-US" u="sng" dirty="0" smtClean="0"/>
              <a:t>responsible for running programs and providing secure access to the machine's hardware</a:t>
            </a:r>
          </a:p>
          <a:p>
            <a:r>
              <a:rPr lang="en-US" dirty="0" smtClean="0"/>
              <a:t>The sole aim of the kernel is to </a:t>
            </a:r>
            <a:r>
              <a:rPr lang="en-US" b="1" dirty="0" smtClean="0"/>
              <a:t>manage the communication between the software</a:t>
            </a:r>
            <a:r>
              <a:rPr lang="en-US" dirty="0" smtClean="0"/>
              <a:t> (user level applications) </a:t>
            </a:r>
            <a:r>
              <a:rPr lang="en-US" b="1" dirty="0" smtClean="0"/>
              <a:t>and the hardware</a:t>
            </a:r>
            <a:r>
              <a:rPr lang="en-US" dirty="0" smtClean="0"/>
              <a:t> (CPU, disk memory etc). The main tasks of the kernel are :</a:t>
            </a:r>
          </a:p>
          <a:p>
            <a:pPr lvl="1"/>
            <a:r>
              <a:rPr lang="en-US" dirty="0" smtClean="0"/>
              <a:t>Process management</a:t>
            </a:r>
          </a:p>
          <a:p>
            <a:pPr lvl="1"/>
            <a:r>
              <a:rPr lang="en-US" dirty="0" smtClean="0"/>
              <a:t>Device management</a:t>
            </a:r>
          </a:p>
          <a:p>
            <a:pPr lvl="1"/>
            <a:r>
              <a:rPr lang="en-US" dirty="0" smtClean="0"/>
              <a:t>Memory management</a:t>
            </a:r>
          </a:p>
          <a:p>
            <a:pPr lvl="1"/>
            <a:r>
              <a:rPr lang="en-US" dirty="0" smtClean="0"/>
              <a:t>Interrupt handling</a:t>
            </a:r>
          </a:p>
          <a:p>
            <a:pPr lvl="1"/>
            <a:r>
              <a:rPr lang="en-US" dirty="0" smtClean="0"/>
              <a:t>I/O communication</a:t>
            </a:r>
          </a:p>
          <a:p>
            <a:pPr lvl="1"/>
            <a:r>
              <a:rPr lang="en-US" dirty="0" smtClean="0"/>
              <a:t>File system...etc..</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2696</TotalTime>
  <Words>5020</Words>
  <Application>Microsoft Office PowerPoint</Application>
  <PresentationFormat>On-screen Show (4:3)</PresentationFormat>
  <Paragraphs>572</Paragraphs>
  <Slides>82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82</vt:i4>
      </vt:variant>
    </vt:vector>
  </HeadingPairs>
  <TitlesOfParts>
    <vt:vector size="90" baseType="lpstr">
      <vt:lpstr>Arial</vt:lpstr>
      <vt:lpstr>Calibri</vt:lpstr>
      <vt:lpstr>Constantia</vt:lpstr>
      <vt:lpstr>Times New Roman</vt:lpstr>
      <vt:lpstr>Verdana</vt:lpstr>
      <vt:lpstr>Wingdings</vt:lpstr>
      <vt:lpstr>Wingdings 2</vt:lpstr>
      <vt:lpstr>Flow</vt:lpstr>
      <vt:lpstr>Operating System</vt:lpstr>
      <vt:lpstr>What is an Operating System?</vt:lpstr>
      <vt:lpstr>PowerPoint Presentation</vt:lpstr>
      <vt:lpstr>Functions of Operating System</vt:lpstr>
      <vt:lpstr>PowerPoint Presentation</vt:lpstr>
      <vt:lpstr>PowerPoint Presentation</vt:lpstr>
      <vt:lpstr>PowerPoint Presentation</vt:lpstr>
      <vt:lpstr>PowerPoint Presentation</vt:lpstr>
      <vt:lpstr>Kernel</vt:lpstr>
      <vt:lpstr>Steps To Load Kernel Into Memory</vt:lpstr>
      <vt:lpstr>Kernel Structure</vt:lpstr>
      <vt:lpstr>Simple Kernel Structure</vt:lpstr>
      <vt:lpstr>PowerPoint Presentation</vt:lpstr>
      <vt:lpstr>PowerPoint Presentation</vt:lpstr>
      <vt:lpstr>PowerPoint Presentation</vt:lpstr>
      <vt:lpstr>Types of Operating System:</vt:lpstr>
      <vt:lpstr>Batch Operating System </vt:lpstr>
      <vt:lpstr>Time-sharing Operating System </vt:lpstr>
      <vt:lpstr>PowerPoint Presentation</vt:lpstr>
      <vt:lpstr>Distributed Operating System</vt:lpstr>
      <vt:lpstr>PowerPoint Presentation</vt:lpstr>
      <vt:lpstr>PowerPoint Presentation</vt:lpstr>
      <vt:lpstr>Network operating System </vt:lpstr>
      <vt:lpstr>PowerPoint Presentation</vt:lpstr>
      <vt:lpstr>Real time Operating System</vt:lpstr>
      <vt:lpstr>What is process?</vt:lpstr>
      <vt:lpstr>Process States</vt:lpstr>
      <vt:lpstr>PowerPoint Presentation</vt:lpstr>
      <vt:lpstr>Process Control Block</vt:lpstr>
      <vt:lpstr>PowerPoint Presentation</vt:lpstr>
      <vt:lpstr>Context Switching</vt:lpstr>
      <vt:lpstr>Process Scheduling</vt:lpstr>
      <vt:lpstr>Schedulers and Types of Scheduler</vt:lpstr>
      <vt:lpstr>Scheduler</vt:lpstr>
      <vt:lpstr>Long Term Scheduler</vt:lpstr>
      <vt:lpstr>Short Term Scheduler</vt:lpstr>
      <vt:lpstr>Middle Term Scheduler</vt:lpstr>
      <vt:lpstr> Comparison between Scheduler</vt:lpstr>
      <vt:lpstr>Scheduling Criteria &amp; Algorithm</vt:lpstr>
      <vt:lpstr>First Come First Serve (FCFS) Scheduling</vt:lpstr>
      <vt:lpstr>PowerPoint Presentation</vt:lpstr>
      <vt:lpstr>Shortest-Job-First (SJF) Scheduling</vt:lpstr>
      <vt:lpstr>PowerPoint Presentation</vt:lpstr>
      <vt:lpstr>Priority Scheduling</vt:lpstr>
      <vt:lpstr>Priority Scheduling</vt:lpstr>
      <vt:lpstr>Round Robin(RR) Scheduling</vt:lpstr>
      <vt:lpstr>Round Robin(RR) Scheduling</vt:lpstr>
      <vt:lpstr>Thread</vt:lpstr>
      <vt:lpstr>Difference between Process and Thread</vt:lpstr>
      <vt:lpstr>Types of Thread</vt:lpstr>
      <vt:lpstr>User Level Threads </vt:lpstr>
      <vt:lpstr>PowerPoint Presentation</vt:lpstr>
      <vt:lpstr>Kernel Level Threads </vt:lpstr>
      <vt:lpstr>PowerPoint Presentation</vt:lpstr>
      <vt:lpstr>Multithreading Models </vt:lpstr>
      <vt:lpstr>PowerPoint Presentation</vt:lpstr>
      <vt:lpstr>PowerPoint Presentation</vt:lpstr>
      <vt:lpstr>PowerPoint Presentation</vt:lpstr>
      <vt:lpstr>Difference between User Level &amp; Kernel Level Thread </vt:lpstr>
      <vt:lpstr>Process Synchronization</vt:lpstr>
      <vt:lpstr>Critical Section Problem</vt:lpstr>
      <vt:lpstr>PowerPoint Presentation</vt:lpstr>
      <vt:lpstr>Solution to Critical Section Problem </vt:lpstr>
      <vt:lpstr>Deadlocks</vt:lpstr>
      <vt:lpstr>How to avoid Deadlocks </vt:lpstr>
      <vt:lpstr>Memory Management </vt:lpstr>
      <vt:lpstr>PowerPoint Presentation</vt:lpstr>
      <vt:lpstr>PowerPoint Presentation</vt:lpstr>
      <vt:lpstr>Swapping </vt:lpstr>
      <vt:lpstr>Memory Allocation </vt:lpstr>
      <vt:lpstr>Fragmentation </vt:lpstr>
      <vt:lpstr>Paging </vt:lpstr>
      <vt:lpstr>PowerPoint Presentation</vt:lpstr>
      <vt:lpstr>Segmentation </vt:lpstr>
      <vt:lpstr>PowerPoint Presentation</vt:lpstr>
      <vt:lpstr>   File        </vt:lpstr>
      <vt:lpstr>File Structure </vt:lpstr>
      <vt:lpstr>File Access Methods </vt:lpstr>
      <vt:lpstr>PowerPoint Presentation</vt:lpstr>
      <vt:lpstr>PowerPoint Presentation</vt:lpstr>
      <vt:lpstr>Space Allocation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Amruta P. Bangera</dc:creator>
  <cp:lastModifiedBy>Unknown User</cp:lastModifiedBy>
  <cp:revision>311</cp:revision>
  <dcterms:created xsi:type="dcterms:W3CDTF">2016-06-14T02:50:36Z</dcterms:created>
  <dcterms:modified xsi:type="dcterms:W3CDTF">2018-06-11T11:45:44Z</dcterms:modified>
</cp:coreProperties>
</file>