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F742CBC5-61C6-49C5-BBB4-E92DB45B902C}">
  <a:tblStyle styleId="{F742CBC5-61C6-49C5-BBB4-E92DB45B902C}" styleName="Table_0">
    <a:wholeTbl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Shape 1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Shape 13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Shape 15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Shape 15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hape 10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Shape 11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" name="Shape 12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3" name="Shape 1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" name="Shape 1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5" name="Shape 15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6" name="Shape 1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" name="Shape 1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8" name="Shape 18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9" name="Shape 19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7" name="Shape 57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9" name="Shape 5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2" name="Shape 32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7" name="Shape 3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1" name="Shape 4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7" name="Shape 4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" name="Shape 48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9" name="Shape 49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50" name="Shape 50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Shape 5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2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mputing.llnl.gov/tutorials/pthreads/#Designing" TargetMode="External"/><Relationship Id="rId4" Type="http://schemas.openxmlformats.org/officeDocument/2006/relationships/hyperlink" Target="https://computing.llnl.gov/tutorials/pthreads/#PthreadsAPI" TargetMode="External"/><Relationship Id="rId5" Type="http://schemas.openxmlformats.org/officeDocument/2006/relationships/hyperlink" Target="https://computing.llnl.gov/tutorials/pthreads/#Compiling" TargetMode="External"/><Relationship Id="rId6" Type="http://schemas.openxmlformats.org/officeDocument/2006/relationships/hyperlink" Target="https://computing.llnl.gov/tutorials/pthreads/#Exercise1" TargetMode="External"/><Relationship Id="rId7" Type="http://schemas.openxmlformats.org/officeDocument/2006/relationships/hyperlink" Target="https://computing.llnl.gov/tutorials/pthreads/#MutexLocking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1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POSIX Threads and Mutex</a:t>
            </a:r>
          </a:p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Session 15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Caution while using threads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Changes made by one thread to shared system resources (such as closing a file) will be seen by all other threads.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Two pointers having the same value point to the same data.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457200" rtl="0">
              <a:spcBef>
                <a:spcPts val="0"/>
              </a:spcBef>
              <a:spcAft>
                <a:spcPts val="0"/>
              </a:spcAft>
            </a:pPr>
            <a:r>
              <a:rPr lang="en"/>
              <a:t>Reading and writing to the same memory locations is possible, and therefore requires explicit synchronization by the programmer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The Pthreads API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311700" y="1266325"/>
            <a:ext cx="8520599" cy="3712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The subroutines which comprise the Pthreads API can be informally grouped into following major groups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Thread management (Creation, Joining etc.)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starts with pthread_&lt;activity/type&gt; e.g. pthread_t, pthread_create(), 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pthread_join() etc.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Thread attributes (init, destroy)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starts with pthread_attr_&lt;activity/type&gt; e.g. pthread_attr_t, pthread_attr_init(), pthread_attr_destroy() etc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Mutexes (lock and unlock)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starts with pthread_mutex_&lt;activity/type&gt; e.g. pthread_mutex_t, pthread_mutex_lock(), </a:t>
            </a:r>
          </a:p>
          <a:p>
            <a:pPr indent="45720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pthread_mutex_destroy()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Condition variables(wait and signal)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starts with pthread_cond_&lt;activity/type&gt; e.g.  pthread_cond_t, pthread_cond_lock(),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pthread_cond_destroy()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311700" y="139000"/>
            <a:ext cx="8520599" cy="5084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Management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311700" y="948525"/>
            <a:ext cx="8520599" cy="4077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Creating and Terminating Threads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Creating threads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int pthread_create(pthread_t *thread, const pthread_attr_t *attr,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void *(*start_routine) (void *), void *arg);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Exiting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void pthread_exit(void *retval);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Pthread attributes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pthread_attr_t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int pthread_attr_init(pthread_attr_t *attr);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int pthread_attr_destroy(pthread_attr_t *attr);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Passing Arguments to Threads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Joining and Detaching Threads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int pthread_join(pthread_t thread, void **retval);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highlight>
                  <a:srgbClr val="FFFFFF"/>
                </a:highlight>
              </a:rPr>
              <a:t>	int pthread_detach(pthread_t thread);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/>
          <p:nvPr>
            <p:ph type="title"/>
          </p:nvPr>
        </p:nvSpPr>
        <p:spPr>
          <a:xfrm>
            <a:off x="311700" y="0"/>
            <a:ext cx="8520599" cy="590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Creating threads </a:t>
            </a:r>
          </a:p>
        </p:txBody>
      </p:sp>
      <p:sp>
        <p:nvSpPr>
          <p:cNvPr id="142" name="Shape 142"/>
          <p:cNvSpPr txBox="1"/>
          <p:nvPr>
            <p:ph idx="1" type="body"/>
          </p:nvPr>
        </p:nvSpPr>
        <p:spPr>
          <a:xfrm>
            <a:off x="311700" y="748450"/>
            <a:ext cx="8520599" cy="4242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pthread_create() routine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void * routine(void *arg)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// Thread activities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casting for arg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int main()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pthread_t threadid;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pthread_attr_t thread_attr;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pthread_attr_init(&amp;thread_attr);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int arg;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int rc = pthread_create(&amp;threadid, &amp;thread_attr, routine, (void *) arg);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if ( rc 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printf(“pthread_create() : failed.\n”);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exit(-1);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pthread_exit(0);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Joining thread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9" name="Shape 1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837" y="1955075"/>
            <a:ext cx="7191375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 txBox="1"/>
          <p:nvPr>
            <p:ph type="title"/>
          </p:nvPr>
        </p:nvSpPr>
        <p:spPr>
          <a:xfrm>
            <a:off x="229325" y="0"/>
            <a:ext cx="8520599" cy="4142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Joining threads</a:t>
            </a:r>
          </a:p>
        </p:txBody>
      </p:sp>
      <p:sp>
        <p:nvSpPr>
          <p:cNvPr id="155" name="Shape 155"/>
          <p:cNvSpPr txBox="1"/>
          <p:nvPr>
            <p:ph idx="1" type="body"/>
          </p:nvPr>
        </p:nvSpPr>
        <p:spPr>
          <a:xfrm>
            <a:off x="229325" y="607200"/>
            <a:ext cx="8520599" cy="4300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What it means to join for a thread ?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Which threads are joinable 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PTHREAD_CREATE_JOINABLE attribute value in pthread_attr_setdetachstate()</a:t>
            </a:r>
          </a:p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500"/>
              <a:t>Calling pthread_join on thread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</a:t>
            </a:r>
            <a:r>
              <a:rPr lang="en" sz="1300"/>
              <a:t>void * thread_routine(void *arg) {   // Thread activities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main 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pthread_t threadarr[5]; void *status;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int i, rc;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pthread_attr_t attr; pthread_attr_init(&amp;attr);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pthread_attr_setdetachstate(&amp;attr, PTHREAD_CREATE_JOINABLE)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for ( i = 0; i &lt; 5; i++)  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rc = pthread_create(&amp;threadarr[i], NULL, thread_routine, NULL);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//check rc        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for ( i = 0; i &lt; 5; i++) {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rc = pthread_join(threadarr[i], &amp;status);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	// check rc      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pthread_exit(0);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}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/>
          <p:nvPr>
            <p:ph type="title"/>
          </p:nvPr>
        </p:nvSpPr>
        <p:spPr>
          <a:xfrm>
            <a:off x="311700" y="2097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Mutex Variables</a:t>
            </a:r>
          </a:p>
        </p:txBody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311700" y="1020375"/>
            <a:ext cx="8520599" cy="4037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Mutex Variables Overview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Why Mutexes 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Creating and Destroying Mutexes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pthread_mutex_t, pthread_mutexattr_t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Destroy 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pthread_mutex_destroy(pthread_mutex_t *mutex);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Initialize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pthread_mutex_init(pthread_mutex_t *restrict mutex,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const pthread_mutexattr_t *restrict attr);</a:t>
            </a:r>
          </a:p>
          <a:p>
            <a:pPr indent="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pthread_mutex_t mutex = PTHREAD_MUTEX_INITIALIZER;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Locking and Unlocking Mutexes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How to use them</a:t>
            </a:r>
          </a:p>
          <a:p>
            <a:pPr indent="457200"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pthread_mutex_lock(pthread_mutex_t *mutex);     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blocking lock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int pthread_mutex_trylock(pthread_mutex_t *mutex);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non blocking lock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int pthread_mutex_unlock(pthread_mutex_t *mutex);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unlock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 txBox="1"/>
          <p:nvPr>
            <p:ph type="title"/>
          </p:nvPr>
        </p:nvSpPr>
        <p:spPr>
          <a:xfrm>
            <a:off x="311700" y="683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and mutexes </a:t>
            </a:r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311700" y="920400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2385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500"/>
              <a:t>pthread_mutex_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pthread_mutex_t mutex;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int global_data;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// I may have some other routine for creating thread for some diff purpose accessing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          // and modifying global 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void * thread_routine1(void *) {   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pthread_mutex_lock();   // Lock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// do something on global_data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pthread_mutex_unlock() // Unlock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main()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pthread_mutex_init(&amp;mutex, NULL /*ptr to pthread_mutex_attr_t */) // Initialization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// create threads with thread_routine1 as code of thread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	// cleanup, destroy attributes, mutexes etc.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247550" y="49375"/>
            <a:ext cx="8520599" cy="431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Condition Variables</a:t>
            </a:r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311700" y="635425"/>
            <a:ext cx="8520599" cy="436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Condition Variables Overview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mutex is not enough to handle certain situations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pthread_cond_t, pthread_condattr_t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Creating and Destroying Condition Variables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pthread_cond_destroy(pthread_cond_t *cond); 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Destroy condition variable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int pthread_cond_init(pthread_cond_t *restrict cond, 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const pthread_condattr_t *restrict attr);        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initialization using pthread_condattr_t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pthread_cond_t cond = PTHREAD_COND_INITIALIZER;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initialization using macro(static)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Waiting and Signaling on Condition Variables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pthread_cond_timedwait(pthread_cond_t *restrict cond,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pthread_mutex_t *restrict mutex,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const struct timespec *restrict abstime);                 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Waiting for certain time period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int pthread_cond_wait(pthread_cond_t *restrict cond,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   pthread_mutex_t *restrict mutex);                           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waiting infinitely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	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pthread_cond_broadcast(pthread_cond_t *cond);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// signalling all waiting threads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b="1" lang="en" sz="1400">
                <a:solidFill>
                  <a:srgbClr val="000000"/>
                </a:solidFill>
                <a:highlight>
                  <a:srgbClr val="FFFFFF"/>
                </a:highlight>
              </a:rPr>
              <a:t>int pthread_cond_signal(pthread_cond_t *cond);        </a:t>
            </a: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// Signalling only one waiting thread</a:t>
            </a:r>
          </a:p>
          <a:p>
            <a: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400">
                <a:solidFill>
                  <a:srgbClr val="000000"/>
                </a:solidFill>
                <a:highlight>
                  <a:srgbClr val="FFFFFF"/>
                </a:highlight>
              </a:rPr>
              <a:t>Used in conjunction with mutex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187900" y="49375"/>
            <a:ext cx="8520599" cy="56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PThread condition variables 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aphicFrame>
        <p:nvGraphicFramePr>
          <p:cNvPr id="180" name="Shape 180"/>
          <p:cNvGraphicFramePr/>
          <p:nvPr/>
        </p:nvGraphicFramePr>
        <p:xfrm>
          <a:off x="135275" y="80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{F742CBC5-61C6-49C5-BBB4-E92DB45B902C}</a:tableStyleId>
              </a:tblPr>
              <a:tblGrid>
                <a:gridCol w="4436725"/>
                <a:gridCol w="4436725"/>
              </a:tblGrid>
              <a:tr h="11012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Main Thread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/>
                        <a:t>Declare and initialize global data/variables which require synchronization (such as "count")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/>
                        <a:t>Declare and initialize a condition variable object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/>
                        <a:t>Declare and initialize an associated mutex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/>
                        <a:t>Create threads A and B to do work</a:t>
                      </a:r>
                    </a:p>
                  </a:txBody>
                  <a:tcPr marT="91425" marB="91425" marR="91425" marL="91425"/>
                </a:tc>
                <a:tc hMerge="1"/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Thread A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Do work up to the point where a certain condition must occur (such as "count" must reach a specified value)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Lock associated mutex and check value of a global variable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Call pthread_cond_wait() to perform a blocking wait for signal from Thread-B. Note that a call to pthread_cond_wait() automatically and atomically unlocks the associated mutex variable so that it can be used by Thread-B.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When signalled, wake up. Mutex is automatically and atomically locked.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Explicitly unlock mutex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Continue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highlight>
                            <a:srgbClr val="FFFFFF"/>
                          </a:highlight>
                        </a:rPr>
                        <a:t>Thread B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Do work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Lock associated mutex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Change the value of the global variable that Thread-A is waiting upon.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Check value of the global Thread-A wait variable. If it fulfills the desired condition, signal Thread-A.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Unlock mutex.</a:t>
                      </a:r>
                    </a:p>
                    <a:p>
                      <a:pPr indent="-298450" lvl="0" marL="457200" rtl="0">
                        <a:lnSpc>
                          <a:spcPct val="115000"/>
                        </a:lnSpc>
                        <a:spcBef>
                          <a:spcPts val="0"/>
                        </a:spcBef>
                        <a:buSzPct val="100000"/>
                        <a:buFont typeface="Arial"/>
                      </a:pPr>
                      <a:r>
                        <a:rPr lang="en" sz="1100">
                          <a:highlight>
                            <a:srgbClr val="FFFFFF"/>
                          </a:highlight>
                        </a:rPr>
                        <a:t>Continue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100"/>
                        <a:t>Main Thread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Join / Continue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Agenda</a:t>
            </a:r>
          </a:p>
        </p:txBody>
      </p:sp>
      <p:sp>
        <p:nvSpPr>
          <p:cNvPr id="73" name="Shape 73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Pthreads Overview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rgbClr val="000000"/>
              </a:solidFill>
              <a:highlight>
                <a:srgbClr val="FFFFFF"/>
              </a:highlight>
              <a:hlinkClick r:id="rId3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The Pthreads API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hlinkClick r:id="rId4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Compiling Threaded Programs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hlinkClick r:id="rId5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Thread Management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hlinkClick r:id="rId6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Mutex Variables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  <a:hlinkClick r:id="rId7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Open Sans"/>
            </a:pPr>
            <a:r>
              <a:rPr lang="en">
                <a:solidFill>
                  <a:srgbClr val="000000"/>
                </a:solidFill>
                <a:highlight>
                  <a:srgbClr val="FFFFFF"/>
                </a:highlight>
              </a:rPr>
              <a:t>Condition Variables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0"/>
            <a:ext cx="8520599" cy="421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3000"/>
              <a:t>PThread condition variables 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graphicFrame>
        <p:nvGraphicFramePr>
          <p:cNvPr id="187" name="Shape 187"/>
          <p:cNvGraphicFramePr/>
          <p:nvPr/>
        </p:nvGraphicFramePr>
        <p:xfrm>
          <a:off x="161175" y="6605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{F742CBC5-61C6-49C5-BBB4-E92DB45B902C}</a:tableStyleId>
              </a:tblPr>
              <a:tblGrid>
                <a:gridCol w="4410825"/>
                <a:gridCol w="4410825"/>
              </a:tblGrid>
              <a:tr h="105697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Global variables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int count = 0;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int     thread_ids[3] = {0,1,2};</a:t>
                      </a:r>
                      <a:br>
                        <a:rPr lang="en" sz="1200"/>
                      </a:br>
                      <a:r>
                        <a:rPr lang="en" sz="1200"/>
                        <a:t>pthread_mutex_t count_mutex;</a:t>
                      </a:r>
                      <a:br>
                        <a:rPr lang="en" sz="1200"/>
                      </a:br>
                      <a:r>
                        <a:rPr lang="en" sz="1200"/>
                        <a:t>pthread_cond_t count_threshold_cv;</a:t>
                      </a:r>
                    </a:p>
                  </a:txBody>
                  <a:tcPr marT="91425" marB="91425" marR="91425" marL="91425"/>
                </a:tc>
                <a:tc hMerge="1"/>
              </a:tr>
              <a:tr h="881125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Main Thread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pthread_mutex_init(&amp;count_mutex, NULL);</a:t>
                      </a:r>
                      <a:br>
                        <a:rPr lang="en" sz="1200"/>
                      </a:br>
                      <a:r>
                        <a:rPr lang="en" sz="1200"/>
                        <a:t>pthread_cond_init (&amp;count_threshold_cv, NULL);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// Create thread A and Thread B</a:t>
                      </a:r>
                    </a:p>
                  </a:txBody>
                  <a:tcPr marT="91425" marB="91425" marR="91425" marL="91425"/>
                </a:tc>
                <a:tc hMerge="1"/>
              </a:tr>
              <a:tr h="1584550"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Thread A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pthread_mutex_lock(&amp;count_mutex);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while (count &lt; &lt;threshold value&gt;) {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       pthread_cond_wait(&amp;count_threshold_cv, &amp;count_mutex)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       // use/update count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}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pthread_mutex_unlock(&amp;count_mutex);</a:t>
                      </a: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Thread B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pthread_mutex_lock(&amp;count_mutex);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// update count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if (count == &lt;threshold value&gt;)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       pthread_cond_signal(&amp;count_threshold_cv)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pthread_mutex_unlock(&amp;count_mutex);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705250">
                <a:tc gridSpan="2">
                  <a:txBody>
                    <a:bodyPr>
                      <a:noAutofit/>
                    </a:bodyPr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b="1" lang="en" sz="1200"/>
                        <a:t>Main Thread </a:t>
                      </a:r>
                    </a:p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//Join thread A and B</a:t>
                      </a:r>
                    </a:p>
                    <a:p>
                      <a:pPr lvl="0">
                        <a:spcBef>
                          <a:spcPts val="0"/>
                        </a:spcBef>
                        <a:buNone/>
                      </a:pPr>
                      <a:r>
                        <a:rPr lang="en" sz="1200"/>
                        <a:t>// Perform cleanup </a:t>
                      </a:r>
                    </a:p>
                  </a:txBody>
                  <a:tcPr marT="91425" marB="91425" marR="91425" marL="91425"/>
                </a:tc>
                <a:tc hMerge="1"/>
              </a:tr>
            </a:tbl>
          </a:graphicData>
        </a:graphic>
      </p:graphicFrame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266325"/>
            <a:ext cx="8520599" cy="35990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302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Independently executable entity because it has following info with it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Stack pointer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Registers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Scheduling properties (such as policy or priority)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Set of pending and blocked signals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</a:pPr>
            <a:r>
              <a:rPr lang="en" sz="1600">
                <a:solidFill>
                  <a:srgbClr val="000000"/>
                </a:solidFill>
                <a:highlight>
                  <a:srgbClr val="FFFFFF"/>
                </a:highlight>
              </a:rPr>
              <a:t>Thread specific data.</a:t>
            </a:r>
          </a:p>
          <a:p>
            <a:pPr indent="-3302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What it gets from process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 Global data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Access to code area </a:t>
            </a:r>
          </a:p>
          <a:p>
            <a:pPr indent="-330200" lvl="1" marL="9144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" sz="1600"/>
              <a:t>Heap (pointers should be globally accessible)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</a:t>
            </a:r>
          </a:p>
        </p:txBody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6" name="Shape 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275" y="1164525"/>
            <a:ext cx="6532349" cy="361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Threads execution</a:t>
            </a:r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075" y="1785800"/>
            <a:ext cx="4239825" cy="258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215475" y="102850"/>
            <a:ext cx="8520599" cy="60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Child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215475" y="845550"/>
            <a:ext cx="8520599" cy="4145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Child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int global = 20;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main() 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int local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pid_t pid = fork();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if ( pid == 0 ) {  </a:t>
            </a:r>
          </a:p>
          <a:p>
            <a:pPr indent="457200" lvl="0" marL="9144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// child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global += 5;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local += 5;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} else if (pid &gt; 0)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// parent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global +=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	local += 20;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} else { // print failed 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//print global and local and see what happens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311700" y="134925"/>
            <a:ext cx="8520599" cy="538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Thread 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311700" y="778175"/>
            <a:ext cx="8520599" cy="4282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17500" lvl="0" marL="457200" rtl="0">
              <a:spcBef>
                <a:spcPts val="0"/>
              </a:spcBef>
              <a:spcAft>
                <a:spcPts val="0"/>
              </a:spcAft>
              <a:buSzPct val="100000"/>
            </a:pPr>
            <a:r>
              <a:rPr b="1" lang="en" sz="1400"/>
              <a:t>Thread</a:t>
            </a: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	</a:t>
            </a:r>
            <a:r>
              <a:rPr lang="en" sz="1400"/>
              <a:t>int global = 20;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void * subroutine(void *)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// Thread tasks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global += 5; </a:t>
            </a:r>
          </a:p>
          <a:p>
            <a:pPr indent="457200" lvl="0" marL="45720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print global;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pthread_exit((void *)retvalue); // terminating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// Main thread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main() {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int local 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call pthread function (pthread_create) to create thread with subroutine as its code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global += 10;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print local and global; 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	call pthread_exit();   // To indicate that I am waiting for threads to get finished </a:t>
            </a:r>
          </a:p>
          <a:p>
            <a:pPr lv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	}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Process vs Thread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It takes more time to create process than thread 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oh am I missed context switch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Multi-Threaded vs Multi-Process application 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8600" y="2448175"/>
            <a:ext cx="5175100" cy="255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type="title"/>
          </p:nvPr>
        </p:nvSpPr>
        <p:spPr>
          <a:xfrm>
            <a:off x="264600" y="11547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Pthreads Overview</a:t>
            </a:r>
          </a:p>
        </p:txBody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311700" y="972075"/>
            <a:ext cx="8520599" cy="4041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What is Thread?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600"/>
              <a:t>Should be somewhat clear by now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What is Pthreads?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600"/>
              <a:t>Standardization of threads IEEE POSIX 1003.1c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Why Pthreads?</a:t>
            </a:r>
          </a:p>
          <a:p>
            <a:pPr lvl="0" rtl="0">
              <a:spcBef>
                <a:spcPts val="0"/>
              </a:spcBef>
              <a:buNone/>
            </a:pPr>
            <a:r>
              <a:rPr lang="en"/>
              <a:t>	</a:t>
            </a:r>
            <a:r>
              <a:rPr lang="en" sz="1600"/>
              <a:t>Each vendor came up with his own version of threads standardization was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600"/>
              <a:t>important</a:t>
            </a:r>
          </a:p>
          <a:p>
            <a:pPr indent="-228600" lvl="0" marL="457200">
              <a:spcBef>
                <a:spcPts val="0"/>
              </a:spcBef>
            </a:pPr>
            <a:r>
              <a:rPr lang="en"/>
              <a:t>Designing Threaded Programs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