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
      <p:font typeface="Nixie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hFv+/5cPfGgFzrbCfFtyGha+GI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23DACF-B985-4C9F-A2DB-ADE5759A3D1B}">
  <a:tblStyle styleId="{2C23DACF-B985-4C9F-A2DB-ADE5759A3D1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NixieOn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64aaa19f5_4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1364aaa19f5_4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1364aaa19f5_4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dd2e5d03f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1dd2e5d03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92cd4b1a0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492cd4b1a0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2b51f079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22b51f079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dcfcfd39f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1dcfcfd39f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dd2e5d03f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1dd2e5d03f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dd2e5d03f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1dd2e5d03f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2b51f079b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2b51f079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dcfcfd39f_1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1dcfcfd39f_1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dcfcfd39f_1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1dcfcfd39f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9468604d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9468604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dcfcfd39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1dcfcfd39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a5ceb6957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1a5ceb6957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a5ceb6957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1a5ceb6957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dd2e5d03f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11dd2e5d03f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dd2e5d03f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1dd2e5d03f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spTree>
      <p:nvGrpSpPr>
        <p:cNvPr id="9" name="Shape 9"/>
        <p:cNvGrpSpPr/>
        <p:nvPr/>
      </p:nvGrpSpPr>
      <p:grpSpPr>
        <a:xfrm>
          <a:off x="0" y="0"/>
          <a:ext cx="0" cy="0"/>
          <a:chOff x="0" y="0"/>
          <a:chExt cx="0" cy="0"/>
        </a:xfrm>
      </p:grpSpPr>
      <p:sp>
        <p:nvSpPr>
          <p:cNvPr id="10" name="Google Shape;10;g1364aaa19f5_4_9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chemeClr val="dk1"/>
              </a:buClr>
              <a:buSzPts val="3300"/>
              <a:buFont typeface="EB Garamond"/>
              <a:buNone/>
              <a:defRPr sz="3300"/>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11" name="Google Shape;11;g1364aaa19f5_4_9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110000"/>
              </a:lnSpc>
              <a:spcBef>
                <a:spcPts val="800"/>
              </a:spcBef>
              <a:spcAft>
                <a:spcPts val="0"/>
              </a:spcAft>
              <a:buSzPts val="1500"/>
              <a:buNone/>
              <a:defRPr sz="1500">
                <a:latin typeface="Avenir"/>
                <a:ea typeface="Avenir"/>
                <a:cs typeface="Avenir"/>
                <a:sym typeface="Avenir"/>
              </a:defRPr>
            </a:lvl1pPr>
            <a:lvl2pPr lvl="1" algn="ctr">
              <a:lnSpc>
                <a:spcPct val="110000"/>
              </a:lnSpc>
              <a:spcBef>
                <a:spcPts val="400"/>
              </a:spcBef>
              <a:spcAft>
                <a:spcPts val="0"/>
              </a:spcAft>
              <a:buSzPts val="1500"/>
              <a:buNone/>
              <a:defRPr sz="1500"/>
            </a:lvl2pPr>
            <a:lvl3pPr lvl="2" algn="ctr">
              <a:lnSpc>
                <a:spcPct val="110000"/>
              </a:lnSpc>
              <a:spcBef>
                <a:spcPts val="400"/>
              </a:spcBef>
              <a:spcAft>
                <a:spcPts val="0"/>
              </a:spcAft>
              <a:buSzPts val="1400"/>
              <a:buNone/>
              <a:defRPr sz="1400"/>
            </a:lvl3pPr>
            <a:lvl4pPr lvl="3" algn="ctr">
              <a:lnSpc>
                <a:spcPct val="110000"/>
              </a:lnSpc>
              <a:spcBef>
                <a:spcPts val="400"/>
              </a:spcBef>
              <a:spcAft>
                <a:spcPts val="0"/>
              </a:spcAft>
              <a:buSzPts val="1200"/>
              <a:buNone/>
              <a:defRPr sz="1200"/>
            </a:lvl4pPr>
            <a:lvl5pPr lvl="4" algn="ctr">
              <a:lnSpc>
                <a:spcPct val="11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2" name="Google Shape;12;g1364aaa19f5_4_92"/>
          <p:cNvSpPr txBox="1"/>
          <p:nvPr>
            <p:ph idx="10" type="dt"/>
          </p:nvPr>
        </p:nvSpPr>
        <p:spPr>
          <a:xfrm>
            <a:off x="344021" y="4812506"/>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3" name="Google Shape;13;g1364aaa19f5_4_92"/>
          <p:cNvSpPr txBox="1"/>
          <p:nvPr>
            <p:ph idx="11" type="ftr"/>
          </p:nvPr>
        </p:nvSpPr>
        <p:spPr>
          <a:xfrm>
            <a:off x="3028950" y="4812506"/>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4" name="Google Shape;14;g1364aaa19f5_4_92"/>
          <p:cNvSpPr txBox="1"/>
          <p:nvPr>
            <p:ph idx="12" type="sldNum"/>
          </p:nvPr>
        </p:nvSpPr>
        <p:spPr>
          <a:xfrm>
            <a:off x="6742580" y="4812506"/>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700" u="none" cap="none" strike="noStrike">
                <a:solidFill>
                  <a:schemeClr val="dk1"/>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800"/>
              <a:buFont typeface="Arial"/>
              <a:buNone/>
              <a:defRPr b="0" i="0" sz="700" u="none" cap="none" strike="noStrike">
                <a:solidFill>
                  <a:schemeClr val="dk1"/>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800"/>
              <a:buFont typeface="Arial"/>
              <a:buNone/>
              <a:defRPr b="0" i="0" sz="700" u="none" cap="none" strike="noStrike">
                <a:solidFill>
                  <a:schemeClr val="dk1"/>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800"/>
              <a:buFont typeface="Arial"/>
              <a:buNone/>
              <a:defRPr b="0" i="0" sz="700" u="none" cap="none" strike="noStrike">
                <a:solidFill>
                  <a:schemeClr val="dk1"/>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800"/>
              <a:buFont typeface="Arial"/>
              <a:buNone/>
              <a:defRPr b="0" i="0" sz="700" u="none" cap="none" strike="noStrike">
                <a:solidFill>
                  <a:schemeClr val="dk1"/>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800"/>
              <a:buFont typeface="Arial"/>
              <a:buNone/>
              <a:defRPr b="0" i="0" sz="700" u="none" cap="none" strike="noStrike">
                <a:solidFill>
                  <a:schemeClr val="dk1"/>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800"/>
              <a:buFont typeface="Arial"/>
              <a:buNone/>
              <a:defRPr b="0" i="0" sz="700" u="none" cap="none" strike="noStrike">
                <a:solidFill>
                  <a:schemeClr val="dk1"/>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800"/>
              <a:buFont typeface="Arial"/>
              <a:buNone/>
              <a:defRPr b="0" i="0" sz="700" u="none" cap="none" strike="noStrike">
                <a:solidFill>
                  <a:schemeClr val="dk1"/>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800"/>
              <a:buFont typeface="Arial"/>
              <a:buNone/>
              <a:defRPr b="0" i="0" sz="7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4"/>
        </a:solidFill>
      </p:bgPr>
    </p:bg>
    <p:spTree>
      <p:nvGrpSpPr>
        <p:cNvPr id="81" name="Shape 81"/>
        <p:cNvGrpSpPr/>
        <p:nvPr/>
      </p:nvGrpSpPr>
      <p:grpSpPr>
        <a:xfrm>
          <a:off x="0" y="0"/>
          <a:ext cx="0" cy="0"/>
          <a:chOff x="0" y="0"/>
          <a:chExt cx="0" cy="0"/>
        </a:xfrm>
      </p:grpSpPr>
      <p:sp>
        <p:nvSpPr>
          <p:cNvPr id="82" name="Google Shape;82;p45"/>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5098"/>
                  </a:srgbClr>
                </a:solidFill>
                <a:latin typeface="Impact"/>
              </a:rPr>
              <a:t>“</a:t>
            </a:r>
          </a:p>
        </p:txBody>
      </p:sp>
      <p:sp>
        <p:nvSpPr>
          <p:cNvPr id="83" name="Google Shape;83;p45"/>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84" name="Google Shape;84;p45"/>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5"/>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5"/>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5"/>
          <p:cNvSpPr txBox="1"/>
          <p:nvPr>
            <p:ph idx="1" type="body"/>
          </p:nvPr>
        </p:nvSpPr>
        <p:spPr>
          <a:xfrm>
            <a:off x="1556175" y="2300275"/>
            <a:ext cx="6031800" cy="605100"/>
          </a:xfrm>
          <a:prstGeom prst="rect">
            <a:avLst/>
          </a:prstGeom>
          <a:noFill/>
          <a:ln>
            <a:noFill/>
          </a:ln>
        </p:spPr>
        <p:txBody>
          <a:bodyPr anchorCtr="0" anchor="ctr" bIns="91425" lIns="91425" spcFirstLastPara="1" rIns="91425" wrap="square" tIns="91425">
            <a:noAutofit/>
          </a:bodyPr>
          <a:lstStyle>
            <a:lvl1pPr indent="-355600" lvl="0" marL="457200" algn="ctr">
              <a:lnSpc>
                <a:spcPct val="100000"/>
              </a:lnSpc>
              <a:spcBef>
                <a:spcPts val="600"/>
              </a:spcBef>
              <a:spcAft>
                <a:spcPts val="0"/>
              </a:spcAft>
              <a:buClr>
                <a:schemeClr val="lt1"/>
              </a:buClr>
              <a:buSzPts val="2000"/>
              <a:buChar char="▪"/>
              <a:defRPr sz="2000">
                <a:solidFill>
                  <a:schemeClr val="lt1"/>
                </a:solidFill>
              </a:defRPr>
            </a:lvl1pPr>
            <a:lvl2pPr indent="-355600" lvl="1" marL="914400" algn="ctr">
              <a:lnSpc>
                <a:spcPct val="100000"/>
              </a:lnSpc>
              <a:spcBef>
                <a:spcPts val="0"/>
              </a:spcBef>
              <a:spcAft>
                <a:spcPts val="0"/>
              </a:spcAft>
              <a:buClr>
                <a:schemeClr val="lt1"/>
              </a:buClr>
              <a:buSzPts val="2000"/>
              <a:buChar char="▫"/>
              <a:defRPr sz="2000">
                <a:solidFill>
                  <a:schemeClr val="lt1"/>
                </a:solidFill>
              </a:defRPr>
            </a:lvl2pPr>
            <a:lvl3pPr indent="-355600" lvl="2" marL="1371600" algn="ctr">
              <a:lnSpc>
                <a:spcPct val="100000"/>
              </a:lnSpc>
              <a:spcBef>
                <a:spcPts val="0"/>
              </a:spcBef>
              <a:spcAft>
                <a:spcPts val="0"/>
              </a:spcAft>
              <a:buClr>
                <a:schemeClr val="lt1"/>
              </a:buClr>
              <a:buSzPts val="2000"/>
              <a:buChar char="■"/>
              <a:defRPr sz="2000">
                <a:solidFill>
                  <a:schemeClr val="lt1"/>
                </a:solidFill>
              </a:defRPr>
            </a:lvl3pPr>
            <a:lvl4pPr indent="-355600" lvl="3" marL="1828800" algn="ctr">
              <a:lnSpc>
                <a:spcPct val="100000"/>
              </a:lnSpc>
              <a:spcBef>
                <a:spcPts val="0"/>
              </a:spcBef>
              <a:spcAft>
                <a:spcPts val="0"/>
              </a:spcAft>
              <a:buClr>
                <a:schemeClr val="lt1"/>
              </a:buClr>
              <a:buSzPts val="2000"/>
              <a:buChar char="●"/>
              <a:defRPr sz="2000">
                <a:solidFill>
                  <a:schemeClr val="lt1"/>
                </a:solidFill>
              </a:defRPr>
            </a:lvl4pPr>
            <a:lvl5pPr indent="-355600" lvl="4" marL="2286000" algn="ctr">
              <a:lnSpc>
                <a:spcPct val="100000"/>
              </a:lnSpc>
              <a:spcBef>
                <a:spcPts val="0"/>
              </a:spcBef>
              <a:spcAft>
                <a:spcPts val="0"/>
              </a:spcAft>
              <a:buClr>
                <a:schemeClr val="lt1"/>
              </a:buClr>
              <a:buSzPts val="2000"/>
              <a:buChar char="○"/>
              <a:defRPr sz="2000">
                <a:solidFill>
                  <a:schemeClr val="lt1"/>
                </a:solidFill>
              </a:defRPr>
            </a:lvl5pPr>
            <a:lvl6pPr indent="-355600" lvl="5" marL="2743200" algn="ctr">
              <a:lnSpc>
                <a:spcPct val="100000"/>
              </a:lnSpc>
              <a:spcBef>
                <a:spcPts val="0"/>
              </a:spcBef>
              <a:spcAft>
                <a:spcPts val="0"/>
              </a:spcAft>
              <a:buClr>
                <a:schemeClr val="lt1"/>
              </a:buClr>
              <a:buSzPts val="2000"/>
              <a:buChar char="■"/>
              <a:defRPr sz="2000">
                <a:solidFill>
                  <a:schemeClr val="lt1"/>
                </a:solidFill>
              </a:defRPr>
            </a:lvl6pPr>
            <a:lvl7pPr indent="-355600" lvl="6" marL="3200400" algn="ctr">
              <a:lnSpc>
                <a:spcPct val="100000"/>
              </a:lnSpc>
              <a:spcBef>
                <a:spcPts val="0"/>
              </a:spcBef>
              <a:spcAft>
                <a:spcPts val="0"/>
              </a:spcAft>
              <a:buClr>
                <a:schemeClr val="lt1"/>
              </a:buClr>
              <a:buSzPts val="2000"/>
              <a:buChar char="●"/>
              <a:defRPr sz="2000">
                <a:solidFill>
                  <a:schemeClr val="lt1"/>
                </a:solidFill>
              </a:defRPr>
            </a:lvl7pPr>
            <a:lvl8pPr indent="-355600" lvl="7" marL="3657600" algn="ctr">
              <a:lnSpc>
                <a:spcPct val="100000"/>
              </a:lnSpc>
              <a:spcBef>
                <a:spcPts val="0"/>
              </a:spcBef>
              <a:spcAft>
                <a:spcPts val="0"/>
              </a:spcAft>
              <a:buClr>
                <a:schemeClr val="lt1"/>
              </a:buClr>
              <a:buSzPts val="2000"/>
              <a:buChar char="○"/>
              <a:defRPr sz="2000">
                <a:solidFill>
                  <a:schemeClr val="lt1"/>
                </a:solidFill>
              </a:defRPr>
            </a:lvl8pPr>
            <a:lvl9pPr indent="-355600" lvl="8" marL="4114800" algn="ctr">
              <a:lnSpc>
                <a:spcPct val="100000"/>
              </a:lnSpc>
              <a:spcBef>
                <a:spcPts val="0"/>
              </a:spcBef>
              <a:spcAft>
                <a:spcPts val="0"/>
              </a:spcAft>
              <a:buClr>
                <a:schemeClr val="lt1"/>
              </a:buClr>
              <a:buSzPts val="2000"/>
              <a:buChar char="■"/>
              <a:defRPr sz="2000">
                <a:solidFill>
                  <a:schemeClr val="lt1"/>
                </a:solidFill>
              </a:defRPr>
            </a:lvl9pPr>
          </a:lstStyle>
          <a:p/>
        </p:txBody>
      </p:sp>
      <p:sp>
        <p:nvSpPr>
          <p:cNvPr id="88" name="Google Shape;88;p4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9" name="Shape 89"/>
        <p:cNvGrpSpPr/>
        <p:nvPr/>
      </p:nvGrpSpPr>
      <p:grpSpPr>
        <a:xfrm>
          <a:off x="0" y="0"/>
          <a:ext cx="0" cy="0"/>
          <a:chOff x="0" y="0"/>
          <a:chExt cx="0" cy="0"/>
        </a:xfrm>
      </p:grpSpPr>
      <p:sp>
        <p:nvSpPr>
          <p:cNvPr id="90" name="Google Shape;90;p48"/>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91" name="Google Shape;91;p48"/>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8"/>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8"/>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8"/>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5" name="Google Shape;95;p48"/>
          <p:cNvCxnSpPr/>
          <p:nvPr/>
        </p:nvCxnSpPr>
        <p:spPr>
          <a:xfrm>
            <a:off x="1037450" y="809725"/>
            <a:ext cx="0" cy="470700"/>
          </a:xfrm>
          <a:prstGeom prst="straightConnector1">
            <a:avLst/>
          </a:prstGeom>
          <a:noFill/>
          <a:ln cap="flat" cmpd="sng" w="9525">
            <a:solidFill>
              <a:schemeClr val="accent2"/>
            </a:solidFill>
            <a:prstDash val="solid"/>
            <a:round/>
            <a:headEnd len="sm" w="sm" type="none"/>
            <a:tailEnd len="sm" w="sm" type="none"/>
          </a:ln>
        </p:spPr>
      </p:cxnSp>
      <p:sp>
        <p:nvSpPr>
          <p:cNvPr id="96" name="Google Shape;96;p48"/>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97" name="Google Shape;97;p48"/>
          <p:cNvSpPr txBox="1"/>
          <p:nvPr>
            <p:ph idx="1" type="body"/>
          </p:nvPr>
        </p:nvSpPr>
        <p:spPr>
          <a:xfrm>
            <a:off x="1146025" y="1773300"/>
            <a:ext cx="2409900" cy="3152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8" name="Google Shape;98;p48"/>
          <p:cNvSpPr txBox="1"/>
          <p:nvPr>
            <p:ph idx="2" type="body"/>
          </p:nvPr>
        </p:nvSpPr>
        <p:spPr>
          <a:xfrm>
            <a:off x="3679388" y="1773300"/>
            <a:ext cx="2409900" cy="3152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99" name="Google Shape;99;p48"/>
          <p:cNvSpPr txBox="1"/>
          <p:nvPr>
            <p:ph idx="3" type="body"/>
          </p:nvPr>
        </p:nvSpPr>
        <p:spPr>
          <a:xfrm>
            <a:off x="6212750" y="1773300"/>
            <a:ext cx="2409900" cy="3152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00" name="Google Shape;100;p48"/>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44"/>
          <p:cNvSpPr txBox="1"/>
          <p:nvPr>
            <p:ph type="ctrTitle"/>
          </p:nvPr>
        </p:nvSpPr>
        <p:spPr>
          <a:xfrm>
            <a:off x="4113600" y="2878750"/>
            <a:ext cx="4505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800"/>
              <a:buNone/>
              <a:defRPr sz="4800">
                <a:solidFill>
                  <a:schemeClr val="accent1"/>
                </a:solidFill>
              </a:defRPr>
            </a:lvl1pPr>
            <a:lvl2pPr lvl="1" algn="l">
              <a:lnSpc>
                <a:spcPct val="100000"/>
              </a:lnSpc>
              <a:spcBef>
                <a:spcPts val="0"/>
              </a:spcBef>
              <a:spcAft>
                <a:spcPts val="0"/>
              </a:spcAft>
              <a:buClr>
                <a:schemeClr val="accent1"/>
              </a:buClr>
              <a:buSzPts val="4800"/>
              <a:buNone/>
              <a:defRPr sz="4800">
                <a:solidFill>
                  <a:schemeClr val="accent1"/>
                </a:solidFill>
              </a:defRPr>
            </a:lvl2pPr>
            <a:lvl3pPr lvl="2" algn="l">
              <a:lnSpc>
                <a:spcPct val="100000"/>
              </a:lnSpc>
              <a:spcBef>
                <a:spcPts val="0"/>
              </a:spcBef>
              <a:spcAft>
                <a:spcPts val="0"/>
              </a:spcAft>
              <a:buClr>
                <a:schemeClr val="accent1"/>
              </a:buClr>
              <a:buSzPts val="4800"/>
              <a:buNone/>
              <a:defRPr sz="4800">
                <a:solidFill>
                  <a:schemeClr val="accent1"/>
                </a:solidFill>
              </a:defRPr>
            </a:lvl3pPr>
            <a:lvl4pPr lvl="3" algn="l">
              <a:lnSpc>
                <a:spcPct val="100000"/>
              </a:lnSpc>
              <a:spcBef>
                <a:spcPts val="0"/>
              </a:spcBef>
              <a:spcAft>
                <a:spcPts val="0"/>
              </a:spcAft>
              <a:buClr>
                <a:schemeClr val="accent1"/>
              </a:buClr>
              <a:buSzPts val="4800"/>
              <a:buNone/>
              <a:defRPr sz="4800">
                <a:solidFill>
                  <a:schemeClr val="accent1"/>
                </a:solidFill>
              </a:defRPr>
            </a:lvl4pPr>
            <a:lvl5pPr lvl="4" algn="l">
              <a:lnSpc>
                <a:spcPct val="100000"/>
              </a:lnSpc>
              <a:spcBef>
                <a:spcPts val="0"/>
              </a:spcBef>
              <a:spcAft>
                <a:spcPts val="0"/>
              </a:spcAft>
              <a:buClr>
                <a:schemeClr val="accent1"/>
              </a:buClr>
              <a:buSzPts val="4800"/>
              <a:buNone/>
              <a:defRPr sz="4800">
                <a:solidFill>
                  <a:schemeClr val="accent1"/>
                </a:solidFill>
              </a:defRPr>
            </a:lvl5pPr>
            <a:lvl6pPr lvl="5" algn="l">
              <a:lnSpc>
                <a:spcPct val="100000"/>
              </a:lnSpc>
              <a:spcBef>
                <a:spcPts val="0"/>
              </a:spcBef>
              <a:spcAft>
                <a:spcPts val="0"/>
              </a:spcAft>
              <a:buClr>
                <a:schemeClr val="accent1"/>
              </a:buClr>
              <a:buSzPts val="4800"/>
              <a:buNone/>
              <a:defRPr sz="4800">
                <a:solidFill>
                  <a:schemeClr val="accent1"/>
                </a:solidFill>
              </a:defRPr>
            </a:lvl6pPr>
            <a:lvl7pPr lvl="6" algn="l">
              <a:lnSpc>
                <a:spcPct val="100000"/>
              </a:lnSpc>
              <a:spcBef>
                <a:spcPts val="0"/>
              </a:spcBef>
              <a:spcAft>
                <a:spcPts val="0"/>
              </a:spcAft>
              <a:buClr>
                <a:schemeClr val="accent1"/>
              </a:buClr>
              <a:buSzPts val="4800"/>
              <a:buNone/>
              <a:defRPr sz="4800">
                <a:solidFill>
                  <a:schemeClr val="accent1"/>
                </a:solidFill>
              </a:defRPr>
            </a:lvl7pPr>
            <a:lvl8pPr lvl="7" algn="l">
              <a:lnSpc>
                <a:spcPct val="100000"/>
              </a:lnSpc>
              <a:spcBef>
                <a:spcPts val="0"/>
              </a:spcBef>
              <a:spcAft>
                <a:spcPts val="0"/>
              </a:spcAft>
              <a:buClr>
                <a:schemeClr val="accent1"/>
              </a:buClr>
              <a:buSzPts val="4800"/>
              <a:buNone/>
              <a:defRPr sz="4800">
                <a:solidFill>
                  <a:schemeClr val="accent1"/>
                </a:solidFill>
              </a:defRPr>
            </a:lvl8pPr>
            <a:lvl9pPr lvl="8" algn="l">
              <a:lnSpc>
                <a:spcPct val="100000"/>
              </a:lnSpc>
              <a:spcBef>
                <a:spcPts val="0"/>
              </a:spcBef>
              <a:spcAft>
                <a:spcPts val="0"/>
              </a:spcAft>
              <a:buClr>
                <a:schemeClr val="accent1"/>
              </a:buClr>
              <a:buSzPts val="4800"/>
              <a:buNone/>
              <a:defRPr sz="4800">
                <a:solidFill>
                  <a:schemeClr val="accent1"/>
                </a:solidFill>
              </a:defRPr>
            </a:lvl9pPr>
          </a:lstStyle>
          <a:p/>
        </p:txBody>
      </p:sp>
      <p:sp>
        <p:nvSpPr>
          <p:cNvPr id="17" name="Google Shape;17;p44"/>
          <p:cNvSpPr txBox="1"/>
          <p:nvPr>
            <p:ph idx="1" type="subTitle"/>
          </p:nvPr>
        </p:nvSpPr>
        <p:spPr>
          <a:xfrm>
            <a:off x="4113600" y="3983050"/>
            <a:ext cx="45057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6"/>
              </a:buClr>
              <a:buSzPts val="1800"/>
              <a:buNone/>
              <a:defRPr b="1" sz="1800">
                <a:solidFill>
                  <a:schemeClr val="accent6"/>
                </a:solidFill>
              </a:defRPr>
            </a:lvl1pPr>
            <a:lvl2pPr lvl="1" algn="l">
              <a:lnSpc>
                <a:spcPct val="100000"/>
              </a:lnSpc>
              <a:spcBef>
                <a:spcPts val="0"/>
              </a:spcBef>
              <a:spcAft>
                <a:spcPts val="0"/>
              </a:spcAft>
              <a:buClr>
                <a:schemeClr val="accent6"/>
              </a:buClr>
              <a:buSzPts val="1800"/>
              <a:buNone/>
              <a:defRPr b="1" sz="1800">
                <a:solidFill>
                  <a:schemeClr val="accent6"/>
                </a:solidFill>
              </a:defRPr>
            </a:lvl2pPr>
            <a:lvl3pPr lvl="2" algn="l">
              <a:lnSpc>
                <a:spcPct val="100000"/>
              </a:lnSpc>
              <a:spcBef>
                <a:spcPts val="0"/>
              </a:spcBef>
              <a:spcAft>
                <a:spcPts val="0"/>
              </a:spcAft>
              <a:buClr>
                <a:schemeClr val="accent6"/>
              </a:buClr>
              <a:buSzPts val="1800"/>
              <a:buNone/>
              <a:defRPr b="1" sz="1800">
                <a:solidFill>
                  <a:schemeClr val="accent6"/>
                </a:solidFill>
              </a:defRPr>
            </a:lvl3pPr>
            <a:lvl4pPr lvl="3" algn="l">
              <a:lnSpc>
                <a:spcPct val="100000"/>
              </a:lnSpc>
              <a:spcBef>
                <a:spcPts val="0"/>
              </a:spcBef>
              <a:spcAft>
                <a:spcPts val="0"/>
              </a:spcAft>
              <a:buClr>
                <a:schemeClr val="accent6"/>
              </a:buClr>
              <a:buSzPts val="1800"/>
              <a:buNone/>
              <a:defRPr b="1">
                <a:solidFill>
                  <a:schemeClr val="accent6"/>
                </a:solidFill>
              </a:defRPr>
            </a:lvl4pPr>
            <a:lvl5pPr lvl="4" algn="l">
              <a:lnSpc>
                <a:spcPct val="100000"/>
              </a:lnSpc>
              <a:spcBef>
                <a:spcPts val="0"/>
              </a:spcBef>
              <a:spcAft>
                <a:spcPts val="0"/>
              </a:spcAft>
              <a:buClr>
                <a:schemeClr val="accent6"/>
              </a:buClr>
              <a:buSzPts val="1800"/>
              <a:buNone/>
              <a:defRPr b="1">
                <a:solidFill>
                  <a:schemeClr val="accent6"/>
                </a:solidFill>
              </a:defRPr>
            </a:lvl5pPr>
            <a:lvl6pPr lvl="5" algn="l">
              <a:lnSpc>
                <a:spcPct val="100000"/>
              </a:lnSpc>
              <a:spcBef>
                <a:spcPts val="0"/>
              </a:spcBef>
              <a:spcAft>
                <a:spcPts val="0"/>
              </a:spcAft>
              <a:buClr>
                <a:schemeClr val="accent6"/>
              </a:buClr>
              <a:buSzPts val="1800"/>
              <a:buNone/>
              <a:defRPr b="1">
                <a:solidFill>
                  <a:schemeClr val="accent6"/>
                </a:solidFill>
              </a:defRPr>
            </a:lvl6pPr>
            <a:lvl7pPr lvl="6" algn="l">
              <a:lnSpc>
                <a:spcPct val="100000"/>
              </a:lnSpc>
              <a:spcBef>
                <a:spcPts val="0"/>
              </a:spcBef>
              <a:spcAft>
                <a:spcPts val="0"/>
              </a:spcAft>
              <a:buClr>
                <a:schemeClr val="accent6"/>
              </a:buClr>
              <a:buSzPts val="1800"/>
              <a:buNone/>
              <a:defRPr b="1">
                <a:solidFill>
                  <a:schemeClr val="accent6"/>
                </a:solidFill>
              </a:defRPr>
            </a:lvl7pPr>
            <a:lvl8pPr lvl="7" algn="l">
              <a:lnSpc>
                <a:spcPct val="100000"/>
              </a:lnSpc>
              <a:spcBef>
                <a:spcPts val="0"/>
              </a:spcBef>
              <a:spcAft>
                <a:spcPts val="0"/>
              </a:spcAft>
              <a:buClr>
                <a:schemeClr val="accent6"/>
              </a:buClr>
              <a:buSzPts val="1800"/>
              <a:buNone/>
              <a:defRPr b="1">
                <a:solidFill>
                  <a:schemeClr val="accent6"/>
                </a:solidFill>
              </a:defRPr>
            </a:lvl8pPr>
            <a:lvl9pPr lvl="8" algn="l">
              <a:lnSpc>
                <a:spcPct val="100000"/>
              </a:lnSpc>
              <a:spcBef>
                <a:spcPts val="0"/>
              </a:spcBef>
              <a:spcAft>
                <a:spcPts val="0"/>
              </a:spcAft>
              <a:buClr>
                <a:schemeClr val="accent6"/>
              </a:buClr>
              <a:buSzPts val="1800"/>
              <a:buNone/>
              <a:defRPr b="1">
                <a:solidFill>
                  <a:schemeClr val="accent6"/>
                </a:solidFill>
              </a:defRPr>
            </a:lvl9pPr>
          </a:lstStyle>
          <a:p/>
        </p:txBody>
      </p:sp>
      <p:sp>
        <p:nvSpPr>
          <p:cNvPr id="18" name="Google Shape;18;p44"/>
          <p:cNvSpPr/>
          <p:nvPr/>
        </p:nvSpPr>
        <p:spPr>
          <a:xfrm>
            <a:off x="0" y="4288499"/>
            <a:ext cx="34743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4"/>
          <p:cNvSpPr/>
          <p:nvPr/>
        </p:nvSpPr>
        <p:spPr>
          <a:xfrm>
            <a:off x="0" y="0"/>
            <a:ext cx="34743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20" name="Google Shape;20;p44"/>
          <p:cNvSpPr/>
          <p:nvPr/>
        </p:nvSpPr>
        <p:spPr>
          <a:xfrm>
            <a:off x="0" y="500626"/>
            <a:ext cx="3474300" cy="382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4"/>
          <p:cNvSpPr/>
          <p:nvPr/>
        </p:nvSpPr>
        <p:spPr>
          <a:xfrm>
            <a:off x="0" y="4493604"/>
            <a:ext cx="34743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4"/>
          <p:cNvSpPr/>
          <p:nvPr/>
        </p:nvSpPr>
        <p:spPr>
          <a:xfrm>
            <a:off x="0" y="4584075"/>
            <a:ext cx="34743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4"/>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4" name="Shape 24"/>
        <p:cNvGrpSpPr/>
        <p:nvPr/>
      </p:nvGrpSpPr>
      <p:grpSpPr>
        <a:xfrm>
          <a:off x="0" y="0"/>
          <a:ext cx="0" cy="0"/>
          <a:chOff x="0" y="0"/>
          <a:chExt cx="0" cy="0"/>
        </a:xfrm>
      </p:grpSpPr>
      <p:sp>
        <p:nvSpPr>
          <p:cNvPr id="25" name="Google Shape;25;p42"/>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26" name="Google Shape;26;p42"/>
          <p:cNvSpPr/>
          <p:nvPr/>
        </p:nvSpPr>
        <p:spPr>
          <a:xfrm>
            <a:off x="0" y="1958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2"/>
          <p:cNvSpPr/>
          <p:nvPr/>
        </p:nvSpPr>
        <p:spPr>
          <a:xfrm>
            <a:off x="0" y="1254525"/>
            <a:ext cx="247200" cy="1831581"/>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2"/>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2"/>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 name="Google Shape;30;p42"/>
          <p:cNvCxnSpPr/>
          <p:nvPr/>
        </p:nvCxnSpPr>
        <p:spPr>
          <a:xfrm>
            <a:off x="1037450" y="504925"/>
            <a:ext cx="0" cy="470700"/>
          </a:xfrm>
          <a:prstGeom prst="straightConnector1">
            <a:avLst/>
          </a:prstGeom>
          <a:noFill/>
          <a:ln cap="flat" cmpd="sng" w="9525">
            <a:solidFill>
              <a:schemeClr val="accent2"/>
            </a:solidFill>
            <a:prstDash val="solid"/>
            <a:round/>
            <a:headEnd len="sm" w="sm" type="none"/>
            <a:tailEnd len="sm" w="sm" type="none"/>
          </a:ln>
        </p:spPr>
      </p:cxnSp>
      <p:sp>
        <p:nvSpPr>
          <p:cNvPr id="31" name="Google Shape;31;p42"/>
          <p:cNvSpPr txBox="1"/>
          <p:nvPr>
            <p:ph type="title"/>
          </p:nvPr>
        </p:nvSpPr>
        <p:spPr>
          <a:xfrm>
            <a:off x="1146025" y="225925"/>
            <a:ext cx="3208800" cy="10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32" name="Google Shape;32;p42"/>
          <p:cNvSpPr txBox="1"/>
          <p:nvPr>
            <p:ph idx="1" type="body"/>
          </p:nvPr>
        </p:nvSpPr>
        <p:spPr>
          <a:xfrm>
            <a:off x="490705" y="1294540"/>
            <a:ext cx="3660300" cy="3158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3" name="Google Shape;33;p42"/>
          <p:cNvSpPr txBox="1"/>
          <p:nvPr>
            <p:ph idx="2" type="body"/>
          </p:nvPr>
        </p:nvSpPr>
        <p:spPr>
          <a:xfrm>
            <a:off x="4371303" y="1294540"/>
            <a:ext cx="3660300" cy="3158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4" name="Google Shape;34;p4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47"/>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37" name="Google Shape;37;p47"/>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7"/>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7"/>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7"/>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51"/>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44" name="Google Shape;44;p51"/>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1"/>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1"/>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1"/>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1"/>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Clr>
                <a:schemeClr val="accent1"/>
              </a:buClr>
              <a:buSzPts val="1800"/>
              <a:buNone/>
              <a:defRPr sz="1800">
                <a:solidFill>
                  <a:schemeClr val="accent1"/>
                </a:solidFill>
              </a:defRPr>
            </a:lvl1pPr>
          </a:lstStyle>
          <a:p/>
        </p:txBody>
      </p:sp>
      <p:sp>
        <p:nvSpPr>
          <p:cNvPr id="49" name="Google Shape;49;p5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0" name="Shape 50"/>
        <p:cNvGrpSpPr/>
        <p:nvPr/>
      </p:nvGrpSpPr>
      <p:grpSpPr>
        <a:xfrm>
          <a:off x="0" y="0"/>
          <a:ext cx="0" cy="0"/>
          <a:chOff x="0" y="0"/>
          <a:chExt cx="0" cy="0"/>
        </a:xfrm>
      </p:grpSpPr>
      <p:sp>
        <p:nvSpPr>
          <p:cNvPr id="51" name="Google Shape;51;p46"/>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52" name="Google Shape;52;p46"/>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6"/>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6"/>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6"/>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 name="Google Shape;56;p46"/>
          <p:cNvCxnSpPr/>
          <p:nvPr/>
        </p:nvCxnSpPr>
        <p:spPr>
          <a:xfrm>
            <a:off x="1037450" y="809725"/>
            <a:ext cx="0" cy="470700"/>
          </a:xfrm>
          <a:prstGeom prst="straightConnector1">
            <a:avLst/>
          </a:prstGeom>
          <a:noFill/>
          <a:ln cap="flat" cmpd="sng" w="9525">
            <a:solidFill>
              <a:schemeClr val="accent2"/>
            </a:solidFill>
            <a:prstDash val="solid"/>
            <a:round/>
            <a:headEnd len="sm" w="sm" type="none"/>
            <a:tailEnd len="sm" w="sm" type="none"/>
          </a:ln>
        </p:spPr>
      </p:cxnSp>
      <p:sp>
        <p:nvSpPr>
          <p:cNvPr id="57" name="Google Shape;57;p46"/>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58" name="Google Shape;58;p46"/>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06400" lvl="0" marL="457200" algn="l">
              <a:lnSpc>
                <a:spcPct val="100000"/>
              </a:lnSpc>
              <a:spcBef>
                <a:spcPts val="600"/>
              </a:spcBef>
              <a:spcAft>
                <a:spcPts val="0"/>
              </a:spcAft>
              <a:buSzPts val="2800"/>
              <a:buChar char="▪"/>
              <a:defRPr sz="2800"/>
            </a:lvl1pPr>
            <a:lvl2pPr indent="-406400" lvl="1" marL="914400" algn="l">
              <a:lnSpc>
                <a:spcPct val="100000"/>
              </a:lnSpc>
              <a:spcBef>
                <a:spcPts val="0"/>
              </a:spcBef>
              <a:spcAft>
                <a:spcPts val="0"/>
              </a:spcAft>
              <a:buSzPts val="2800"/>
              <a:buChar char="▫"/>
              <a:defRPr sz="2800"/>
            </a:lvl2pPr>
            <a:lvl3pPr indent="-406400" lvl="2" marL="1371600" algn="l">
              <a:lnSpc>
                <a:spcPct val="100000"/>
              </a:lnSpc>
              <a:spcBef>
                <a:spcPts val="0"/>
              </a:spcBef>
              <a:spcAft>
                <a:spcPts val="0"/>
              </a:spcAft>
              <a:buSzPts val="2800"/>
              <a:buChar char="■"/>
              <a:defRPr sz="2800"/>
            </a:lvl3pPr>
            <a:lvl4pPr indent="-406400" lvl="3" marL="1828800" algn="l">
              <a:lnSpc>
                <a:spcPct val="100000"/>
              </a:lnSpc>
              <a:spcBef>
                <a:spcPts val="0"/>
              </a:spcBef>
              <a:spcAft>
                <a:spcPts val="0"/>
              </a:spcAft>
              <a:buSzPts val="2800"/>
              <a:buChar char="●"/>
              <a:defRPr sz="2800"/>
            </a:lvl4pPr>
            <a:lvl5pPr indent="-406400" lvl="4" marL="2286000" algn="l">
              <a:lnSpc>
                <a:spcPct val="100000"/>
              </a:lnSpc>
              <a:spcBef>
                <a:spcPts val="0"/>
              </a:spcBef>
              <a:spcAft>
                <a:spcPts val="0"/>
              </a:spcAft>
              <a:buSzPts val="2800"/>
              <a:buChar char="○"/>
              <a:defRPr sz="2800"/>
            </a:lvl5pPr>
            <a:lvl6pPr indent="-406400" lvl="5" marL="2743200" algn="l">
              <a:lnSpc>
                <a:spcPct val="100000"/>
              </a:lnSpc>
              <a:spcBef>
                <a:spcPts val="0"/>
              </a:spcBef>
              <a:spcAft>
                <a:spcPts val="0"/>
              </a:spcAft>
              <a:buSzPts val="2800"/>
              <a:buChar char="■"/>
              <a:defRPr sz="2800"/>
            </a:lvl6pPr>
            <a:lvl7pPr indent="-406400" lvl="6" marL="3200400" algn="l">
              <a:lnSpc>
                <a:spcPct val="100000"/>
              </a:lnSpc>
              <a:spcBef>
                <a:spcPts val="0"/>
              </a:spcBef>
              <a:spcAft>
                <a:spcPts val="0"/>
              </a:spcAft>
              <a:buSzPts val="2800"/>
              <a:buChar char="●"/>
              <a:defRPr sz="2800"/>
            </a:lvl7pPr>
            <a:lvl8pPr indent="-406400" lvl="7" marL="3657600" algn="l">
              <a:lnSpc>
                <a:spcPct val="100000"/>
              </a:lnSpc>
              <a:spcBef>
                <a:spcPts val="0"/>
              </a:spcBef>
              <a:spcAft>
                <a:spcPts val="0"/>
              </a:spcAft>
              <a:buSzPts val="2800"/>
              <a:buChar char="○"/>
              <a:defRPr sz="2800"/>
            </a:lvl8pPr>
            <a:lvl9pPr indent="-406400" lvl="8" marL="4114800" algn="l">
              <a:lnSpc>
                <a:spcPct val="100000"/>
              </a:lnSpc>
              <a:spcBef>
                <a:spcPts val="0"/>
              </a:spcBef>
              <a:spcAft>
                <a:spcPts val="0"/>
              </a:spcAft>
              <a:buSzPts val="2800"/>
              <a:buChar char="■"/>
              <a:defRPr sz="2800"/>
            </a:lvl9pPr>
          </a:lstStyle>
          <a:p/>
        </p:txBody>
      </p:sp>
      <p:sp>
        <p:nvSpPr>
          <p:cNvPr id="59" name="Google Shape;59;p4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49"/>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62" name="Google Shape;62;p49"/>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9"/>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9"/>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9"/>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 name="Google Shape;66;p49"/>
          <p:cNvCxnSpPr/>
          <p:nvPr/>
        </p:nvCxnSpPr>
        <p:spPr>
          <a:xfrm>
            <a:off x="1037450" y="809725"/>
            <a:ext cx="0" cy="470700"/>
          </a:xfrm>
          <a:prstGeom prst="straightConnector1">
            <a:avLst/>
          </a:prstGeom>
          <a:noFill/>
          <a:ln cap="flat" cmpd="sng" w="9525">
            <a:solidFill>
              <a:schemeClr val="accent2"/>
            </a:solidFill>
            <a:prstDash val="solid"/>
            <a:round/>
            <a:headEnd len="sm" w="sm" type="none"/>
            <a:tailEnd len="sm" w="sm" type="none"/>
          </a:ln>
        </p:spPr>
      </p:cxnSp>
      <p:sp>
        <p:nvSpPr>
          <p:cNvPr id="67" name="Google Shape;67;p49"/>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68" name="Google Shape;68;p4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B">
  <p:cSld name="BLANK_1_1_1">
    <p:bg>
      <p:bgPr>
        <a:solidFill>
          <a:schemeClr val="accent1"/>
        </a:solidFill>
      </p:bgPr>
    </p:bg>
    <p:spTree>
      <p:nvGrpSpPr>
        <p:cNvPr id="69" name="Shape 69"/>
        <p:cNvGrpSpPr/>
        <p:nvPr/>
      </p:nvGrpSpPr>
      <p:grpSpPr>
        <a:xfrm>
          <a:off x="0" y="0"/>
          <a:ext cx="0" cy="0"/>
          <a:chOff x="0" y="0"/>
          <a:chExt cx="0" cy="0"/>
        </a:xfrm>
      </p:grpSpPr>
      <p:sp>
        <p:nvSpPr>
          <p:cNvPr id="70" name="Google Shape;70;p50"/>
          <p:cNvSpPr/>
          <p:nvPr/>
        </p:nvSpPr>
        <p:spPr>
          <a:xfrm>
            <a:off x="0" y="4294550"/>
            <a:ext cx="9144000" cy="241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0"/>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72" name="Google Shape;72;p50"/>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0"/>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75" name="Shape 75"/>
        <p:cNvGrpSpPr/>
        <p:nvPr/>
      </p:nvGrpSpPr>
      <p:grpSpPr>
        <a:xfrm>
          <a:off x="0" y="0"/>
          <a:ext cx="0" cy="0"/>
          <a:chOff x="0" y="0"/>
          <a:chExt cx="0" cy="0"/>
        </a:xfrm>
      </p:grpSpPr>
      <p:sp>
        <p:nvSpPr>
          <p:cNvPr id="76" name="Google Shape;76;p41"/>
          <p:cNvSpPr/>
          <p:nvPr/>
        </p:nvSpPr>
        <p:spPr>
          <a:xfrm>
            <a:off x="0" y="4288500"/>
            <a:ext cx="91440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1"/>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14454"/>
              </a:solidFill>
              <a:latin typeface="Arial"/>
              <a:ea typeface="Arial"/>
              <a:cs typeface="Arial"/>
              <a:sym typeface="Arial"/>
            </a:endParaRPr>
          </a:p>
        </p:txBody>
      </p:sp>
      <p:sp>
        <p:nvSpPr>
          <p:cNvPr id="78" name="Google Shape;78;p41"/>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1"/>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1"/>
          <p:cNvSpPr txBox="1"/>
          <p:nvPr>
            <p:ph type="ctrTitle"/>
          </p:nvPr>
        </p:nvSpPr>
        <p:spPr>
          <a:xfrm>
            <a:off x="685800" y="2601425"/>
            <a:ext cx="5810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800"/>
              <a:buFont typeface="Roboto Slab"/>
              <a:buNone/>
              <a:defRPr b="1" i="0" sz="1800" u="none" cap="none" strike="noStrike">
                <a:solidFill>
                  <a:schemeClr val="lt1"/>
                </a:solidFill>
                <a:latin typeface="Roboto Slab"/>
                <a:ea typeface="Roboto Slab"/>
                <a:cs typeface="Roboto Slab"/>
                <a:sym typeface="Roboto Slab"/>
              </a:defRPr>
            </a:lvl1pPr>
            <a:lvl2pPr lvl="1" marR="0" rtl="0" algn="l">
              <a:lnSpc>
                <a:spcPct val="100000"/>
              </a:lnSpc>
              <a:spcBef>
                <a:spcPts val="0"/>
              </a:spcBef>
              <a:spcAft>
                <a:spcPts val="0"/>
              </a:spcAft>
              <a:buClr>
                <a:schemeClr val="lt1"/>
              </a:buClr>
              <a:buSzPts val="1800"/>
              <a:buFont typeface="Roboto Slab"/>
              <a:buNone/>
              <a:defRPr b="1" i="0" sz="1800" u="none" cap="none" strike="noStrike">
                <a:solidFill>
                  <a:schemeClr val="lt1"/>
                </a:solidFill>
                <a:latin typeface="Roboto Slab"/>
                <a:ea typeface="Roboto Slab"/>
                <a:cs typeface="Roboto Slab"/>
                <a:sym typeface="Roboto Slab"/>
              </a:defRPr>
            </a:lvl2pPr>
            <a:lvl3pPr lvl="2" marR="0" rtl="0" algn="l">
              <a:lnSpc>
                <a:spcPct val="100000"/>
              </a:lnSpc>
              <a:spcBef>
                <a:spcPts val="0"/>
              </a:spcBef>
              <a:spcAft>
                <a:spcPts val="0"/>
              </a:spcAft>
              <a:buClr>
                <a:schemeClr val="lt1"/>
              </a:buClr>
              <a:buSzPts val="1800"/>
              <a:buFont typeface="Roboto Slab"/>
              <a:buNone/>
              <a:defRPr b="1" i="0" sz="1800" u="none" cap="none" strike="noStrike">
                <a:solidFill>
                  <a:schemeClr val="lt1"/>
                </a:solidFill>
                <a:latin typeface="Roboto Slab"/>
                <a:ea typeface="Roboto Slab"/>
                <a:cs typeface="Roboto Slab"/>
                <a:sym typeface="Roboto Slab"/>
              </a:defRPr>
            </a:lvl3pPr>
            <a:lvl4pPr lvl="3" marR="0" rtl="0" algn="l">
              <a:lnSpc>
                <a:spcPct val="100000"/>
              </a:lnSpc>
              <a:spcBef>
                <a:spcPts val="0"/>
              </a:spcBef>
              <a:spcAft>
                <a:spcPts val="0"/>
              </a:spcAft>
              <a:buClr>
                <a:schemeClr val="lt1"/>
              </a:buClr>
              <a:buSzPts val="1800"/>
              <a:buFont typeface="Roboto Slab"/>
              <a:buNone/>
              <a:defRPr b="1" i="0" sz="1800" u="none" cap="none" strike="noStrike">
                <a:solidFill>
                  <a:schemeClr val="lt1"/>
                </a:solidFill>
                <a:latin typeface="Roboto Slab"/>
                <a:ea typeface="Roboto Slab"/>
                <a:cs typeface="Roboto Slab"/>
                <a:sym typeface="Roboto Slab"/>
              </a:defRPr>
            </a:lvl4pPr>
            <a:lvl5pPr lvl="4" marR="0" rtl="0" algn="l">
              <a:lnSpc>
                <a:spcPct val="100000"/>
              </a:lnSpc>
              <a:spcBef>
                <a:spcPts val="0"/>
              </a:spcBef>
              <a:spcAft>
                <a:spcPts val="0"/>
              </a:spcAft>
              <a:buClr>
                <a:schemeClr val="lt1"/>
              </a:buClr>
              <a:buSzPts val="1800"/>
              <a:buFont typeface="Roboto Slab"/>
              <a:buNone/>
              <a:defRPr b="1" i="0" sz="1800" u="none" cap="none" strike="noStrike">
                <a:solidFill>
                  <a:schemeClr val="lt1"/>
                </a:solidFill>
                <a:latin typeface="Roboto Slab"/>
                <a:ea typeface="Roboto Slab"/>
                <a:cs typeface="Roboto Slab"/>
                <a:sym typeface="Roboto Slab"/>
              </a:defRPr>
            </a:lvl5pPr>
            <a:lvl6pPr lvl="5" marR="0" rtl="0" algn="l">
              <a:lnSpc>
                <a:spcPct val="100000"/>
              </a:lnSpc>
              <a:spcBef>
                <a:spcPts val="0"/>
              </a:spcBef>
              <a:spcAft>
                <a:spcPts val="0"/>
              </a:spcAft>
              <a:buClr>
                <a:schemeClr val="lt1"/>
              </a:buClr>
              <a:buSzPts val="1800"/>
              <a:buFont typeface="Roboto Slab"/>
              <a:buNone/>
              <a:defRPr b="1" i="0" sz="1800" u="none" cap="none" strike="noStrike">
                <a:solidFill>
                  <a:schemeClr val="lt1"/>
                </a:solidFill>
                <a:latin typeface="Roboto Slab"/>
                <a:ea typeface="Roboto Slab"/>
                <a:cs typeface="Roboto Slab"/>
                <a:sym typeface="Roboto Slab"/>
              </a:defRPr>
            </a:lvl6pPr>
            <a:lvl7pPr lvl="6" marR="0" rtl="0" algn="l">
              <a:lnSpc>
                <a:spcPct val="100000"/>
              </a:lnSpc>
              <a:spcBef>
                <a:spcPts val="0"/>
              </a:spcBef>
              <a:spcAft>
                <a:spcPts val="0"/>
              </a:spcAft>
              <a:buClr>
                <a:schemeClr val="lt1"/>
              </a:buClr>
              <a:buSzPts val="1800"/>
              <a:buFont typeface="Roboto Slab"/>
              <a:buNone/>
              <a:defRPr b="1" i="0" sz="1800" u="none" cap="none" strike="noStrike">
                <a:solidFill>
                  <a:schemeClr val="lt1"/>
                </a:solidFill>
                <a:latin typeface="Roboto Slab"/>
                <a:ea typeface="Roboto Slab"/>
                <a:cs typeface="Roboto Slab"/>
                <a:sym typeface="Roboto Slab"/>
              </a:defRPr>
            </a:lvl7pPr>
            <a:lvl8pPr lvl="7" marR="0" rtl="0" algn="l">
              <a:lnSpc>
                <a:spcPct val="100000"/>
              </a:lnSpc>
              <a:spcBef>
                <a:spcPts val="0"/>
              </a:spcBef>
              <a:spcAft>
                <a:spcPts val="0"/>
              </a:spcAft>
              <a:buClr>
                <a:schemeClr val="lt1"/>
              </a:buClr>
              <a:buSzPts val="1800"/>
              <a:buFont typeface="Roboto Slab"/>
              <a:buNone/>
              <a:defRPr b="1" i="0" sz="1800" u="none" cap="none" strike="noStrike">
                <a:solidFill>
                  <a:schemeClr val="lt1"/>
                </a:solidFill>
                <a:latin typeface="Roboto Slab"/>
                <a:ea typeface="Roboto Slab"/>
                <a:cs typeface="Roboto Slab"/>
                <a:sym typeface="Roboto Slab"/>
              </a:defRPr>
            </a:lvl8pPr>
            <a:lvl9pPr lvl="8" marR="0" rtl="0" algn="l">
              <a:lnSpc>
                <a:spcPct val="100000"/>
              </a:lnSpc>
              <a:spcBef>
                <a:spcPts val="0"/>
              </a:spcBef>
              <a:spcAft>
                <a:spcPts val="0"/>
              </a:spcAft>
              <a:buClr>
                <a:schemeClr val="lt1"/>
              </a:buClr>
              <a:buSzPts val="1800"/>
              <a:buFont typeface="Roboto Slab"/>
              <a:buNone/>
              <a:defRPr b="1" i="0" sz="1800" u="none" cap="none" strike="noStrike">
                <a:solidFill>
                  <a:schemeClr val="lt1"/>
                </a:solidFill>
                <a:latin typeface="Roboto Slab"/>
                <a:ea typeface="Roboto Slab"/>
                <a:cs typeface="Roboto Slab"/>
                <a:sym typeface="Roboto Slab"/>
              </a:defRPr>
            </a:lvl9pPr>
          </a:lstStyle>
          <a:p/>
        </p:txBody>
      </p:sp>
      <p:sp>
        <p:nvSpPr>
          <p:cNvPr id="7" name="Google Shape;7;p40"/>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2"/>
              </a:buClr>
              <a:buSzPts val="3000"/>
              <a:buFont typeface="Nixie One"/>
              <a:buChar char="▪"/>
              <a:defRPr b="0" i="0" sz="3000" u="none" cap="none" strike="noStrike">
                <a:solidFill>
                  <a:schemeClr val="accent1"/>
                </a:solidFill>
                <a:latin typeface="Nixie One"/>
                <a:ea typeface="Nixie One"/>
                <a:cs typeface="Nixie One"/>
                <a:sym typeface="Nixie One"/>
              </a:defRPr>
            </a:lvl1pPr>
            <a:lvl2pPr indent="-381000" lvl="1" marL="914400" marR="0" rtl="0" algn="l">
              <a:lnSpc>
                <a:spcPct val="100000"/>
              </a:lnSpc>
              <a:spcBef>
                <a:spcPts val="0"/>
              </a:spcBef>
              <a:spcAft>
                <a:spcPts val="0"/>
              </a:spcAft>
              <a:buClr>
                <a:schemeClr val="accent2"/>
              </a:buClr>
              <a:buSzPts val="2400"/>
              <a:buFont typeface="Nixie One"/>
              <a:buChar char="▫"/>
              <a:defRPr b="0" i="0" sz="2400" u="none" cap="none" strike="noStrike">
                <a:solidFill>
                  <a:schemeClr val="accent1"/>
                </a:solidFill>
                <a:latin typeface="Nixie One"/>
                <a:ea typeface="Nixie One"/>
                <a:cs typeface="Nixie One"/>
                <a:sym typeface="Nixie One"/>
              </a:defRPr>
            </a:lvl2pPr>
            <a:lvl3pPr indent="-381000" lvl="2" marL="1371600" marR="0" rtl="0" algn="l">
              <a:lnSpc>
                <a:spcPct val="100000"/>
              </a:lnSpc>
              <a:spcBef>
                <a:spcPts val="0"/>
              </a:spcBef>
              <a:spcAft>
                <a:spcPts val="0"/>
              </a:spcAft>
              <a:buClr>
                <a:schemeClr val="accent2"/>
              </a:buClr>
              <a:buSzPts val="2400"/>
              <a:buFont typeface="Nixie One"/>
              <a:buChar char="■"/>
              <a:defRPr b="0" i="0" sz="2400" u="none" cap="none" strike="noStrike">
                <a:solidFill>
                  <a:schemeClr val="accent1"/>
                </a:solidFill>
                <a:latin typeface="Nixie One"/>
                <a:ea typeface="Nixie One"/>
                <a:cs typeface="Nixie One"/>
                <a:sym typeface="Nixie One"/>
              </a:defRPr>
            </a:lvl3pPr>
            <a:lvl4pPr indent="-342900" lvl="3" marL="1828800" marR="0" rtl="0" algn="l">
              <a:lnSpc>
                <a:spcPct val="100000"/>
              </a:lnSpc>
              <a:spcBef>
                <a:spcPts val="0"/>
              </a:spcBef>
              <a:spcAft>
                <a:spcPts val="0"/>
              </a:spcAft>
              <a:buClr>
                <a:schemeClr val="accent1"/>
              </a:buClr>
              <a:buSzPts val="1800"/>
              <a:buFont typeface="Nixie One"/>
              <a:buChar char="●"/>
              <a:defRPr b="0" i="0" sz="1800" u="none" cap="none" strike="noStrike">
                <a:solidFill>
                  <a:schemeClr val="accent1"/>
                </a:solidFill>
                <a:latin typeface="Nixie One"/>
                <a:ea typeface="Nixie One"/>
                <a:cs typeface="Nixie One"/>
                <a:sym typeface="Nixie One"/>
              </a:defRPr>
            </a:lvl4pPr>
            <a:lvl5pPr indent="-342900" lvl="4" marL="2286000" marR="0" rtl="0" algn="l">
              <a:lnSpc>
                <a:spcPct val="100000"/>
              </a:lnSpc>
              <a:spcBef>
                <a:spcPts val="0"/>
              </a:spcBef>
              <a:spcAft>
                <a:spcPts val="0"/>
              </a:spcAft>
              <a:buClr>
                <a:schemeClr val="accent1"/>
              </a:buClr>
              <a:buSzPts val="1800"/>
              <a:buFont typeface="Nixie One"/>
              <a:buChar char="○"/>
              <a:defRPr b="0" i="0" sz="1800" u="none" cap="none" strike="noStrike">
                <a:solidFill>
                  <a:schemeClr val="accent1"/>
                </a:solidFill>
                <a:latin typeface="Nixie One"/>
                <a:ea typeface="Nixie One"/>
                <a:cs typeface="Nixie One"/>
                <a:sym typeface="Nixie One"/>
              </a:defRPr>
            </a:lvl5pPr>
            <a:lvl6pPr indent="-342900" lvl="5" marL="2743200" marR="0" rtl="0" algn="l">
              <a:lnSpc>
                <a:spcPct val="100000"/>
              </a:lnSpc>
              <a:spcBef>
                <a:spcPts val="0"/>
              </a:spcBef>
              <a:spcAft>
                <a:spcPts val="0"/>
              </a:spcAft>
              <a:buClr>
                <a:schemeClr val="accent1"/>
              </a:buClr>
              <a:buSzPts val="1800"/>
              <a:buFont typeface="Nixie One"/>
              <a:buChar char="■"/>
              <a:defRPr b="0" i="0" sz="1800" u="none" cap="none" strike="noStrike">
                <a:solidFill>
                  <a:schemeClr val="accent1"/>
                </a:solidFill>
                <a:latin typeface="Nixie One"/>
                <a:ea typeface="Nixie One"/>
                <a:cs typeface="Nixie One"/>
                <a:sym typeface="Nixie One"/>
              </a:defRPr>
            </a:lvl6pPr>
            <a:lvl7pPr indent="-342900" lvl="6" marL="3200400" marR="0" rtl="0" algn="l">
              <a:lnSpc>
                <a:spcPct val="100000"/>
              </a:lnSpc>
              <a:spcBef>
                <a:spcPts val="0"/>
              </a:spcBef>
              <a:spcAft>
                <a:spcPts val="0"/>
              </a:spcAft>
              <a:buClr>
                <a:schemeClr val="accent1"/>
              </a:buClr>
              <a:buSzPts val="1800"/>
              <a:buFont typeface="Nixie One"/>
              <a:buChar char="●"/>
              <a:defRPr b="0" i="0" sz="1800" u="none" cap="none" strike="noStrike">
                <a:solidFill>
                  <a:schemeClr val="accent1"/>
                </a:solidFill>
                <a:latin typeface="Nixie One"/>
                <a:ea typeface="Nixie One"/>
                <a:cs typeface="Nixie One"/>
                <a:sym typeface="Nixie One"/>
              </a:defRPr>
            </a:lvl7pPr>
            <a:lvl8pPr indent="-342900" lvl="7" marL="3657600" marR="0" rtl="0" algn="l">
              <a:lnSpc>
                <a:spcPct val="100000"/>
              </a:lnSpc>
              <a:spcBef>
                <a:spcPts val="0"/>
              </a:spcBef>
              <a:spcAft>
                <a:spcPts val="0"/>
              </a:spcAft>
              <a:buClr>
                <a:schemeClr val="accent1"/>
              </a:buClr>
              <a:buSzPts val="1800"/>
              <a:buFont typeface="Nixie One"/>
              <a:buChar char="○"/>
              <a:defRPr b="0" i="0" sz="1800" u="none" cap="none" strike="noStrike">
                <a:solidFill>
                  <a:schemeClr val="accent1"/>
                </a:solidFill>
                <a:latin typeface="Nixie One"/>
                <a:ea typeface="Nixie One"/>
                <a:cs typeface="Nixie One"/>
                <a:sym typeface="Nixie One"/>
              </a:defRPr>
            </a:lvl8pPr>
            <a:lvl9pPr indent="-342900" lvl="8" marL="4114800" marR="0" rtl="0" algn="l">
              <a:lnSpc>
                <a:spcPct val="100000"/>
              </a:lnSpc>
              <a:spcBef>
                <a:spcPts val="0"/>
              </a:spcBef>
              <a:spcAft>
                <a:spcPts val="0"/>
              </a:spcAft>
              <a:buClr>
                <a:schemeClr val="accent1"/>
              </a:buClr>
              <a:buSzPts val="1800"/>
              <a:buFont typeface="Nixie One"/>
              <a:buChar char="■"/>
              <a:defRPr b="0" i="0" sz="1800" u="none" cap="none" strike="noStrike">
                <a:solidFill>
                  <a:schemeClr val="accent1"/>
                </a:solidFill>
                <a:latin typeface="Nixie One"/>
                <a:ea typeface="Nixie One"/>
                <a:cs typeface="Nixie One"/>
                <a:sym typeface="Nixie One"/>
              </a:defRPr>
            </a:lvl9pPr>
          </a:lstStyle>
          <a:p/>
        </p:txBody>
      </p:sp>
      <p:sp>
        <p:nvSpPr>
          <p:cNvPr id="8" name="Google Shape;8;p4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oboto Slab"/>
                <a:ea typeface="Roboto Slab"/>
                <a:cs typeface="Roboto Slab"/>
                <a:sym typeface="Roboto Slab"/>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oboto Slab"/>
                <a:ea typeface="Roboto Slab"/>
                <a:cs typeface="Roboto Slab"/>
                <a:sym typeface="Roboto Slab"/>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oboto Slab"/>
                <a:ea typeface="Roboto Slab"/>
                <a:cs typeface="Roboto Slab"/>
                <a:sym typeface="Roboto Slab"/>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oboto Slab"/>
                <a:ea typeface="Roboto Slab"/>
                <a:cs typeface="Roboto Slab"/>
                <a:sym typeface="Roboto Slab"/>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oboto Slab"/>
                <a:ea typeface="Roboto Slab"/>
                <a:cs typeface="Roboto Slab"/>
                <a:sym typeface="Roboto Slab"/>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oboto Slab"/>
                <a:ea typeface="Roboto Slab"/>
                <a:cs typeface="Roboto Slab"/>
                <a:sym typeface="Roboto Slab"/>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oboto Slab"/>
                <a:ea typeface="Roboto Slab"/>
                <a:cs typeface="Roboto Slab"/>
                <a:sym typeface="Roboto Slab"/>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oboto Slab"/>
                <a:ea typeface="Roboto Slab"/>
                <a:cs typeface="Roboto Slab"/>
                <a:sym typeface="Roboto Slab"/>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g1364aaa19f5_4_5"/>
          <p:cNvSpPr txBox="1"/>
          <p:nvPr>
            <p:ph type="ctrTitle"/>
          </p:nvPr>
        </p:nvSpPr>
        <p:spPr>
          <a:xfrm>
            <a:off x="1680199" y="2244250"/>
            <a:ext cx="6855900" cy="908400"/>
          </a:xfrm>
          <a:prstGeom prst="rect">
            <a:avLst/>
          </a:prstGeom>
          <a:noFill/>
          <a:ln>
            <a:noFill/>
          </a:ln>
        </p:spPr>
        <p:txBody>
          <a:bodyPr anchorCtr="0" anchor="b" bIns="68575" lIns="68575" spcFirstLastPara="1" rIns="68575" wrap="square" tIns="68575">
            <a:noAutofit/>
          </a:bodyPr>
          <a:lstStyle/>
          <a:p>
            <a:pPr indent="0" lvl="0" marL="0" rtl="0" algn="ctr">
              <a:lnSpc>
                <a:spcPct val="100000"/>
              </a:lnSpc>
              <a:spcBef>
                <a:spcPts val="0"/>
              </a:spcBef>
              <a:spcAft>
                <a:spcPts val="0"/>
              </a:spcAft>
              <a:buClr>
                <a:srgbClr val="FF0066"/>
              </a:buClr>
              <a:buSzPts val="3300"/>
              <a:buFont typeface="Times New Roman"/>
              <a:buNone/>
            </a:pPr>
            <a:r>
              <a:t/>
            </a:r>
            <a:endParaRPr sz="3100">
              <a:solidFill>
                <a:srgbClr val="FF0066"/>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FF0066"/>
              </a:buClr>
              <a:buSzPts val="3300"/>
              <a:buFont typeface="Times New Roman"/>
              <a:buNone/>
            </a:pPr>
            <a:r>
              <a:t/>
            </a:r>
            <a:endParaRPr sz="3100">
              <a:solidFill>
                <a:srgbClr val="FF0066"/>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rgbClr val="FF0066"/>
              </a:buClr>
              <a:buSzPts val="3300"/>
              <a:buFont typeface="Times New Roman"/>
              <a:buNone/>
            </a:pPr>
            <a:r>
              <a:t/>
            </a:r>
            <a:endParaRPr sz="3100">
              <a:solidFill>
                <a:srgbClr val="FF0066"/>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FF0066"/>
              </a:buClr>
              <a:buSzPts val="3300"/>
              <a:buFont typeface="Times New Roman"/>
              <a:buNone/>
            </a:pPr>
            <a:r>
              <a:rPr lang="en" sz="2900">
                <a:solidFill>
                  <a:srgbClr val="FF0066"/>
                </a:solidFill>
                <a:latin typeface="Times New Roman"/>
                <a:ea typeface="Times New Roman"/>
                <a:cs typeface="Times New Roman"/>
                <a:sym typeface="Times New Roman"/>
              </a:rPr>
              <a:t>GroshopAid- Indoor obstacle avoidance and RFID based shopping aid for visually impaired people</a:t>
            </a:r>
            <a:endParaRPr sz="2900">
              <a:solidFill>
                <a:srgbClr val="FF0066"/>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FF0066"/>
              </a:buClr>
              <a:buSzPts val="3300"/>
              <a:buFont typeface="Times New Roman"/>
              <a:buNone/>
            </a:pPr>
            <a:r>
              <a:rPr lang="en" sz="900">
                <a:latin typeface="Times New Roman"/>
                <a:ea typeface="Times New Roman"/>
                <a:cs typeface="Times New Roman"/>
                <a:sym typeface="Times New Roman"/>
              </a:rPr>
              <a:t>    </a:t>
            </a:r>
            <a:br>
              <a:rPr lang="en" sz="2700">
                <a:latin typeface="Times New Roman"/>
                <a:ea typeface="Times New Roman"/>
                <a:cs typeface="Times New Roman"/>
                <a:sym typeface="Times New Roman"/>
              </a:rPr>
            </a:br>
            <a:r>
              <a:rPr b="1" lang="en" sz="2100">
                <a:solidFill>
                  <a:srgbClr val="0033CC"/>
                </a:solidFill>
                <a:latin typeface="Times New Roman"/>
                <a:ea typeface="Times New Roman"/>
                <a:cs typeface="Times New Roman"/>
                <a:sym typeface="Times New Roman"/>
              </a:rPr>
              <a:t>(</a:t>
            </a:r>
            <a:r>
              <a:rPr lang="en" sz="2100">
                <a:solidFill>
                  <a:srgbClr val="0033CC"/>
                </a:solidFill>
                <a:latin typeface="Times New Roman"/>
                <a:ea typeface="Times New Roman"/>
                <a:cs typeface="Times New Roman"/>
                <a:sym typeface="Times New Roman"/>
              </a:rPr>
              <a:t>GROUP-3</a:t>
            </a:r>
            <a:r>
              <a:rPr b="1" lang="en" sz="2100">
                <a:solidFill>
                  <a:srgbClr val="0033CC"/>
                </a:solidFill>
                <a:latin typeface="Times New Roman"/>
                <a:ea typeface="Times New Roman"/>
                <a:cs typeface="Times New Roman"/>
                <a:sym typeface="Times New Roman"/>
              </a:rPr>
              <a:t>)</a:t>
            </a:r>
            <a:endParaRPr sz="2700">
              <a:solidFill>
                <a:srgbClr val="0033CC"/>
              </a:solidFill>
              <a:latin typeface="Times New Roman"/>
              <a:ea typeface="Times New Roman"/>
              <a:cs typeface="Times New Roman"/>
              <a:sym typeface="Times New Roman"/>
            </a:endParaRPr>
          </a:p>
        </p:txBody>
      </p:sp>
      <p:sp>
        <p:nvSpPr>
          <p:cNvPr id="107" name="Google Shape;107;g1364aaa19f5_4_5"/>
          <p:cNvSpPr txBox="1"/>
          <p:nvPr/>
        </p:nvSpPr>
        <p:spPr>
          <a:xfrm>
            <a:off x="825429" y="3234345"/>
            <a:ext cx="8072700" cy="719700"/>
          </a:xfrm>
          <a:prstGeom prst="rect">
            <a:avLst/>
          </a:prstGeom>
          <a:noFill/>
          <a:ln>
            <a:noFill/>
          </a:ln>
        </p:spPr>
        <p:txBody>
          <a:bodyPr anchorCtr="0" anchor="t" bIns="34275" lIns="68575" spcFirstLastPara="1" rIns="68575" wrap="square" tIns="34275">
            <a:noAutofit/>
          </a:bodyPr>
          <a:lstStyle/>
          <a:p>
            <a:pPr indent="0" lvl="0" marL="0" marR="0" rtl="0" algn="ctr">
              <a:lnSpc>
                <a:spcPct val="85000"/>
              </a:lnSpc>
              <a:spcBef>
                <a:spcPts val="0"/>
              </a:spcBef>
              <a:spcAft>
                <a:spcPts val="0"/>
              </a:spcAft>
              <a:buClr>
                <a:srgbClr val="000000"/>
              </a:buClr>
              <a:buSzPts val="1200"/>
              <a:buFont typeface="Arial"/>
              <a:buNone/>
            </a:pPr>
            <a:r>
              <a:rPr b="0" i="0" lang="en" sz="1500" u="none" cap="none" strike="noStrike">
                <a:solidFill>
                  <a:schemeClr val="dk1"/>
                </a:solidFill>
                <a:latin typeface="Roboto Slab"/>
                <a:ea typeface="Roboto Slab"/>
                <a:cs typeface="Roboto Slab"/>
                <a:sym typeface="Roboto Slab"/>
              </a:rPr>
              <a:t>Authors:</a:t>
            </a:r>
            <a:endParaRPr b="0" i="0" sz="1500" u="none" cap="none" strike="noStrike">
              <a:solidFill>
                <a:schemeClr val="dk1"/>
              </a:solidFill>
              <a:latin typeface="Roboto Slab"/>
              <a:ea typeface="Roboto Slab"/>
              <a:cs typeface="Roboto Slab"/>
              <a:sym typeface="Roboto Slab"/>
            </a:endParaRPr>
          </a:p>
          <a:p>
            <a:pPr indent="0" lvl="0" marL="0" marR="0" rtl="0" algn="ctr">
              <a:lnSpc>
                <a:spcPct val="85000"/>
              </a:lnSpc>
              <a:spcBef>
                <a:spcPts val="1000"/>
              </a:spcBef>
              <a:spcAft>
                <a:spcPts val="0"/>
              </a:spcAft>
              <a:buClr>
                <a:srgbClr val="000000"/>
              </a:buClr>
              <a:buSzPts val="1200"/>
              <a:buFont typeface="Arial"/>
              <a:buNone/>
            </a:pPr>
            <a:r>
              <a:rPr b="0" i="0" lang="en" sz="1500" u="none" cap="none" strike="noStrike">
                <a:solidFill>
                  <a:schemeClr val="dk1"/>
                </a:solidFill>
                <a:latin typeface="Roboto Slab"/>
                <a:ea typeface="Roboto Slab"/>
                <a:cs typeface="Roboto Slab"/>
                <a:sym typeface="Roboto Slab"/>
              </a:rPr>
              <a:t>Shweta Munjewar, Rutuja Nagdekar, Mitali Nimase</a:t>
            </a:r>
            <a:endParaRPr b="0" i="0" sz="1500" u="none" cap="none" strike="noStrike">
              <a:solidFill>
                <a:schemeClr val="dk1"/>
              </a:solidFill>
              <a:latin typeface="Roboto Slab"/>
              <a:ea typeface="Roboto Slab"/>
              <a:cs typeface="Roboto Slab"/>
              <a:sym typeface="Roboto Slab"/>
            </a:endParaRPr>
          </a:p>
          <a:p>
            <a:pPr indent="0" lvl="0" marL="0" marR="0" rtl="0" algn="ctr">
              <a:lnSpc>
                <a:spcPct val="85000"/>
              </a:lnSpc>
              <a:spcBef>
                <a:spcPts val="1000"/>
              </a:spcBef>
              <a:spcAft>
                <a:spcPts val="0"/>
              </a:spcAft>
              <a:buClr>
                <a:srgbClr val="000000"/>
              </a:buClr>
              <a:buSzPts val="1200"/>
              <a:buFont typeface="Arial"/>
              <a:buNone/>
            </a:pPr>
            <a:r>
              <a:rPr b="0" i="0" lang="en" sz="1500" u="none" cap="none" strike="noStrike">
                <a:solidFill>
                  <a:schemeClr val="dk1"/>
                </a:solidFill>
                <a:latin typeface="Roboto Slab"/>
                <a:ea typeface="Roboto Slab"/>
                <a:cs typeface="Roboto Slab"/>
                <a:sym typeface="Roboto Slab"/>
              </a:rPr>
              <a:t>Supervisor: Dr. Jyoti Madake</a:t>
            </a:r>
            <a:endParaRPr b="0" i="0" sz="1500" u="none" cap="none" strike="noStrike">
              <a:solidFill>
                <a:schemeClr val="dk1"/>
              </a:solidFill>
              <a:latin typeface="Roboto Slab"/>
              <a:ea typeface="Roboto Slab"/>
              <a:cs typeface="Roboto Slab"/>
              <a:sym typeface="Roboto Slab"/>
            </a:endParaRPr>
          </a:p>
          <a:p>
            <a:pPr indent="0" lvl="0" marL="0" marR="0" rtl="0" algn="ctr">
              <a:lnSpc>
                <a:spcPct val="85000"/>
              </a:lnSpc>
              <a:spcBef>
                <a:spcPts val="1000"/>
              </a:spcBef>
              <a:spcAft>
                <a:spcPts val="0"/>
              </a:spcAft>
              <a:buClr>
                <a:srgbClr val="000000"/>
              </a:buClr>
              <a:buSzPts val="1200"/>
              <a:buFont typeface="Arial"/>
              <a:buNone/>
            </a:pPr>
            <a:r>
              <a:t/>
            </a:r>
            <a:endParaRPr b="0" i="0" sz="1500" u="none" cap="none" strike="noStrike">
              <a:solidFill>
                <a:schemeClr val="dk1"/>
              </a:solidFill>
              <a:latin typeface="Roboto Slab"/>
              <a:ea typeface="Roboto Slab"/>
              <a:cs typeface="Roboto Slab"/>
              <a:sym typeface="Roboto Slab"/>
            </a:endParaRPr>
          </a:p>
        </p:txBody>
      </p:sp>
      <p:sp>
        <p:nvSpPr>
          <p:cNvPr id="108" name="Google Shape;108;g1364aaa19f5_4_5"/>
          <p:cNvSpPr txBox="1"/>
          <p:nvPr/>
        </p:nvSpPr>
        <p:spPr>
          <a:xfrm>
            <a:off x="1680210" y="260328"/>
            <a:ext cx="6395100" cy="413400"/>
          </a:xfrm>
          <a:prstGeom prst="rect">
            <a:avLst/>
          </a:prstGeom>
          <a:noFill/>
          <a:ln>
            <a:noFill/>
          </a:ln>
        </p:spPr>
        <p:txBody>
          <a:bodyPr anchorCtr="0" anchor="t" bIns="68575" lIns="68575" spcFirstLastPara="1" rIns="68575" wrap="square" tIns="68575">
            <a:spAutoFit/>
          </a:bodyPr>
          <a:lstStyle/>
          <a:p>
            <a:pPr indent="0" lvl="0" marL="0" marR="0" rtl="0" algn="ctr">
              <a:lnSpc>
                <a:spcPct val="85000"/>
              </a:lnSpc>
              <a:spcBef>
                <a:spcPts val="1000"/>
              </a:spcBef>
              <a:spcAft>
                <a:spcPts val="0"/>
              </a:spcAft>
              <a:buClr>
                <a:srgbClr val="000000"/>
              </a:buClr>
              <a:buSzPts val="1500"/>
              <a:buFont typeface="Arial"/>
              <a:buNone/>
            </a:pPr>
            <a:r>
              <a:rPr b="1" i="0" lang="en" sz="2100" u="none" cap="none" strike="noStrike">
                <a:solidFill>
                  <a:srgbClr val="0000FF"/>
                </a:solidFill>
                <a:latin typeface="Roboto Slab"/>
                <a:ea typeface="Roboto Slab"/>
                <a:cs typeface="Roboto Slab"/>
                <a:sym typeface="Roboto Slab"/>
              </a:rPr>
              <a:t>Vishwakarma Institute of Technology, Pune</a:t>
            </a:r>
            <a:endParaRPr b="1" i="0" sz="800" u="none" cap="none" strike="noStrike">
              <a:solidFill>
                <a:srgbClr val="0000FF"/>
              </a:solidFill>
              <a:latin typeface="Roboto Slab"/>
              <a:ea typeface="Roboto Slab"/>
              <a:cs typeface="Roboto Slab"/>
              <a:sym typeface="Roboto Slab"/>
            </a:endParaRPr>
          </a:p>
        </p:txBody>
      </p:sp>
      <p:sp>
        <p:nvSpPr>
          <p:cNvPr id="109" name="Google Shape;109;g1364aaa19f5_4_5"/>
          <p:cNvSpPr txBox="1"/>
          <p:nvPr/>
        </p:nvSpPr>
        <p:spPr>
          <a:xfrm>
            <a:off x="1170794" y="523256"/>
            <a:ext cx="6904500" cy="748200"/>
          </a:xfrm>
          <a:prstGeom prst="rect">
            <a:avLst/>
          </a:prstGeom>
          <a:noFill/>
          <a:ln>
            <a:noFill/>
          </a:ln>
        </p:spPr>
        <p:txBody>
          <a:bodyPr anchorCtr="0" anchor="b" bIns="68575" lIns="68575" spcFirstLastPara="1" rIns="68575" wrap="square" tIns="68575">
            <a:spAutoFit/>
          </a:bodyPr>
          <a:lstStyle/>
          <a:p>
            <a:pPr indent="0" lvl="0" marL="0" marR="0" rtl="0" algn="ctr">
              <a:lnSpc>
                <a:spcPct val="120000"/>
              </a:lnSpc>
              <a:spcBef>
                <a:spcPts val="0"/>
              </a:spcBef>
              <a:spcAft>
                <a:spcPts val="0"/>
              </a:spcAft>
              <a:buClr>
                <a:srgbClr val="0033CC"/>
              </a:buClr>
              <a:buSzPts val="1800"/>
              <a:buFont typeface="Avenir"/>
              <a:buNone/>
            </a:pPr>
            <a:r>
              <a:t/>
            </a:r>
            <a:endParaRPr b="1" i="0" sz="1800" u="none" cap="none" strike="noStrike">
              <a:solidFill>
                <a:srgbClr val="FF0066"/>
              </a:solidFill>
              <a:latin typeface="Roboto"/>
              <a:ea typeface="Roboto"/>
              <a:cs typeface="Roboto"/>
              <a:sym typeface="Roboto"/>
            </a:endParaRPr>
          </a:p>
          <a:p>
            <a:pPr indent="0" lvl="0" marL="0" marR="0" rtl="0" algn="ctr">
              <a:lnSpc>
                <a:spcPct val="120000"/>
              </a:lnSpc>
              <a:spcBef>
                <a:spcPts val="0"/>
              </a:spcBef>
              <a:spcAft>
                <a:spcPts val="0"/>
              </a:spcAft>
              <a:buClr>
                <a:srgbClr val="0033CC"/>
              </a:buClr>
              <a:buSzPts val="1800"/>
              <a:buFont typeface="Avenir"/>
              <a:buNone/>
            </a:pPr>
            <a:r>
              <a:rPr b="1" i="0" lang="en" sz="1800" u="none" cap="none" strike="noStrike">
                <a:solidFill>
                  <a:srgbClr val="0033CC"/>
                </a:solidFill>
                <a:latin typeface="Times New Roman"/>
                <a:ea typeface="Times New Roman"/>
                <a:cs typeface="Times New Roman"/>
                <a:sym typeface="Times New Roman"/>
              </a:rPr>
              <a:t>HONORS PROJECT – TY B 202</a:t>
            </a:r>
            <a:r>
              <a:rPr b="1" lang="en" sz="1800">
                <a:solidFill>
                  <a:srgbClr val="0033CC"/>
                </a:solidFill>
                <a:latin typeface="Times New Roman"/>
                <a:ea typeface="Times New Roman"/>
                <a:cs typeface="Times New Roman"/>
                <a:sym typeface="Times New Roman"/>
              </a:rPr>
              <a:t>3</a:t>
            </a:r>
            <a:endParaRPr b="0" i="0" sz="1100" u="none" cap="none" strike="noStrike">
              <a:solidFill>
                <a:srgbClr val="0033CC"/>
              </a:solidFill>
              <a:latin typeface="Arial"/>
              <a:ea typeface="Arial"/>
              <a:cs typeface="Arial"/>
              <a:sym typeface="Arial"/>
            </a:endParaRPr>
          </a:p>
        </p:txBody>
      </p:sp>
      <p:sp>
        <p:nvSpPr>
          <p:cNvPr id="110" name="Google Shape;110;g1364aaa19f5_4_5"/>
          <p:cNvSpPr txBox="1"/>
          <p:nvPr/>
        </p:nvSpPr>
        <p:spPr>
          <a:xfrm>
            <a:off x="2657522" y="4353950"/>
            <a:ext cx="4408800" cy="387000"/>
          </a:xfrm>
          <a:prstGeom prst="rect">
            <a:avLst/>
          </a:prstGeom>
          <a:noFill/>
          <a:ln>
            <a:noFill/>
          </a:ln>
        </p:spPr>
        <p:txBody>
          <a:bodyPr anchorCtr="0" anchor="t" bIns="68575" lIns="68575" spcFirstLastPara="1" rIns="68575" wrap="square" tIns="68575">
            <a:spAutoFit/>
          </a:bodyPr>
          <a:lstStyle/>
          <a:p>
            <a:pPr indent="0" lvl="0" marL="0" marR="0" rtl="0" algn="ctr">
              <a:lnSpc>
                <a:spcPct val="85000"/>
              </a:lnSpc>
              <a:spcBef>
                <a:spcPts val="1000"/>
              </a:spcBef>
              <a:spcAft>
                <a:spcPts val="0"/>
              </a:spcAft>
              <a:buClr>
                <a:srgbClr val="000000"/>
              </a:buClr>
              <a:buSzPts val="1500"/>
              <a:buFont typeface="Arial"/>
              <a:buNone/>
            </a:pPr>
            <a:r>
              <a:rPr b="1" i="0" lang="en" sz="1900" u="none" cap="none" strike="noStrike">
                <a:solidFill>
                  <a:srgbClr val="0033CC"/>
                </a:solidFill>
                <a:latin typeface="Roboto Slab"/>
                <a:ea typeface="Roboto Slab"/>
                <a:cs typeface="Roboto Slab"/>
                <a:sym typeface="Roboto Slab"/>
              </a:rPr>
              <a:t>Department of E&amp;TC Engineering</a:t>
            </a:r>
            <a:endParaRPr b="1" i="0" sz="1200" u="none" cap="none" strike="noStrike">
              <a:solidFill>
                <a:srgbClr val="0033CC"/>
              </a:solidFill>
              <a:latin typeface="Roboto Slab"/>
              <a:ea typeface="Roboto Slab"/>
              <a:cs typeface="Roboto Slab"/>
              <a:sym typeface="Roboto Slab"/>
            </a:endParaRPr>
          </a:p>
        </p:txBody>
      </p:sp>
      <p:pic>
        <p:nvPicPr>
          <p:cNvPr descr="VIT Pune - Info, Ranking, Cutoff &amp; Placements 2020 | College Pravesh" id="111" name="Google Shape;111;g1364aaa19f5_4_5"/>
          <p:cNvPicPr preferRelativeResize="0"/>
          <p:nvPr/>
        </p:nvPicPr>
        <p:blipFill rotWithShape="1">
          <a:blip r:embed="rId3">
            <a:alphaModFix/>
          </a:blip>
          <a:srcRect b="0" l="0" r="0" t="0"/>
          <a:stretch/>
        </p:blipFill>
        <p:spPr>
          <a:xfrm>
            <a:off x="422990" y="260328"/>
            <a:ext cx="1291431" cy="12740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1dd2e5d03f_0_1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
        <p:nvSpPr>
          <p:cNvPr id="184" name="Google Shape;184;g11dd2e5d03f_0_16"/>
          <p:cNvSpPr/>
          <p:nvPr/>
        </p:nvSpPr>
        <p:spPr>
          <a:xfrm>
            <a:off x="298162" y="5"/>
            <a:ext cx="5446500" cy="9435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rgbClr val="FFFFFF"/>
                </a:solidFill>
                <a:latin typeface="Roboto"/>
                <a:ea typeface="Roboto"/>
                <a:cs typeface="Roboto"/>
                <a:sym typeface="Roboto"/>
              </a:rPr>
              <a:t>Methodology</a:t>
            </a:r>
            <a:endParaRPr b="1" sz="3300">
              <a:solidFill>
                <a:srgbClr val="FFFFFF"/>
              </a:solidFill>
              <a:latin typeface="Roboto"/>
              <a:ea typeface="Roboto"/>
              <a:cs typeface="Roboto"/>
              <a:sym typeface="Roboto"/>
            </a:endParaRPr>
          </a:p>
        </p:txBody>
      </p:sp>
      <p:sp>
        <p:nvSpPr>
          <p:cNvPr id="185" name="Google Shape;185;g11dd2e5d03f_0_16"/>
          <p:cNvSpPr txBox="1"/>
          <p:nvPr/>
        </p:nvSpPr>
        <p:spPr>
          <a:xfrm>
            <a:off x="1050400" y="4354050"/>
            <a:ext cx="35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22222"/>
                </a:solidFill>
                <a:latin typeface="Roboto Slab"/>
                <a:ea typeface="Roboto Slab"/>
                <a:cs typeface="Roboto Slab"/>
                <a:sym typeface="Roboto Slab"/>
              </a:rPr>
              <a:t>Block -Diagram(Obstacle detection)</a:t>
            </a:r>
            <a:endParaRPr>
              <a:solidFill>
                <a:srgbClr val="222222"/>
              </a:solidFill>
              <a:latin typeface="Roboto Slab"/>
              <a:ea typeface="Roboto Slab"/>
              <a:cs typeface="Roboto Slab"/>
              <a:sym typeface="Roboto Slab"/>
            </a:endParaRPr>
          </a:p>
        </p:txBody>
      </p:sp>
      <p:sp>
        <p:nvSpPr>
          <p:cNvPr id="186" name="Google Shape;186;g11dd2e5d03f_0_16"/>
          <p:cNvSpPr txBox="1"/>
          <p:nvPr/>
        </p:nvSpPr>
        <p:spPr>
          <a:xfrm>
            <a:off x="5229400" y="1879050"/>
            <a:ext cx="3207900" cy="1385400"/>
          </a:xfrm>
          <a:prstGeom prst="rect">
            <a:avLst/>
          </a:prstGeom>
          <a:noFill/>
          <a:ln>
            <a:noFill/>
          </a:ln>
        </p:spPr>
        <p:txBody>
          <a:bodyPr anchorCtr="0" anchor="t" bIns="91425" lIns="91425" spcFirstLastPara="1" rIns="91425" wrap="square" tIns="91425">
            <a:spAutoFit/>
          </a:bodyPr>
          <a:lstStyle/>
          <a:p>
            <a:pPr indent="0" lvl="0" marL="0" marR="116204" rtl="0" algn="just">
              <a:spcBef>
                <a:spcPts val="395"/>
              </a:spcBef>
              <a:spcAft>
                <a:spcPts val="0"/>
              </a:spcAft>
              <a:buNone/>
            </a:pPr>
            <a:r>
              <a:rPr lang="en" sz="1300">
                <a:latin typeface="Roboto Slab"/>
                <a:ea typeface="Roboto Slab"/>
                <a:cs typeface="Roboto Slab"/>
                <a:sym typeface="Roboto Slab"/>
              </a:rPr>
              <a:t>The camera captures the environment and sends it to the processor-based system. Person, Rack, and Trolley are classified and detected by the processor-based system. </a:t>
            </a:r>
            <a:endParaRPr sz="1700">
              <a:latin typeface="Roboto Slab"/>
              <a:ea typeface="Roboto Slab"/>
              <a:cs typeface="Roboto Slab"/>
              <a:sym typeface="Roboto Slab"/>
            </a:endParaRPr>
          </a:p>
        </p:txBody>
      </p:sp>
      <p:pic>
        <p:nvPicPr>
          <p:cNvPr id="187" name="Google Shape;187;g11dd2e5d03f_0_16"/>
          <p:cNvPicPr preferRelativeResize="0"/>
          <p:nvPr/>
        </p:nvPicPr>
        <p:blipFill>
          <a:blip r:embed="rId3">
            <a:alphaModFix/>
          </a:blip>
          <a:stretch>
            <a:fillRect/>
          </a:stretch>
        </p:blipFill>
        <p:spPr>
          <a:xfrm>
            <a:off x="897150" y="1658750"/>
            <a:ext cx="3367075" cy="220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492cd4b1a0_0_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
        <p:nvSpPr>
          <p:cNvPr id="193" name="Google Shape;193;g2492cd4b1a0_0_3"/>
          <p:cNvSpPr/>
          <p:nvPr/>
        </p:nvSpPr>
        <p:spPr>
          <a:xfrm>
            <a:off x="298162" y="5"/>
            <a:ext cx="5446500" cy="9435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300">
                <a:solidFill>
                  <a:srgbClr val="FFFFFF"/>
                </a:solidFill>
                <a:latin typeface="Roboto"/>
                <a:ea typeface="Roboto"/>
                <a:cs typeface="Roboto"/>
                <a:sym typeface="Roboto"/>
              </a:rPr>
              <a:t>Methodology</a:t>
            </a:r>
            <a:endParaRPr b="1" sz="3300">
              <a:solidFill>
                <a:srgbClr val="FFFFFF"/>
              </a:solidFill>
              <a:latin typeface="Roboto"/>
              <a:ea typeface="Roboto"/>
              <a:cs typeface="Roboto"/>
              <a:sym typeface="Roboto"/>
            </a:endParaRPr>
          </a:p>
        </p:txBody>
      </p:sp>
      <p:sp>
        <p:nvSpPr>
          <p:cNvPr id="194" name="Google Shape;194;g2492cd4b1a0_0_3"/>
          <p:cNvSpPr txBox="1"/>
          <p:nvPr/>
        </p:nvSpPr>
        <p:spPr>
          <a:xfrm>
            <a:off x="1998275" y="4497425"/>
            <a:ext cx="288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22222"/>
                </a:solidFill>
                <a:latin typeface="Roboto Slab"/>
                <a:ea typeface="Roboto Slab"/>
                <a:cs typeface="Roboto Slab"/>
                <a:sym typeface="Roboto Slab"/>
              </a:rPr>
              <a:t>Block -Diagram(Setup)</a:t>
            </a:r>
            <a:endParaRPr>
              <a:solidFill>
                <a:srgbClr val="222222"/>
              </a:solidFill>
              <a:latin typeface="Roboto Slab"/>
              <a:ea typeface="Roboto Slab"/>
              <a:cs typeface="Roboto Slab"/>
              <a:sym typeface="Roboto Slab"/>
            </a:endParaRPr>
          </a:p>
        </p:txBody>
      </p:sp>
      <p:pic>
        <p:nvPicPr>
          <p:cNvPr id="195" name="Google Shape;195;g2492cd4b1a0_0_3"/>
          <p:cNvPicPr preferRelativeResize="0"/>
          <p:nvPr/>
        </p:nvPicPr>
        <p:blipFill>
          <a:blip r:embed="rId3">
            <a:alphaModFix/>
          </a:blip>
          <a:stretch>
            <a:fillRect/>
          </a:stretch>
        </p:blipFill>
        <p:spPr>
          <a:xfrm>
            <a:off x="724664" y="1268800"/>
            <a:ext cx="4593474" cy="3047975"/>
          </a:xfrm>
          <a:prstGeom prst="rect">
            <a:avLst/>
          </a:prstGeom>
          <a:noFill/>
          <a:ln>
            <a:noFill/>
          </a:ln>
        </p:spPr>
      </p:pic>
      <p:sp>
        <p:nvSpPr>
          <p:cNvPr id="196" name="Google Shape;196;g2492cd4b1a0_0_3"/>
          <p:cNvSpPr txBox="1"/>
          <p:nvPr/>
        </p:nvSpPr>
        <p:spPr>
          <a:xfrm>
            <a:off x="5527725" y="2019450"/>
            <a:ext cx="3207900" cy="1436100"/>
          </a:xfrm>
          <a:prstGeom prst="rect">
            <a:avLst/>
          </a:prstGeom>
          <a:noFill/>
          <a:ln>
            <a:noFill/>
          </a:ln>
        </p:spPr>
        <p:txBody>
          <a:bodyPr anchorCtr="0" anchor="t" bIns="91425" lIns="91425" spcFirstLastPara="1" rIns="91425" wrap="square" tIns="91425">
            <a:spAutoFit/>
          </a:bodyPr>
          <a:lstStyle/>
          <a:p>
            <a:pPr indent="0" lvl="0" marL="0" marR="26669" rtl="0" algn="just">
              <a:spcBef>
                <a:spcPts val="590"/>
              </a:spcBef>
              <a:spcAft>
                <a:spcPts val="0"/>
              </a:spcAft>
              <a:buNone/>
            </a:pPr>
            <a:r>
              <a:rPr lang="en" sz="1300">
                <a:latin typeface="Roboto Slab"/>
                <a:ea typeface="Roboto Slab"/>
                <a:cs typeface="Roboto Slab"/>
                <a:sym typeface="Roboto Slab"/>
              </a:rPr>
              <a:t>Raspberry pi and Node MCU are integrated where input to the system are tags. The output from the system is display showing the total amount, speaker and webserver</a:t>
            </a:r>
            <a:endParaRPr sz="1300">
              <a:latin typeface="Roboto Slab"/>
              <a:ea typeface="Roboto Slab"/>
              <a:cs typeface="Roboto Slab"/>
              <a:sym typeface="Roboto Slab"/>
            </a:endParaRPr>
          </a:p>
          <a:p>
            <a:pPr indent="0" lvl="0" marL="0" marR="116204" rtl="0" algn="just">
              <a:spcBef>
                <a:spcPts val="395"/>
              </a:spcBef>
              <a:spcAft>
                <a:spcPts val="0"/>
              </a:spcAft>
              <a:buNone/>
            </a:pPr>
            <a:r>
              <a:t/>
            </a:r>
            <a:endParaRPr sz="1300">
              <a:latin typeface="Roboto Slab"/>
              <a:ea typeface="Roboto Slab"/>
              <a:cs typeface="Roboto Slab"/>
              <a:sym typeface="Roboto Sla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22b51f079b_0_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
        <p:nvSpPr>
          <p:cNvPr id="202" name="Google Shape;202;g222b51f079b_0_0"/>
          <p:cNvSpPr txBox="1"/>
          <p:nvPr/>
        </p:nvSpPr>
        <p:spPr>
          <a:xfrm>
            <a:off x="4982600" y="1656475"/>
            <a:ext cx="3796500" cy="2670000"/>
          </a:xfrm>
          <a:prstGeom prst="rect">
            <a:avLst/>
          </a:prstGeom>
          <a:noFill/>
          <a:ln>
            <a:noFill/>
          </a:ln>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Clr>
                <a:schemeClr val="dk1"/>
              </a:buClr>
              <a:buSzPts val="1900"/>
              <a:buFont typeface="Roboto Slab"/>
              <a:buChar char="●"/>
            </a:pPr>
            <a:r>
              <a:rPr lang="en">
                <a:solidFill>
                  <a:schemeClr val="dk1"/>
                </a:solidFill>
                <a:latin typeface="Roboto Slab"/>
                <a:ea typeface="Roboto Slab"/>
                <a:cs typeface="Roboto Slab"/>
                <a:sym typeface="Roboto Slab"/>
              </a:rPr>
              <a:t>The RFID module (RC522) communicates with the NodeMCU over the SPI protocol, and the data transfer is bidirectional. The NodeMCU sends commands to the RFID module to read or write data, and the RFID module responds with the requested data.</a:t>
            </a:r>
            <a:endParaRPr sz="1900">
              <a:solidFill>
                <a:schemeClr val="dk1"/>
              </a:solidFill>
              <a:latin typeface="Roboto Slab"/>
              <a:ea typeface="Roboto Slab"/>
              <a:cs typeface="Roboto Slab"/>
              <a:sym typeface="Roboto Slab"/>
            </a:endParaRPr>
          </a:p>
        </p:txBody>
      </p:sp>
      <p:sp>
        <p:nvSpPr>
          <p:cNvPr id="203" name="Google Shape;203;g222b51f079b_0_0"/>
          <p:cNvSpPr/>
          <p:nvPr/>
        </p:nvSpPr>
        <p:spPr>
          <a:xfrm>
            <a:off x="298150" y="0"/>
            <a:ext cx="5830500" cy="669000"/>
          </a:xfrm>
          <a:prstGeom prst="chevron">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Interfacing of NodeMcu with </a:t>
            </a:r>
            <a:r>
              <a:rPr lang="en" sz="1800">
                <a:solidFill>
                  <a:srgbClr val="FFFFFF"/>
                </a:solidFill>
                <a:latin typeface="Roboto"/>
                <a:ea typeface="Roboto"/>
                <a:cs typeface="Roboto"/>
                <a:sym typeface="Roboto"/>
              </a:rPr>
              <a:t>RFID reader </a:t>
            </a:r>
            <a:endParaRPr sz="1800">
              <a:solidFill>
                <a:srgbClr val="FFFFFF"/>
              </a:solidFill>
              <a:latin typeface="Roboto"/>
              <a:ea typeface="Roboto"/>
              <a:cs typeface="Roboto"/>
              <a:sym typeface="Roboto"/>
            </a:endParaRPr>
          </a:p>
        </p:txBody>
      </p:sp>
      <p:pic>
        <p:nvPicPr>
          <p:cNvPr id="204" name="Google Shape;204;g222b51f079b_0_0"/>
          <p:cNvPicPr preferRelativeResize="0"/>
          <p:nvPr/>
        </p:nvPicPr>
        <p:blipFill>
          <a:blip r:embed="rId3">
            <a:alphaModFix/>
          </a:blip>
          <a:stretch>
            <a:fillRect/>
          </a:stretch>
        </p:blipFill>
        <p:spPr>
          <a:xfrm>
            <a:off x="895550" y="1916225"/>
            <a:ext cx="4087039" cy="267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1dcfcfd39f_0_55"/>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210" name="Google Shape;210;g11dcfcfd39f_0_55"/>
          <p:cNvSpPr txBox="1"/>
          <p:nvPr/>
        </p:nvSpPr>
        <p:spPr>
          <a:xfrm>
            <a:off x="192100" y="1471200"/>
            <a:ext cx="2888100" cy="2201100"/>
          </a:xfrm>
          <a:prstGeom prst="rect">
            <a:avLst/>
          </a:prstGeom>
          <a:noFill/>
          <a:ln>
            <a:noFill/>
          </a:ln>
        </p:spPr>
        <p:txBody>
          <a:bodyPr anchorCtr="0" anchor="ctr" bIns="91425" lIns="91425" spcFirstLastPara="1" rIns="91425" wrap="square" tIns="91425">
            <a:noAutofit/>
          </a:bodyPr>
          <a:lstStyle/>
          <a:p>
            <a:pPr indent="-457200" lvl="0" marL="457200" marR="0" rtl="0" algn="ctr">
              <a:lnSpc>
                <a:spcPct val="100000"/>
              </a:lnSpc>
              <a:spcBef>
                <a:spcPts val="0"/>
              </a:spcBef>
              <a:spcAft>
                <a:spcPts val="0"/>
              </a:spcAft>
              <a:buClr>
                <a:schemeClr val="lt1"/>
              </a:buClr>
              <a:buSzPts val="4000"/>
              <a:buFont typeface="Roboto Slab"/>
              <a:buChar char="❖"/>
            </a:pPr>
            <a:r>
              <a:rPr b="0" i="0" lang="en" sz="4000" u="none" cap="none" strike="noStrike">
                <a:solidFill>
                  <a:schemeClr val="lt1"/>
                </a:solidFill>
                <a:latin typeface="Roboto Slab"/>
                <a:ea typeface="Roboto Slab"/>
                <a:cs typeface="Roboto Slab"/>
                <a:sym typeface="Roboto Slab"/>
              </a:rPr>
              <a:t>Novelty</a:t>
            </a:r>
            <a:endParaRPr b="0" i="0" sz="4000" u="none" cap="none" strike="noStrike">
              <a:solidFill>
                <a:schemeClr val="lt1"/>
              </a:solidFill>
              <a:latin typeface="Roboto Slab"/>
              <a:ea typeface="Roboto Slab"/>
              <a:cs typeface="Roboto Slab"/>
              <a:sym typeface="Roboto Slab"/>
            </a:endParaRPr>
          </a:p>
        </p:txBody>
      </p:sp>
      <p:sp>
        <p:nvSpPr>
          <p:cNvPr id="211" name="Google Shape;211;g11dcfcfd39f_0_55"/>
          <p:cNvSpPr/>
          <p:nvPr/>
        </p:nvSpPr>
        <p:spPr>
          <a:xfrm flipH="1">
            <a:off x="4148800" y="325375"/>
            <a:ext cx="4437900" cy="611100"/>
          </a:xfrm>
          <a:prstGeom prst="homePlate">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11dcfcfd39f_0_55"/>
          <p:cNvSpPr/>
          <p:nvPr/>
        </p:nvSpPr>
        <p:spPr>
          <a:xfrm flipH="1">
            <a:off x="4148850" y="1276475"/>
            <a:ext cx="4437900" cy="604800"/>
          </a:xfrm>
          <a:prstGeom prst="homePlate">
            <a:avLst>
              <a:gd fmla="val 50000" name="adj"/>
            </a:avLst>
          </a:prstGeom>
          <a:solidFill>
            <a:srgbClr val="6FA8DC"/>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11dcfcfd39f_0_55"/>
          <p:cNvSpPr/>
          <p:nvPr/>
        </p:nvSpPr>
        <p:spPr>
          <a:xfrm flipH="1">
            <a:off x="4148850" y="3105275"/>
            <a:ext cx="4437900" cy="604800"/>
          </a:xfrm>
          <a:prstGeom prst="homePlate">
            <a:avLst>
              <a:gd fmla="val 50000" name="adj"/>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700" u="none" cap="none" strike="noStrike">
                <a:solidFill>
                  <a:schemeClr val="lt1"/>
                </a:solidFill>
                <a:latin typeface="Roboto Slab"/>
                <a:ea typeface="Roboto Slab"/>
                <a:cs typeface="Roboto Slab"/>
                <a:sym typeface="Roboto Slab"/>
              </a:rPr>
              <a:t>  </a:t>
            </a:r>
            <a:r>
              <a:rPr b="1" i="0" lang="en" sz="1900" u="none" cap="none" strike="noStrike">
                <a:solidFill>
                  <a:schemeClr val="lt1"/>
                </a:solidFill>
                <a:latin typeface="Roboto Slab"/>
                <a:ea typeface="Roboto Slab"/>
                <a:cs typeface="Roboto Slab"/>
                <a:sym typeface="Roboto Slab"/>
              </a:rPr>
              <a:t>Portable and Lightweight System</a:t>
            </a:r>
            <a:endParaRPr b="0" i="0" sz="1900" u="none" cap="none" strike="noStrike">
              <a:solidFill>
                <a:srgbClr val="000000"/>
              </a:solidFill>
              <a:latin typeface="Arial"/>
              <a:ea typeface="Arial"/>
              <a:cs typeface="Arial"/>
              <a:sym typeface="Arial"/>
            </a:endParaRPr>
          </a:p>
        </p:txBody>
      </p:sp>
      <p:sp>
        <p:nvSpPr>
          <p:cNvPr id="214" name="Google Shape;214;g11dcfcfd39f_0_55"/>
          <p:cNvSpPr/>
          <p:nvPr/>
        </p:nvSpPr>
        <p:spPr>
          <a:xfrm rot="10799303">
            <a:off x="4148800" y="4102438"/>
            <a:ext cx="4437900" cy="562800"/>
          </a:xfrm>
          <a:prstGeom prst="homePlate">
            <a:avLst>
              <a:gd fmla="val 50000" name="adj"/>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11dcfcfd39f_0_55"/>
          <p:cNvSpPr txBox="1"/>
          <p:nvPr/>
        </p:nvSpPr>
        <p:spPr>
          <a:xfrm>
            <a:off x="4319425" y="2336838"/>
            <a:ext cx="42252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Roboto Slab"/>
                <a:ea typeface="Roboto Slab"/>
                <a:cs typeface="Roboto Slab"/>
                <a:sym typeface="Roboto Slab"/>
              </a:rPr>
              <a:t>Portable and lightweight systems</a:t>
            </a:r>
            <a:endParaRPr b="1" i="0" sz="1900" u="none" cap="none" strike="noStrike">
              <a:solidFill>
                <a:schemeClr val="lt1"/>
              </a:solidFill>
              <a:latin typeface="Roboto Slab"/>
              <a:ea typeface="Roboto Slab"/>
              <a:cs typeface="Roboto Slab"/>
              <a:sym typeface="Roboto Slab"/>
            </a:endParaRPr>
          </a:p>
        </p:txBody>
      </p:sp>
      <p:sp>
        <p:nvSpPr>
          <p:cNvPr id="216" name="Google Shape;216;g11dcfcfd39f_0_55"/>
          <p:cNvSpPr txBox="1"/>
          <p:nvPr/>
        </p:nvSpPr>
        <p:spPr>
          <a:xfrm>
            <a:off x="4485475" y="4165375"/>
            <a:ext cx="27453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Roboto Slab"/>
                <a:ea typeface="Roboto Slab"/>
                <a:cs typeface="Roboto Slab"/>
                <a:sym typeface="Roboto Slab"/>
              </a:rPr>
              <a:t>Good Accuracy</a:t>
            </a:r>
            <a:endParaRPr b="1" i="0" sz="1900" u="none" cap="none" strike="noStrike">
              <a:solidFill>
                <a:schemeClr val="lt1"/>
              </a:solidFill>
              <a:latin typeface="Roboto Slab"/>
              <a:ea typeface="Roboto Slab"/>
              <a:cs typeface="Roboto Slab"/>
              <a:sym typeface="Roboto Slab"/>
            </a:endParaRPr>
          </a:p>
        </p:txBody>
      </p:sp>
      <p:sp>
        <p:nvSpPr>
          <p:cNvPr id="217" name="Google Shape;217;g11dcfcfd39f_0_55"/>
          <p:cNvSpPr txBox="1"/>
          <p:nvPr/>
        </p:nvSpPr>
        <p:spPr>
          <a:xfrm>
            <a:off x="4588975" y="279175"/>
            <a:ext cx="34128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lang="en" sz="1900">
                <a:solidFill>
                  <a:schemeClr val="lt1"/>
                </a:solidFill>
                <a:latin typeface="Roboto Slab"/>
                <a:ea typeface="Roboto Slab"/>
                <a:cs typeface="Roboto Slab"/>
                <a:sym typeface="Roboto Slab"/>
              </a:rPr>
              <a:t>Range of detection can be increased</a:t>
            </a:r>
            <a:endParaRPr b="1" i="0" sz="1900" u="none" cap="none" strike="noStrike">
              <a:solidFill>
                <a:schemeClr val="lt1"/>
              </a:solidFill>
              <a:latin typeface="Roboto Slab"/>
              <a:ea typeface="Roboto Slab"/>
              <a:cs typeface="Roboto Slab"/>
              <a:sym typeface="Roboto Slab"/>
            </a:endParaRPr>
          </a:p>
        </p:txBody>
      </p:sp>
      <p:sp>
        <p:nvSpPr>
          <p:cNvPr id="218" name="Google Shape;218;g11dcfcfd39f_0_55"/>
          <p:cNvSpPr txBox="1"/>
          <p:nvPr/>
        </p:nvSpPr>
        <p:spPr>
          <a:xfrm>
            <a:off x="4409275" y="1345975"/>
            <a:ext cx="40455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Roboto Slab"/>
                <a:ea typeface="Roboto Slab"/>
                <a:cs typeface="Roboto Slab"/>
                <a:sym typeface="Roboto Slab"/>
              </a:rPr>
              <a:t>Real-time object detection </a:t>
            </a:r>
            <a:endParaRPr b="1" i="0" sz="1900" u="none" cap="none" strike="noStrike">
              <a:solidFill>
                <a:schemeClr val="lt1"/>
              </a:solidFill>
              <a:latin typeface="Roboto Slab"/>
              <a:ea typeface="Roboto Slab"/>
              <a:cs typeface="Roboto Slab"/>
              <a:sym typeface="Roboto Slab"/>
            </a:endParaRPr>
          </a:p>
        </p:txBody>
      </p:sp>
      <p:sp>
        <p:nvSpPr>
          <p:cNvPr id="219" name="Google Shape;219;g11dcfcfd39f_0_55"/>
          <p:cNvSpPr txBox="1"/>
          <p:nvPr/>
        </p:nvSpPr>
        <p:spPr>
          <a:xfrm>
            <a:off x="4409275" y="2149425"/>
            <a:ext cx="40455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chemeClr val="lt1"/>
                </a:solidFill>
                <a:latin typeface="Roboto Slab"/>
                <a:ea typeface="Roboto Slab"/>
                <a:cs typeface="Roboto Slab"/>
                <a:sym typeface="Roboto Slab"/>
              </a:rPr>
              <a:t>Cost Effic</a:t>
            </a:r>
            <a:endParaRPr b="1" i="0" sz="1900" u="none" cap="none" strike="noStrike">
              <a:solidFill>
                <a:schemeClr val="lt1"/>
              </a:solidFill>
              <a:latin typeface="Roboto Slab"/>
              <a:ea typeface="Roboto Slab"/>
              <a:cs typeface="Roboto Slab"/>
              <a:sym typeface="Roboto Slab"/>
            </a:endParaRPr>
          </a:p>
        </p:txBody>
      </p:sp>
      <p:sp>
        <p:nvSpPr>
          <p:cNvPr id="220" name="Google Shape;220;g11dcfcfd39f_0_55"/>
          <p:cNvSpPr/>
          <p:nvPr/>
        </p:nvSpPr>
        <p:spPr>
          <a:xfrm flipH="1">
            <a:off x="4149000" y="2114675"/>
            <a:ext cx="4437900" cy="604800"/>
          </a:xfrm>
          <a:prstGeom prst="homePlate">
            <a:avLst>
              <a:gd fmla="val 50000" name="adj"/>
            </a:avLst>
          </a:prstGeom>
          <a:solidFill>
            <a:srgbClr val="C27BA0"/>
          </a:solidFill>
          <a:ln cap="flat" cmpd="sng" w="9525">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700" u="none" cap="none" strike="noStrike">
                <a:solidFill>
                  <a:schemeClr val="lt1"/>
                </a:solidFill>
                <a:latin typeface="Roboto Slab"/>
                <a:ea typeface="Roboto Slab"/>
                <a:cs typeface="Roboto Slab"/>
                <a:sym typeface="Roboto Slab"/>
              </a:rPr>
              <a:t>  </a:t>
            </a:r>
            <a:r>
              <a:rPr b="1" lang="en" sz="1900">
                <a:solidFill>
                  <a:schemeClr val="lt1"/>
                </a:solidFill>
                <a:latin typeface="Roboto Slab"/>
                <a:ea typeface="Roboto Slab"/>
                <a:cs typeface="Roboto Slab"/>
                <a:sym typeface="Roboto Slab"/>
              </a:rPr>
              <a:t>Less time required</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1dd2e5d03f_0_169"/>
          <p:cNvSpPr txBox="1"/>
          <p:nvPr>
            <p:ph type="title"/>
          </p:nvPr>
        </p:nvSpPr>
        <p:spPr>
          <a:xfrm>
            <a:off x="1146025" y="530725"/>
            <a:ext cx="3704100" cy="1025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2900">
                <a:solidFill>
                  <a:schemeClr val="lt1"/>
                </a:solidFill>
              </a:rPr>
              <a:t>Dimensionality </a:t>
            </a:r>
            <a:r>
              <a:rPr lang="en" sz="2900"/>
              <a:t>R</a:t>
            </a:r>
            <a:r>
              <a:rPr lang="en" sz="2900">
                <a:solidFill>
                  <a:schemeClr val="lt1"/>
                </a:solidFill>
              </a:rPr>
              <a:t>eduction </a:t>
            </a:r>
            <a:r>
              <a:rPr lang="en" sz="2900"/>
              <a:t>P</a:t>
            </a:r>
            <a:r>
              <a:rPr lang="en" sz="2900">
                <a:solidFill>
                  <a:schemeClr val="lt1"/>
                </a:solidFill>
              </a:rPr>
              <a:t>rocess:</a:t>
            </a:r>
            <a:endParaRPr sz="2900">
              <a:solidFill>
                <a:schemeClr val="lt1"/>
              </a:solidFill>
            </a:endParaRPr>
          </a:p>
        </p:txBody>
      </p:sp>
      <p:sp>
        <p:nvSpPr>
          <p:cNvPr id="226" name="Google Shape;226;g11dd2e5d03f_0_16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t>‹#›</a:t>
            </a:fld>
            <a:endParaRPr/>
          </a:p>
        </p:txBody>
      </p:sp>
      <p:sp>
        <p:nvSpPr>
          <p:cNvPr id="227" name="Google Shape;227;g11dd2e5d03f_0_169"/>
          <p:cNvSpPr txBox="1"/>
          <p:nvPr/>
        </p:nvSpPr>
        <p:spPr>
          <a:xfrm>
            <a:off x="5165125" y="581725"/>
            <a:ext cx="3464700" cy="11697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Roboto Slab"/>
              <a:buChar char="●"/>
            </a:pPr>
            <a:r>
              <a:rPr b="0" i="0" lang="en" sz="1600" u="none" cap="none" strike="noStrike">
                <a:solidFill>
                  <a:schemeClr val="dk1"/>
                </a:solidFill>
                <a:latin typeface="Roboto Slab"/>
                <a:ea typeface="Roboto Slab"/>
                <a:cs typeface="Roboto Slab"/>
                <a:sym typeface="Roboto Slab"/>
              </a:rPr>
              <a:t>Using :</a:t>
            </a:r>
            <a:endParaRPr b="0" i="0" sz="1600" u="none" cap="none" strike="noStrike">
              <a:solidFill>
                <a:schemeClr val="dk1"/>
              </a:solidFill>
              <a:latin typeface="Roboto Slab"/>
              <a:ea typeface="Roboto Slab"/>
              <a:cs typeface="Roboto Slab"/>
              <a:sym typeface="Roboto Slab"/>
            </a:endParaRPr>
          </a:p>
          <a:p>
            <a:pPr indent="-330200" lvl="1" marL="914400" marR="0" rtl="0" algn="l">
              <a:lnSpc>
                <a:spcPct val="100000"/>
              </a:lnSpc>
              <a:spcBef>
                <a:spcPts val="0"/>
              </a:spcBef>
              <a:spcAft>
                <a:spcPts val="0"/>
              </a:spcAft>
              <a:buClr>
                <a:schemeClr val="dk1"/>
              </a:buClr>
              <a:buSzPts val="1600"/>
              <a:buFont typeface="Roboto Slab"/>
              <a:buChar char="○"/>
            </a:pPr>
            <a:r>
              <a:rPr b="0" i="0" lang="en" sz="1600" u="none" cap="none" strike="noStrike">
                <a:solidFill>
                  <a:schemeClr val="dk1"/>
                </a:solidFill>
                <a:latin typeface="Roboto Slab"/>
                <a:ea typeface="Roboto Slab"/>
                <a:cs typeface="Roboto Slab"/>
                <a:sym typeface="Roboto Slab"/>
              </a:rPr>
              <a:t>K Means</a:t>
            </a:r>
            <a:endParaRPr b="0" i="0" sz="1600" u="none" cap="none" strike="noStrike">
              <a:solidFill>
                <a:schemeClr val="dk1"/>
              </a:solidFill>
              <a:latin typeface="Roboto Slab"/>
              <a:ea typeface="Roboto Slab"/>
              <a:cs typeface="Roboto Slab"/>
              <a:sym typeface="Roboto Slab"/>
            </a:endParaRPr>
          </a:p>
          <a:p>
            <a:pPr indent="-330200" lvl="1" marL="914400" marR="0" rtl="0" algn="l">
              <a:lnSpc>
                <a:spcPct val="100000"/>
              </a:lnSpc>
              <a:spcBef>
                <a:spcPts val="0"/>
              </a:spcBef>
              <a:spcAft>
                <a:spcPts val="0"/>
              </a:spcAft>
              <a:buClr>
                <a:schemeClr val="dk1"/>
              </a:buClr>
              <a:buSzPts val="1600"/>
              <a:buFont typeface="Roboto Slab"/>
              <a:buChar char="○"/>
            </a:pPr>
            <a:r>
              <a:rPr b="0" i="0" lang="en" sz="1600" u="none" cap="none" strike="noStrike">
                <a:solidFill>
                  <a:schemeClr val="dk1"/>
                </a:solidFill>
                <a:latin typeface="Roboto Slab"/>
                <a:ea typeface="Roboto Slab"/>
                <a:cs typeface="Roboto Slab"/>
                <a:sym typeface="Roboto Slab"/>
              </a:rPr>
              <a:t>PCA</a:t>
            </a:r>
            <a:endParaRPr b="0" i="0" sz="1600" u="none" cap="none" strike="noStrike">
              <a:solidFill>
                <a:schemeClr val="dk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Slab"/>
              <a:ea typeface="Roboto Slab"/>
              <a:cs typeface="Roboto Slab"/>
              <a:sym typeface="Roboto Slab"/>
            </a:endParaRPr>
          </a:p>
        </p:txBody>
      </p:sp>
      <p:pic>
        <p:nvPicPr>
          <p:cNvPr id="228" name="Google Shape;228;g11dd2e5d03f_0_169"/>
          <p:cNvPicPr preferRelativeResize="0"/>
          <p:nvPr/>
        </p:nvPicPr>
        <p:blipFill>
          <a:blip r:embed="rId3">
            <a:alphaModFix/>
          </a:blip>
          <a:stretch>
            <a:fillRect/>
          </a:stretch>
        </p:blipFill>
        <p:spPr>
          <a:xfrm>
            <a:off x="2212950" y="2028350"/>
            <a:ext cx="5393375" cy="2553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1dd2e5d03f_0_198"/>
          <p:cNvSpPr txBox="1"/>
          <p:nvPr>
            <p:ph idx="12" type="sldNum"/>
          </p:nvPr>
        </p:nvSpPr>
        <p:spPr>
          <a:xfrm>
            <a:off x="-61275"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t>‹#›</a:t>
            </a:fld>
            <a:endParaRPr/>
          </a:p>
        </p:txBody>
      </p:sp>
      <p:sp>
        <p:nvSpPr>
          <p:cNvPr id="234" name="Google Shape;234;g11dd2e5d03f_0_198"/>
          <p:cNvSpPr txBox="1"/>
          <p:nvPr/>
        </p:nvSpPr>
        <p:spPr>
          <a:xfrm>
            <a:off x="1104400" y="1615025"/>
            <a:ext cx="16719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 sz="2200" u="none" cap="none" strike="noStrike">
                <a:solidFill>
                  <a:schemeClr val="lt1"/>
                </a:solidFill>
                <a:latin typeface="Roboto Slab"/>
                <a:ea typeface="Roboto Slab"/>
                <a:cs typeface="Roboto Slab"/>
                <a:sym typeface="Roboto Slab"/>
              </a:rPr>
              <a:t>Performance Metrics</a:t>
            </a:r>
            <a:endParaRPr b="1" i="0" sz="2200" u="none" cap="none" strike="noStrike">
              <a:solidFill>
                <a:schemeClr val="lt1"/>
              </a:solidFill>
              <a:latin typeface="Roboto Slab"/>
              <a:ea typeface="Roboto Slab"/>
              <a:cs typeface="Roboto Slab"/>
              <a:sym typeface="Roboto Slab"/>
            </a:endParaRPr>
          </a:p>
        </p:txBody>
      </p:sp>
      <p:sp>
        <p:nvSpPr>
          <p:cNvPr id="235" name="Google Shape;235;g11dd2e5d03f_0_198"/>
          <p:cNvSpPr/>
          <p:nvPr/>
        </p:nvSpPr>
        <p:spPr>
          <a:xfrm>
            <a:off x="320900" y="0"/>
            <a:ext cx="2869200" cy="5143500"/>
          </a:xfrm>
          <a:prstGeom prst="flowChartDelay">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11dd2e5d03f_0_198"/>
          <p:cNvSpPr txBox="1"/>
          <p:nvPr/>
        </p:nvSpPr>
        <p:spPr>
          <a:xfrm>
            <a:off x="423950" y="1989475"/>
            <a:ext cx="27660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0" i="0" lang="en" sz="2900" u="none" cap="none" strike="noStrike">
                <a:solidFill>
                  <a:schemeClr val="lt1"/>
                </a:solidFill>
                <a:latin typeface="Roboto Slab"/>
                <a:ea typeface="Roboto Slab"/>
                <a:cs typeface="Roboto Slab"/>
                <a:sym typeface="Roboto Slab"/>
              </a:rPr>
              <a:t>Multiclass</a:t>
            </a:r>
            <a:endParaRPr b="0" i="0" sz="2900" u="none" cap="none" strike="noStrike">
              <a:solidFill>
                <a:schemeClr val="lt1"/>
              </a:solidFill>
              <a:latin typeface="Roboto Slab"/>
              <a:ea typeface="Roboto Slab"/>
              <a:cs typeface="Roboto Slab"/>
              <a:sym typeface="Roboto Slab"/>
            </a:endParaRPr>
          </a:p>
          <a:p>
            <a:pPr indent="0" lvl="0" marL="0" marR="0" rtl="0" algn="l">
              <a:lnSpc>
                <a:spcPct val="100000"/>
              </a:lnSpc>
              <a:spcBef>
                <a:spcPts val="0"/>
              </a:spcBef>
              <a:spcAft>
                <a:spcPts val="0"/>
              </a:spcAft>
              <a:buClr>
                <a:srgbClr val="000000"/>
              </a:buClr>
              <a:buSzPts val="2900"/>
              <a:buFont typeface="Arial"/>
              <a:buNone/>
            </a:pPr>
            <a:r>
              <a:rPr b="0" i="0" lang="en" sz="2900" u="none" cap="none" strike="noStrike">
                <a:solidFill>
                  <a:schemeClr val="lt1"/>
                </a:solidFill>
                <a:latin typeface="Roboto Slab"/>
                <a:ea typeface="Roboto Slab"/>
                <a:cs typeface="Roboto Slab"/>
                <a:sym typeface="Roboto Slab"/>
              </a:rPr>
              <a:t>Classification</a:t>
            </a:r>
            <a:endParaRPr b="0" i="0" sz="2900" u="none" cap="none" strike="noStrike">
              <a:solidFill>
                <a:schemeClr val="lt1"/>
              </a:solidFill>
              <a:latin typeface="Roboto Slab"/>
              <a:ea typeface="Roboto Slab"/>
              <a:cs typeface="Roboto Slab"/>
              <a:sym typeface="Roboto Slab"/>
            </a:endParaRPr>
          </a:p>
        </p:txBody>
      </p:sp>
      <p:graphicFrame>
        <p:nvGraphicFramePr>
          <p:cNvPr id="237" name="Google Shape;237;g11dd2e5d03f_0_198"/>
          <p:cNvGraphicFramePr/>
          <p:nvPr/>
        </p:nvGraphicFramePr>
        <p:xfrm>
          <a:off x="3940975" y="1339300"/>
          <a:ext cx="3000000" cy="3000000"/>
        </p:xfrm>
        <a:graphic>
          <a:graphicData uri="http://schemas.openxmlformats.org/drawingml/2006/table">
            <a:tbl>
              <a:tblPr>
                <a:noFill/>
                <a:tableStyleId>{2C23DACF-B985-4C9F-A2DB-ADE5759A3D1B}</a:tableStyleId>
              </a:tblPr>
              <a:tblGrid>
                <a:gridCol w="2216275"/>
                <a:gridCol w="2216275"/>
              </a:tblGrid>
              <a:tr h="527800">
                <a:tc>
                  <a:txBody>
                    <a:bodyPr/>
                    <a:lstStyle/>
                    <a:p>
                      <a:pPr indent="0" lvl="0" marL="0" marR="0" rtl="0" algn="ctr">
                        <a:lnSpc>
                          <a:spcPct val="100000"/>
                        </a:lnSpc>
                        <a:spcBef>
                          <a:spcPts val="0"/>
                        </a:spcBef>
                        <a:spcAft>
                          <a:spcPts val="0"/>
                        </a:spcAft>
                        <a:buClr>
                          <a:srgbClr val="000000"/>
                        </a:buClr>
                        <a:buSzPts val="1500"/>
                        <a:buFont typeface="Arial"/>
                        <a:buNone/>
                      </a:pPr>
                      <a:r>
                        <a:rPr b="1" lang="en" sz="1700" u="none" cap="none" strike="noStrike"/>
                        <a:t>Classifiers</a:t>
                      </a:r>
                      <a:endParaRPr b="1" sz="1700" u="none" cap="none" strike="noStrike"/>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E3142">
                        <a:alpha val="25098"/>
                      </a:srgbClr>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700" u="none" cap="none" strike="noStrike"/>
                        <a:t>Accuracy</a:t>
                      </a:r>
                      <a:endParaRPr b="1" sz="1700" u="none" cap="none" strike="noStrike"/>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0E3142">
                        <a:alpha val="25098"/>
                      </a:srgbClr>
                    </a:solidFill>
                  </a:tcPr>
                </a:tc>
              </a:tr>
              <a:tr h="527800">
                <a:tc>
                  <a:txBody>
                    <a:bodyPr/>
                    <a:lstStyle/>
                    <a:p>
                      <a:pPr indent="0" lvl="0" marL="0" marR="0" rtl="0" algn="ctr">
                        <a:lnSpc>
                          <a:spcPct val="100000"/>
                        </a:lnSpc>
                        <a:spcBef>
                          <a:spcPts val="0"/>
                        </a:spcBef>
                        <a:spcAft>
                          <a:spcPts val="0"/>
                        </a:spcAft>
                        <a:buClr>
                          <a:srgbClr val="000000"/>
                        </a:buClr>
                        <a:buSzPts val="1400"/>
                        <a:buFont typeface="Arial"/>
                        <a:buNone/>
                      </a:pPr>
                      <a:r>
                        <a:rPr lang="en"/>
                        <a:t>Random Forest Classifier</a:t>
                      </a:r>
                      <a:endParaRPr b="1" sz="1400" u="none" cap="none" strike="noStrike"/>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a:t>8</a:t>
                      </a:r>
                      <a:r>
                        <a:rPr lang="en" sz="1400" u="none" cap="none" strike="noStrike"/>
                        <a:t>1%</a:t>
                      </a:r>
                      <a:endParaRPr sz="1400" u="none" cap="none" strike="noStrike"/>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r>
              <a:tr h="527800">
                <a:tc>
                  <a:txBody>
                    <a:bodyPr/>
                    <a:lstStyle/>
                    <a:p>
                      <a:pPr indent="0" lvl="0" marL="0" rtl="0" algn="ctr">
                        <a:spcBef>
                          <a:spcPts val="0"/>
                        </a:spcBef>
                        <a:spcAft>
                          <a:spcPts val="0"/>
                        </a:spcAft>
                        <a:buClr>
                          <a:srgbClr val="000000"/>
                        </a:buClr>
                        <a:buSzPts val="1400"/>
                        <a:buFont typeface="Arial"/>
                        <a:buNone/>
                      </a:pPr>
                      <a:r>
                        <a:rPr lang="en"/>
                        <a:t>Logistic Regression</a:t>
                      </a:r>
                      <a:endParaRPr sz="1400" u="none" cap="none" strike="noStrike"/>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t>80</a:t>
                      </a:r>
                      <a:r>
                        <a:rPr lang="en" sz="1400" u="none" cap="none" strike="noStrike"/>
                        <a:t>%</a:t>
                      </a:r>
                      <a:endParaRPr sz="1400" u="none" cap="none" strike="noStrike"/>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527800">
                <a:tc>
                  <a:txBody>
                    <a:bodyPr/>
                    <a:lstStyle/>
                    <a:p>
                      <a:pPr indent="0" lvl="0" marL="0" rtl="0" algn="ctr">
                        <a:spcBef>
                          <a:spcPts val="0"/>
                        </a:spcBef>
                        <a:spcAft>
                          <a:spcPts val="0"/>
                        </a:spcAft>
                        <a:buClr>
                          <a:srgbClr val="000000"/>
                        </a:buClr>
                        <a:buSzPts val="1400"/>
                        <a:buFont typeface="Arial"/>
                        <a:buNone/>
                      </a:pPr>
                      <a:r>
                        <a:rPr lang="en"/>
                        <a:t>Decision Tree Classifier</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a:t>75</a:t>
                      </a:r>
                      <a:r>
                        <a:rPr lang="en" sz="1400" u="none" cap="none" strike="noStrike"/>
                        <a:t>%</a:t>
                      </a:r>
                      <a:endParaRPr sz="1400" u="none" cap="none" strike="noStrike"/>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22b51f079b_0_13"/>
          <p:cNvSpPr txBox="1"/>
          <p:nvPr>
            <p:ph idx="1" type="body"/>
          </p:nvPr>
        </p:nvSpPr>
        <p:spPr>
          <a:xfrm>
            <a:off x="1146025" y="1767275"/>
            <a:ext cx="7540800" cy="31587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000000"/>
              </a:buClr>
              <a:buSzPts val="1500"/>
              <a:buFont typeface="Roboto Slab"/>
              <a:buChar char="●"/>
            </a:pPr>
            <a:r>
              <a:rPr lang="en" sz="1500">
                <a:solidFill>
                  <a:srgbClr val="000000"/>
                </a:solidFill>
                <a:latin typeface="Roboto Slab"/>
                <a:ea typeface="Roboto Slab"/>
                <a:cs typeface="Roboto Slab"/>
                <a:sym typeface="Roboto Slab"/>
              </a:rPr>
              <a:t>A</a:t>
            </a:r>
            <a:r>
              <a:rPr lang="en" sz="1500">
                <a:solidFill>
                  <a:srgbClr val="000000"/>
                </a:solidFill>
                <a:latin typeface="Roboto Slab"/>
                <a:ea typeface="Roboto Slab"/>
                <a:cs typeface="Roboto Slab"/>
                <a:sym typeface="Roboto Slab"/>
              </a:rPr>
              <a:t>utonomous shopping is promising, with the potential for expanded use of robots in retail stores to perform various tasks such as restocking shelves and assisting customers</a:t>
            </a:r>
            <a:endParaRPr sz="1500">
              <a:solidFill>
                <a:srgbClr val="000000"/>
              </a:solidFill>
              <a:latin typeface="Roboto Slab"/>
              <a:ea typeface="Roboto Slab"/>
              <a:cs typeface="Roboto Slab"/>
              <a:sym typeface="Roboto Slab"/>
            </a:endParaRPr>
          </a:p>
          <a:p>
            <a:pPr indent="0" lvl="0" marL="457200" rtl="0" algn="just">
              <a:spcBef>
                <a:spcPts val="0"/>
              </a:spcBef>
              <a:spcAft>
                <a:spcPts val="0"/>
              </a:spcAft>
              <a:buNone/>
            </a:pPr>
            <a:r>
              <a:t/>
            </a:r>
            <a:endParaRPr sz="1500">
              <a:solidFill>
                <a:srgbClr val="000000"/>
              </a:solidFill>
              <a:latin typeface="Roboto Slab"/>
              <a:ea typeface="Roboto Slab"/>
              <a:cs typeface="Roboto Slab"/>
              <a:sym typeface="Roboto Slab"/>
            </a:endParaRPr>
          </a:p>
          <a:p>
            <a:pPr indent="-323850" lvl="0" marL="457200" rtl="0" algn="just">
              <a:spcBef>
                <a:spcPts val="0"/>
              </a:spcBef>
              <a:spcAft>
                <a:spcPts val="0"/>
              </a:spcAft>
              <a:buClr>
                <a:srgbClr val="000000"/>
              </a:buClr>
              <a:buSzPts val="1500"/>
              <a:buFont typeface="Roboto Slab"/>
              <a:buChar char="●"/>
            </a:pPr>
            <a:r>
              <a:rPr lang="en" sz="1500">
                <a:solidFill>
                  <a:srgbClr val="000000"/>
                </a:solidFill>
                <a:latin typeface="Roboto Slab"/>
                <a:ea typeface="Roboto Slab"/>
                <a:cs typeface="Roboto Slab"/>
                <a:sym typeface="Roboto Slab"/>
              </a:rPr>
              <a:t>Additionally, the integration of mobile apps and virtual assistants can enable customers to navigate and shop more efficiently</a:t>
            </a:r>
            <a:endParaRPr sz="1500">
              <a:solidFill>
                <a:srgbClr val="000000"/>
              </a:solidFill>
              <a:latin typeface="Roboto Slab"/>
              <a:ea typeface="Roboto Slab"/>
              <a:cs typeface="Roboto Slab"/>
              <a:sym typeface="Roboto Slab"/>
            </a:endParaRPr>
          </a:p>
          <a:p>
            <a:pPr indent="0" lvl="0" marL="457200" rtl="0" algn="just">
              <a:spcBef>
                <a:spcPts val="0"/>
              </a:spcBef>
              <a:spcAft>
                <a:spcPts val="0"/>
              </a:spcAft>
              <a:buNone/>
            </a:pPr>
            <a:r>
              <a:t/>
            </a:r>
            <a:endParaRPr sz="1500">
              <a:solidFill>
                <a:srgbClr val="000000"/>
              </a:solidFill>
              <a:latin typeface="Roboto Slab"/>
              <a:ea typeface="Roboto Slab"/>
              <a:cs typeface="Roboto Slab"/>
              <a:sym typeface="Roboto Slab"/>
            </a:endParaRPr>
          </a:p>
          <a:p>
            <a:pPr indent="-323850" lvl="0" marL="457200" rtl="0" algn="just">
              <a:spcBef>
                <a:spcPts val="0"/>
              </a:spcBef>
              <a:spcAft>
                <a:spcPts val="0"/>
              </a:spcAft>
              <a:buClr>
                <a:srgbClr val="000000"/>
              </a:buClr>
              <a:buSzPts val="1500"/>
              <a:buFont typeface="Roboto Slab"/>
              <a:buChar char="●"/>
            </a:pPr>
            <a:r>
              <a:rPr lang="en" sz="1500">
                <a:solidFill>
                  <a:srgbClr val="000000"/>
                </a:solidFill>
                <a:latin typeface="Roboto Slab"/>
                <a:ea typeface="Roboto Slab"/>
                <a:cs typeface="Roboto Slab"/>
                <a:sym typeface="Roboto Slab"/>
              </a:rPr>
              <a:t>Detection and classification of the objects can be improved in the future using large datasets.</a:t>
            </a:r>
            <a:endParaRPr sz="1500">
              <a:solidFill>
                <a:srgbClr val="000000"/>
              </a:solidFill>
              <a:latin typeface="Roboto Slab"/>
              <a:ea typeface="Roboto Slab"/>
              <a:cs typeface="Roboto Slab"/>
              <a:sym typeface="Roboto Slab"/>
            </a:endParaRPr>
          </a:p>
          <a:p>
            <a:pPr indent="0" lvl="0" marL="457200" rtl="0" algn="just">
              <a:spcBef>
                <a:spcPts val="0"/>
              </a:spcBef>
              <a:spcAft>
                <a:spcPts val="0"/>
              </a:spcAft>
              <a:buNone/>
            </a:pPr>
            <a:r>
              <a:t/>
            </a:r>
            <a:endParaRPr sz="1500">
              <a:solidFill>
                <a:srgbClr val="000000"/>
              </a:solidFill>
              <a:latin typeface="Roboto Slab"/>
              <a:ea typeface="Roboto Slab"/>
              <a:cs typeface="Roboto Slab"/>
              <a:sym typeface="Roboto Slab"/>
            </a:endParaRPr>
          </a:p>
          <a:p>
            <a:pPr indent="-323850" lvl="0" marL="457200" rtl="0" algn="just">
              <a:spcBef>
                <a:spcPts val="0"/>
              </a:spcBef>
              <a:spcAft>
                <a:spcPts val="0"/>
              </a:spcAft>
              <a:buClr>
                <a:srgbClr val="000000"/>
              </a:buClr>
              <a:buSzPts val="1500"/>
              <a:buFont typeface="Roboto Slab"/>
              <a:buChar char="●"/>
            </a:pPr>
            <a:r>
              <a:rPr lang="en" sz="1500">
                <a:solidFill>
                  <a:srgbClr val="000000"/>
                </a:solidFill>
                <a:latin typeface="Roboto Slab"/>
                <a:ea typeface="Roboto Slab"/>
                <a:cs typeface="Roboto Slab"/>
                <a:sym typeface="Roboto Slab"/>
              </a:rPr>
              <a:t>Overall, the future of autonomous shopping is likely to involve a more streamlined and efficient shopping experience that prioritizes convenience and customer satisfaction.</a:t>
            </a:r>
            <a:endParaRPr sz="1500">
              <a:solidFill>
                <a:srgbClr val="000000"/>
              </a:solidFill>
              <a:latin typeface="Roboto Slab"/>
              <a:ea typeface="Roboto Slab"/>
              <a:cs typeface="Roboto Slab"/>
              <a:sym typeface="Roboto Slab"/>
            </a:endParaRPr>
          </a:p>
          <a:p>
            <a:pPr indent="0" lvl="0" marL="0" rtl="0" algn="l">
              <a:spcBef>
                <a:spcPts val="600"/>
              </a:spcBef>
              <a:spcAft>
                <a:spcPts val="0"/>
              </a:spcAft>
              <a:buNone/>
            </a:pPr>
            <a:r>
              <a:t/>
            </a:r>
            <a:endParaRPr/>
          </a:p>
        </p:txBody>
      </p:sp>
      <p:sp>
        <p:nvSpPr>
          <p:cNvPr id="243" name="Google Shape;243;g222b51f079b_0_1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
        <p:nvSpPr>
          <p:cNvPr id="244" name="Google Shape;244;g222b51f079b_0_13"/>
          <p:cNvSpPr txBox="1"/>
          <p:nvPr>
            <p:ph type="title"/>
          </p:nvPr>
        </p:nvSpPr>
        <p:spPr>
          <a:xfrm>
            <a:off x="1146025" y="51267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a:t>FUTURE SCOPE</a:t>
            </a:r>
            <a:endParaRPr sz="2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1dcfcfd39f_1_38"/>
          <p:cNvSpPr/>
          <p:nvPr/>
        </p:nvSpPr>
        <p:spPr>
          <a:xfrm>
            <a:off x="0" y="20400"/>
            <a:ext cx="3480000" cy="51435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11dcfcfd39f_1_38"/>
          <p:cNvSpPr/>
          <p:nvPr/>
        </p:nvSpPr>
        <p:spPr>
          <a:xfrm rot="-5400000">
            <a:off x="-758175" y="911375"/>
            <a:ext cx="5149500" cy="3327000"/>
          </a:xfrm>
          <a:prstGeom prst="triangle">
            <a:avLst>
              <a:gd fmla="val 50457" name="adj"/>
            </a:avLst>
          </a:prstGeom>
          <a:solidFill>
            <a:srgbClr val="38761D"/>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11dcfcfd39f_1_38"/>
          <p:cNvSpPr txBox="1"/>
          <p:nvPr/>
        </p:nvSpPr>
        <p:spPr>
          <a:xfrm>
            <a:off x="807075" y="2172475"/>
            <a:ext cx="3327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3200" u="none" cap="none" strike="noStrike">
                <a:solidFill>
                  <a:srgbClr val="FFFFFF"/>
                </a:solidFill>
                <a:latin typeface="Roboto Slab"/>
                <a:ea typeface="Roboto Slab"/>
                <a:cs typeface="Roboto Slab"/>
                <a:sym typeface="Roboto Slab"/>
              </a:rPr>
              <a:t>Conclusion</a:t>
            </a:r>
            <a:endParaRPr b="1" i="0" sz="3200" u="none" cap="none" strike="noStrike">
              <a:solidFill>
                <a:srgbClr val="FFFFFF"/>
              </a:solidFill>
              <a:latin typeface="Roboto Slab"/>
              <a:ea typeface="Roboto Slab"/>
              <a:cs typeface="Roboto Slab"/>
              <a:sym typeface="Roboto Slab"/>
            </a:endParaRPr>
          </a:p>
        </p:txBody>
      </p:sp>
      <p:sp>
        <p:nvSpPr>
          <p:cNvPr id="252" name="Google Shape;252;g11dcfcfd39f_1_38"/>
          <p:cNvSpPr txBox="1"/>
          <p:nvPr/>
        </p:nvSpPr>
        <p:spPr>
          <a:xfrm>
            <a:off x="3988275" y="570275"/>
            <a:ext cx="4388400" cy="4068600"/>
          </a:xfrm>
          <a:prstGeom prst="rect">
            <a:avLst/>
          </a:prstGeom>
          <a:noFill/>
          <a:ln>
            <a:noFill/>
          </a:ln>
        </p:spPr>
        <p:txBody>
          <a:bodyPr anchorCtr="0" anchor="t" bIns="91425" lIns="91425" spcFirstLastPara="1" rIns="91425" wrap="square" tIns="91425">
            <a:spAutoFit/>
          </a:bodyPr>
          <a:lstStyle/>
          <a:p>
            <a:pPr indent="0" lvl="0" marL="457200" rtl="0" algn="just">
              <a:spcBef>
                <a:spcPts val="5"/>
              </a:spcBef>
              <a:spcAft>
                <a:spcPts val="0"/>
              </a:spcAft>
              <a:buNone/>
            </a:pPr>
            <a:r>
              <a:rPr lang="en">
                <a:latin typeface="Roboto Slab"/>
                <a:ea typeface="Roboto Slab"/>
                <a:cs typeface="Roboto Slab"/>
                <a:sym typeface="Roboto Slab"/>
              </a:rPr>
              <a:t>GroshopAid- Indoor obstacle avoidance and RFID based shopping aid for visually impaired people using a camera is a promising technology. </a:t>
            </a:r>
            <a:endParaRPr>
              <a:latin typeface="Roboto Slab"/>
              <a:ea typeface="Roboto Slab"/>
              <a:cs typeface="Roboto Slab"/>
              <a:sym typeface="Roboto Slab"/>
            </a:endParaRPr>
          </a:p>
          <a:p>
            <a:pPr indent="0" lvl="0" marL="457200" rtl="0" algn="just">
              <a:spcBef>
                <a:spcPts val="5"/>
              </a:spcBef>
              <a:spcAft>
                <a:spcPts val="0"/>
              </a:spcAft>
              <a:buNone/>
            </a:pPr>
            <a:r>
              <a:t/>
            </a:r>
            <a:endParaRPr>
              <a:latin typeface="Roboto Slab"/>
              <a:ea typeface="Roboto Slab"/>
              <a:cs typeface="Roboto Slab"/>
              <a:sym typeface="Roboto Slab"/>
            </a:endParaRPr>
          </a:p>
          <a:p>
            <a:pPr indent="0" lvl="0" marL="457200" rtl="0" algn="just">
              <a:spcBef>
                <a:spcPts val="5"/>
              </a:spcBef>
              <a:spcAft>
                <a:spcPts val="0"/>
              </a:spcAft>
              <a:buNone/>
            </a:pPr>
            <a:r>
              <a:rPr lang="en">
                <a:latin typeface="Roboto Slab"/>
                <a:ea typeface="Roboto Slab"/>
                <a:cs typeface="Roboto Slab"/>
                <a:sym typeface="Roboto Slab"/>
              </a:rPr>
              <a:t>Activity classification of Person, Rack and Trolley is done using the Random Forest , Logistic Regression and Decision Tree classifiers.</a:t>
            </a:r>
            <a:endParaRPr>
              <a:latin typeface="Roboto Slab"/>
              <a:ea typeface="Roboto Slab"/>
              <a:cs typeface="Roboto Slab"/>
              <a:sym typeface="Roboto Slab"/>
            </a:endParaRPr>
          </a:p>
          <a:p>
            <a:pPr indent="0" lvl="0" marL="457200" rtl="0" algn="just">
              <a:spcBef>
                <a:spcPts val="5"/>
              </a:spcBef>
              <a:spcAft>
                <a:spcPts val="0"/>
              </a:spcAft>
              <a:buNone/>
            </a:pPr>
            <a:r>
              <a:t/>
            </a:r>
            <a:endParaRPr>
              <a:latin typeface="Roboto Slab"/>
              <a:ea typeface="Roboto Slab"/>
              <a:cs typeface="Roboto Slab"/>
              <a:sym typeface="Roboto Slab"/>
            </a:endParaRPr>
          </a:p>
          <a:p>
            <a:pPr indent="0" lvl="0" marL="457200" rtl="0" algn="just">
              <a:spcBef>
                <a:spcPts val="5"/>
              </a:spcBef>
              <a:spcAft>
                <a:spcPts val="0"/>
              </a:spcAft>
              <a:buNone/>
            </a:pPr>
            <a:r>
              <a:rPr lang="en">
                <a:latin typeface="Roboto Slab"/>
                <a:ea typeface="Roboto Slab"/>
                <a:cs typeface="Roboto Slab"/>
                <a:sym typeface="Roboto Slab"/>
              </a:rPr>
              <a:t>The proposed system gives the best accuracy for the Random Forest classifier with the SIFT and HOG descriptor. </a:t>
            </a:r>
            <a:endParaRPr>
              <a:latin typeface="Roboto Slab"/>
              <a:ea typeface="Roboto Slab"/>
              <a:cs typeface="Roboto Slab"/>
              <a:sym typeface="Roboto Slab"/>
            </a:endParaRPr>
          </a:p>
          <a:p>
            <a:pPr indent="0" lvl="0" marL="457200" rtl="0" algn="just">
              <a:spcBef>
                <a:spcPts val="5"/>
              </a:spcBef>
              <a:spcAft>
                <a:spcPts val="0"/>
              </a:spcAft>
              <a:buNone/>
            </a:pPr>
            <a:r>
              <a:t/>
            </a:r>
            <a:endParaRPr>
              <a:latin typeface="Roboto Slab"/>
              <a:ea typeface="Roboto Slab"/>
              <a:cs typeface="Roboto Slab"/>
              <a:sym typeface="Roboto Slab"/>
            </a:endParaRPr>
          </a:p>
          <a:p>
            <a:pPr indent="0" lvl="0" marL="457200" rtl="0" algn="just">
              <a:spcBef>
                <a:spcPts val="5"/>
              </a:spcBef>
              <a:spcAft>
                <a:spcPts val="0"/>
              </a:spcAft>
              <a:buNone/>
            </a:pPr>
            <a:r>
              <a:rPr lang="en">
                <a:latin typeface="Roboto Slab"/>
                <a:ea typeface="Roboto Slab"/>
                <a:cs typeface="Roboto Slab"/>
                <a:sym typeface="Roboto Slab"/>
              </a:rPr>
              <a:t>The Testing accuracy for Random Forest is 81%, which is  good accuracy.</a:t>
            </a:r>
            <a:endParaRPr>
              <a:latin typeface="Roboto Slab"/>
              <a:ea typeface="Roboto Slab"/>
              <a:cs typeface="Roboto Slab"/>
              <a:sym typeface="Roboto Slab"/>
            </a:endParaRPr>
          </a:p>
          <a:p>
            <a:pPr indent="0" lvl="0" marL="457200" rtl="0" algn="just">
              <a:spcBef>
                <a:spcPts val="5"/>
              </a:spcBef>
              <a:spcAft>
                <a:spcPts val="0"/>
              </a:spcAft>
              <a:buNone/>
            </a:pPr>
            <a:r>
              <a:t/>
            </a:r>
            <a:endParaRPr>
              <a:latin typeface="Roboto Slab"/>
              <a:ea typeface="Roboto Slab"/>
              <a:cs typeface="Roboto Slab"/>
              <a:sym typeface="Roboto Slab"/>
            </a:endParaRPr>
          </a:p>
          <a:p>
            <a:pPr indent="0" lvl="0" marL="457200" rtl="0" algn="just">
              <a:spcBef>
                <a:spcPts val="5"/>
              </a:spcBef>
              <a:spcAft>
                <a:spcPts val="0"/>
              </a:spcAft>
              <a:buNone/>
            </a:pPr>
            <a:r>
              <a:t/>
            </a:r>
            <a:endParaRPr>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1dcfcfd39f_1_4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258" name="Google Shape;258;g11dcfcfd39f_1_49"/>
          <p:cNvSpPr txBox="1"/>
          <p:nvPr/>
        </p:nvSpPr>
        <p:spPr>
          <a:xfrm>
            <a:off x="537850" y="83675"/>
            <a:ext cx="2439000" cy="4464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Nixie One"/>
              <a:buChar char="❖"/>
            </a:pPr>
            <a:r>
              <a:rPr b="1" i="0" lang="en" sz="1700" u="none" cap="none" strike="noStrike">
                <a:solidFill>
                  <a:srgbClr val="000000"/>
                </a:solidFill>
                <a:latin typeface="Nixie One"/>
                <a:ea typeface="Nixie One"/>
                <a:cs typeface="Nixie One"/>
                <a:sym typeface="Nixie One"/>
              </a:rPr>
              <a:t>References:</a:t>
            </a:r>
            <a:endParaRPr b="1" i="0" sz="1700" u="none" cap="none" strike="noStrike">
              <a:solidFill>
                <a:srgbClr val="000000"/>
              </a:solidFill>
              <a:latin typeface="Nixie One"/>
              <a:ea typeface="Nixie One"/>
              <a:cs typeface="Nixie One"/>
              <a:sym typeface="Nixie One"/>
            </a:endParaRPr>
          </a:p>
        </p:txBody>
      </p:sp>
      <p:sp>
        <p:nvSpPr>
          <p:cNvPr id="259" name="Google Shape;259;g11dcfcfd39f_1_49"/>
          <p:cNvSpPr txBox="1"/>
          <p:nvPr/>
        </p:nvSpPr>
        <p:spPr>
          <a:xfrm>
            <a:off x="718250" y="492300"/>
            <a:ext cx="8119500" cy="5297100"/>
          </a:xfrm>
          <a:prstGeom prst="rect">
            <a:avLst/>
          </a:prstGeom>
          <a:noFill/>
          <a:ln>
            <a:noFill/>
          </a:ln>
        </p:spPr>
        <p:txBody>
          <a:bodyPr anchorCtr="0" anchor="t" bIns="91425" lIns="91425" spcFirstLastPara="1" rIns="91425" wrap="square" tIns="91425">
            <a:spAutoFit/>
          </a:bodyPr>
          <a:lstStyle/>
          <a:p>
            <a:pPr indent="-298450" lvl="0" marL="457200" rtl="0" algn="just">
              <a:lnSpc>
                <a:spcPct val="100000"/>
              </a:lnSpc>
              <a:spcBef>
                <a:spcPts val="0"/>
              </a:spcBef>
              <a:spcAft>
                <a:spcPts val="0"/>
              </a:spcAft>
              <a:buSzPts val="1100"/>
              <a:buFont typeface="Roboto Slab"/>
              <a:buAutoNum type="arabicPeriod"/>
            </a:pPr>
            <a:r>
              <a:rPr lang="en" sz="1100">
                <a:solidFill>
                  <a:srgbClr val="222222"/>
                </a:solidFill>
                <a:latin typeface="Roboto Slab"/>
                <a:ea typeface="Roboto Slab"/>
                <a:cs typeface="Roboto Slab"/>
                <a:sym typeface="Roboto Slab"/>
              </a:rPr>
              <a:t>Sanap, Mayur, Priya Chimurkar, and Narendra Bhagat. "SMART-smart mobile autonomous robotic trolley." In </a:t>
            </a:r>
            <a:r>
              <a:rPr i="1" lang="en" sz="1100">
                <a:solidFill>
                  <a:srgbClr val="222222"/>
                </a:solidFill>
                <a:latin typeface="Roboto Slab"/>
                <a:ea typeface="Roboto Slab"/>
                <a:cs typeface="Roboto Slab"/>
                <a:sym typeface="Roboto Slab"/>
              </a:rPr>
              <a:t>2020 4th International Conference on Intelligent Computing and Control Systems (ICICCS)</a:t>
            </a:r>
            <a:r>
              <a:rPr lang="en" sz="1100">
                <a:solidFill>
                  <a:srgbClr val="222222"/>
                </a:solidFill>
                <a:latin typeface="Roboto Slab"/>
                <a:ea typeface="Roboto Slab"/>
                <a:cs typeface="Roboto Slab"/>
                <a:sym typeface="Roboto Slab"/>
              </a:rPr>
              <a:t>, pp. 430-437. IEEE, 2020.</a:t>
            </a:r>
            <a:endParaRPr sz="1100">
              <a:solidFill>
                <a:srgbClr val="222222"/>
              </a:solidFill>
              <a:latin typeface="Roboto Slab"/>
              <a:ea typeface="Roboto Slab"/>
              <a:cs typeface="Roboto Slab"/>
              <a:sym typeface="Roboto Slab"/>
            </a:endParaRPr>
          </a:p>
          <a:p>
            <a:pPr indent="0" lvl="0" marL="457200" rtl="0" algn="just">
              <a:lnSpc>
                <a:spcPct val="100000"/>
              </a:lnSpc>
              <a:spcBef>
                <a:spcPts val="0"/>
              </a:spcBef>
              <a:spcAft>
                <a:spcPts val="0"/>
              </a:spcAft>
              <a:buNone/>
            </a:pPr>
            <a:r>
              <a:t/>
            </a:r>
            <a:endParaRPr sz="1100">
              <a:solidFill>
                <a:srgbClr val="222222"/>
              </a:solidFill>
              <a:latin typeface="Roboto Slab"/>
              <a:ea typeface="Roboto Slab"/>
              <a:cs typeface="Roboto Slab"/>
              <a:sym typeface="Roboto Slab"/>
            </a:endParaRPr>
          </a:p>
          <a:p>
            <a:pPr indent="-298450" lvl="0" marL="457200" rtl="0" algn="just">
              <a:lnSpc>
                <a:spcPct val="100000"/>
              </a:lnSpc>
              <a:spcBef>
                <a:spcPts val="0"/>
              </a:spcBef>
              <a:spcAft>
                <a:spcPts val="0"/>
              </a:spcAft>
              <a:buSzPts val="1100"/>
              <a:buFont typeface="Roboto Slab"/>
              <a:buAutoNum type="arabicPeriod"/>
            </a:pPr>
            <a:r>
              <a:rPr lang="en" sz="1100">
                <a:solidFill>
                  <a:srgbClr val="222222"/>
                </a:solidFill>
                <a:highlight>
                  <a:srgbClr val="FFFFFF"/>
                </a:highlight>
                <a:latin typeface="Roboto Slab"/>
                <a:ea typeface="Roboto Slab"/>
                <a:cs typeface="Roboto Slab"/>
                <a:sym typeface="Roboto Slab"/>
              </a:rPr>
              <a:t>López-de-Ipiña, Diego, Tania Lorido, and Unai López. "Blind shopping: enabling accessible shopping for visually impaired people through mobile technologies." In </a:t>
            </a:r>
            <a:r>
              <a:rPr i="1" lang="en" sz="1100">
                <a:solidFill>
                  <a:srgbClr val="222222"/>
                </a:solidFill>
                <a:highlight>
                  <a:srgbClr val="FFFFFF"/>
                </a:highlight>
                <a:latin typeface="Roboto Slab"/>
                <a:ea typeface="Roboto Slab"/>
                <a:cs typeface="Roboto Slab"/>
                <a:sym typeface="Roboto Slab"/>
              </a:rPr>
              <a:t>Toward Useful Services for Elderly and People with Disabilities: 9th International Conference on Smart Homes and Health Telematics, ICOST 2011, Montreal, Canada, June 20-22, 2011. Proceedings 9</a:t>
            </a:r>
            <a:r>
              <a:rPr lang="en" sz="1100">
                <a:solidFill>
                  <a:srgbClr val="222222"/>
                </a:solidFill>
                <a:highlight>
                  <a:srgbClr val="FFFFFF"/>
                </a:highlight>
                <a:latin typeface="Roboto Slab"/>
                <a:ea typeface="Roboto Slab"/>
                <a:cs typeface="Roboto Slab"/>
                <a:sym typeface="Roboto Slab"/>
              </a:rPr>
              <a:t>, pp. 266-270. Springer Berlin Heidelberg, 2011.</a:t>
            </a:r>
            <a:endParaRPr sz="1100">
              <a:solidFill>
                <a:srgbClr val="222222"/>
              </a:solidFill>
              <a:highlight>
                <a:srgbClr val="FFFFFF"/>
              </a:highlight>
              <a:latin typeface="Roboto Slab"/>
              <a:ea typeface="Roboto Slab"/>
              <a:cs typeface="Roboto Slab"/>
              <a:sym typeface="Roboto Slab"/>
            </a:endParaRPr>
          </a:p>
          <a:p>
            <a:pPr indent="0" lvl="0" marL="457200" rtl="0" algn="just">
              <a:lnSpc>
                <a:spcPct val="100000"/>
              </a:lnSpc>
              <a:spcBef>
                <a:spcPts val="0"/>
              </a:spcBef>
              <a:spcAft>
                <a:spcPts val="0"/>
              </a:spcAft>
              <a:buNone/>
            </a:pPr>
            <a:r>
              <a:t/>
            </a:r>
            <a:endParaRPr sz="1100">
              <a:solidFill>
                <a:srgbClr val="222222"/>
              </a:solidFill>
              <a:highlight>
                <a:srgbClr val="FFFFFF"/>
              </a:highlight>
              <a:latin typeface="Roboto Slab"/>
              <a:ea typeface="Roboto Slab"/>
              <a:cs typeface="Roboto Slab"/>
              <a:sym typeface="Roboto Slab"/>
            </a:endParaRPr>
          </a:p>
          <a:p>
            <a:pPr indent="-298450" lvl="0" marL="457200" rtl="0" algn="just">
              <a:lnSpc>
                <a:spcPct val="100000"/>
              </a:lnSpc>
              <a:spcBef>
                <a:spcPts val="0"/>
              </a:spcBef>
              <a:spcAft>
                <a:spcPts val="0"/>
              </a:spcAft>
              <a:buSzPts val="1100"/>
              <a:buFont typeface="Roboto Slab"/>
              <a:buAutoNum type="arabicPeriod"/>
            </a:pPr>
            <a:r>
              <a:rPr lang="en" sz="1100">
                <a:solidFill>
                  <a:srgbClr val="222222"/>
                </a:solidFill>
                <a:highlight>
                  <a:srgbClr val="FFFFFF"/>
                </a:highlight>
                <a:latin typeface="Roboto Slab"/>
                <a:ea typeface="Roboto Slab"/>
                <a:cs typeface="Roboto Slab"/>
                <a:sym typeface="Roboto Slab"/>
              </a:rPr>
              <a:t>Hanooja, T., C. G. Raji, M. Sreelekha, Jemsheer Koniyath, VK Muhammed Ameen, and M. Mohammed Noufal. "Human friendly smart trolley with automatic billing system." In </a:t>
            </a:r>
            <a:r>
              <a:rPr i="1" lang="en" sz="1100">
                <a:solidFill>
                  <a:srgbClr val="222222"/>
                </a:solidFill>
                <a:highlight>
                  <a:srgbClr val="FFFFFF"/>
                </a:highlight>
                <a:latin typeface="Roboto Slab"/>
                <a:ea typeface="Roboto Slab"/>
                <a:cs typeface="Roboto Slab"/>
                <a:sym typeface="Roboto Slab"/>
              </a:rPr>
              <a:t>2020 4th International Conference on Electronics, Communication and Aerospace Technology (ICECA)</a:t>
            </a:r>
            <a:r>
              <a:rPr lang="en" sz="1100">
                <a:solidFill>
                  <a:srgbClr val="222222"/>
                </a:solidFill>
                <a:highlight>
                  <a:srgbClr val="FFFFFF"/>
                </a:highlight>
                <a:latin typeface="Roboto Slab"/>
                <a:ea typeface="Roboto Slab"/>
                <a:cs typeface="Roboto Slab"/>
                <a:sym typeface="Roboto Slab"/>
              </a:rPr>
              <a:t>, pp. 1614-1619. IEEE, 2020.</a:t>
            </a:r>
            <a:endParaRPr sz="1100">
              <a:solidFill>
                <a:srgbClr val="222222"/>
              </a:solidFill>
              <a:highlight>
                <a:srgbClr val="FFFFFF"/>
              </a:highlight>
              <a:latin typeface="Roboto Slab"/>
              <a:ea typeface="Roboto Slab"/>
              <a:cs typeface="Roboto Slab"/>
              <a:sym typeface="Roboto Slab"/>
            </a:endParaRPr>
          </a:p>
          <a:p>
            <a:pPr indent="0" lvl="0" marL="457200" rtl="0" algn="just">
              <a:lnSpc>
                <a:spcPct val="100000"/>
              </a:lnSpc>
              <a:spcBef>
                <a:spcPts val="0"/>
              </a:spcBef>
              <a:spcAft>
                <a:spcPts val="0"/>
              </a:spcAft>
              <a:buNone/>
            </a:pPr>
            <a:r>
              <a:t/>
            </a:r>
            <a:endParaRPr sz="1100">
              <a:solidFill>
                <a:srgbClr val="222222"/>
              </a:solidFill>
              <a:highlight>
                <a:srgbClr val="FFFFFF"/>
              </a:highlight>
              <a:latin typeface="Roboto Slab"/>
              <a:ea typeface="Roboto Slab"/>
              <a:cs typeface="Roboto Slab"/>
              <a:sym typeface="Roboto Slab"/>
            </a:endParaRPr>
          </a:p>
          <a:p>
            <a:pPr indent="-298450" lvl="0" marL="457200" marR="0" rtl="0" algn="just">
              <a:lnSpc>
                <a:spcPct val="100000"/>
              </a:lnSpc>
              <a:spcBef>
                <a:spcPts val="0"/>
              </a:spcBef>
              <a:spcAft>
                <a:spcPts val="0"/>
              </a:spcAft>
              <a:buClr>
                <a:srgbClr val="222222"/>
              </a:buClr>
              <a:buSzPts val="1100"/>
              <a:buFont typeface="Roboto Slab"/>
              <a:buAutoNum type="arabicPeriod"/>
            </a:pPr>
            <a:r>
              <a:rPr lang="en" sz="1100">
                <a:solidFill>
                  <a:srgbClr val="222222"/>
                </a:solidFill>
                <a:latin typeface="Roboto Slab"/>
                <a:ea typeface="Roboto Slab"/>
                <a:cs typeface="Roboto Slab"/>
                <a:sym typeface="Roboto Slab"/>
              </a:rPr>
              <a:t>Suryaprasad, J., BO Praveen Kumar, D. Roopa, and A. K. Arjun. "A novel low-cost intelligent shopping cart." In </a:t>
            </a:r>
            <a:r>
              <a:rPr i="1" lang="en" sz="1100">
                <a:solidFill>
                  <a:srgbClr val="222222"/>
                </a:solidFill>
                <a:latin typeface="Roboto Slab"/>
                <a:ea typeface="Roboto Slab"/>
                <a:cs typeface="Roboto Slab"/>
                <a:sym typeface="Roboto Slab"/>
              </a:rPr>
              <a:t>2011 IEEE 2nd International Conference on Networked Embedded Systems for Enterprise Applications</a:t>
            </a:r>
            <a:r>
              <a:rPr lang="en" sz="1100">
                <a:solidFill>
                  <a:srgbClr val="222222"/>
                </a:solidFill>
                <a:latin typeface="Roboto Slab"/>
                <a:ea typeface="Roboto Slab"/>
                <a:cs typeface="Roboto Slab"/>
                <a:sym typeface="Roboto Slab"/>
              </a:rPr>
              <a:t>, pp. 1-4. IEEE, 2011.</a:t>
            </a:r>
            <a:endParaRPr sz="1100">
              <a:solidFill>
                <a:srgbClr val="222222"/>
              </a:solidFill>
              <a:latin typeface="Roboto Slab"/>
              <a:ea typeface="Roboto Slab"/>
              <a:cs typeface="Roboto Slab"/>
              <a:sym typeface="Roboto Slab"/>
            </a:endParaRPr>
          </a:p>
          <a:p>
            <a:pPr indent="0" lvl="0" marL="457200" marR="0" rtl="0" algn="just">
              <a:lnSpc>
                <a:spcPct val="100000"/>
              </a:lnSpc>
              <a:spcBef>
                <a:spcPts val="0"/>
              </a:spcBef>
              <a:spcAft>
                <a:spcPts val="0"/>
              </a:spcAft>
              <a:buNone/>
            </a:pPr>
            <a:r>
              <a:t/>
            </a:r>
            <a:endParaRPr sz="1100">
              <a:solidFill>
                <a:srgbClr val="222222"/>
              </a:solidFill>
              <a:latin typeface="Roboto Slab"/>
              <a:ea typeface="Roboto Slab"/>
              <a:cs typeface="Roboto Slab"/>
              <a:sym typeface="Roboto Slab"/>
            </a:endParaRPr>
          </a:p>
          <a:p>
            <a:pPr indent="-298450" lvl="0" marL="457200" rtl="0" algn="just">
              <a:lnSpc>
                <a:spcPct val="100000"/>
              </a:lnSpc>
              <a:spcBef>
                <a:spcPts val="0"/>
              </a:spcBef>
              <a:spcAft>
                <a:spcPts val="0"/>
              </a:spcAft>
              <a:buSzPts val="1100"/>
              <a:buFont typeface="Roboto Slab"/>
              <a:buAutoNum type="arabicPeriod"/>
            </a:pPr>
            <a:r>
              <a:rPr lang="en" sz="1100">
                <a:latin typeface="Roboto Slab"/>
                <a:ea typeface="Roboto Slab"/>
                <a:cs typeface="Roboto Slab"/>
                <a:sym typeface="Roboto Slab"/>
              </a:rPr>
              <a:t>Mekruksavanich, Sakorn. "Supermarket shopping system using rfid as the iot application." In </a:t>
            </a:r>
            <a:r>
              <a:rPr i="1" lang="en" sz="1100">
                <a:latin typeface="Roboto Slab"/>
                <a:ea typeface="Roboto Slab"/>
                <a:cs typeface="Roboto Slab"/>
                <a:sym typeface="Roboto Slab"/>
              </a:rPr>
              <a:t>2020 Joint International Conference on Digital Arts, Media and Technology with ECTI Northern Section Conference on Electrical, Electronics, Computer and Telecommunications Engineering (ECTI DAMT &amp; NCON)</a:t>
            </a:r>
            <a:r>
              <a:rPr lang="en" sz="1100">
                <a:latin typeface="Roboto Slab"/>
                <a:ea typeface="Roboto Slab"/>
                <a:cs typeface="Roboto Slab"/>
                <a:sym typeface="Roboto Slab"/>
              </a:rPr>
              <a:t>, pp. 83-86. IEEE, 2020.</a:t>
            </a:r>
            <a:endParaRPr sz="1100">
              <a:latin typeface="Roboto Slab"/>
              <a:ea typeface="Roboto Slab"/>
              <a:cs typeface="Roboto Slab"/>
              <a:sym typeface="Roboto Slab"/>
            </a:endParaRPr>
          </a:p>
          <a:p>
            <a:pPr indent="0" lvl="0" marL="457200" rtl="0" algn="just">
              <a:lnSpc>
                <a:spcPct val="100000"/>
              </a:lnSpc>
              <a:spcBef>
                <a:spcPts val="0"/>
              </a:spcBef>
              <a:spcAft>
                <a:spcPts val="0"/>
              </a:spcAft>
              <a:buNone/>
            </a:pPr>
            <a:r>
              <a:t/>
            </a:r>
            <a:endParaRPr sz="1100">
              <a:latin typeface="Roboto Slab"/>
              <a:ea typeface="Roboto Slab"/>
              <a:cs typeface="Roboto Slab"/>
              <a:sym typeface="Roboto Slab"/>
            </a:endParaRPr>
          </a:p>
          <a:p>
            <a:pPr indent="-298450" lvl="0" marL="457200" rtl="0" algn="just">
              <a:lnSpc>
                <a:spcPct val="100000"/>
              </a:lnSpc>
              <a:spcBef>
                <a:spcPts val="0"/>
              </a:spcBef>
              <a:spcAft>
                <a:spcPts val="0"/>
              </a:spcAft>
              <a:buSzPts val="1100"/>
              <a:buFont typeface="Roboto Slab"/>
              <a:buAutoNum type="arabicPeriod"/>
            </a:pPr>
            <a:r>
              <a:rPr lang="en" sz="1100">
                <a:highlight>
                  <a:schemeClr val="lt1"/>
                </a:highlight>
                <a:latin typeface="Roboto Slab"/>
                <a:ea typeface="Roboto Slab"/>
                <a:cs typeface="Roboto Slab"/>
                <a:sym typeface="Roboto Slab"/>
              </a:rPr>
              <a:t>Khairnar, Prasiddhi K., and Dhanashri H. Gawali. "Innovative shopping cart for smart cities." In </a:t>
            </a:r>
            <a:r>
              <a:rPr i="1" lang="en" sz="1100">
                <a:highlight>
                  <a:schemeClr val="lt1"/>
                </a:highlight>
                <a:latin typeface="Roboto Slab"/>
                <a:ea typeface="Roboto Slab"/>
                <a:cs typeface="Roboto Slab"/>
                <a:sym typeface="Roboto Slab"/>
              </a:rPr>
              <a:t>2017 2nd IEEE international conference on recent trends in electronics, information &amp; communication technology (RTEICT)</a:t>
            </a:r>
            <a:r>
              <a:rPr lang="en" sz="1100">
                <a:highlight>
                  <a:schemeClr val="lt1"/>
                </a:highlight>
                <a:latin typeface="Roboto Slab"/>
                <a:ea typeface="Roboto Slab"/>
                <a:cs typeface="Roboto Slab"/>
                <a:sym typeface="Roboto Slab"/>
              </a:rPr>
              <a:t>, pp. 1067-1071. IEEE, 2017.</a:t>
            </a:r>
            <a:endParaRPr sz="1100">
              <a:latin typeface="Roboto Slab"/>
              <a:ea typeface="Roboto Slab"/>
              <a:cs typeface="Roboto Slab"/>
              <a:sym typeface="Roboto Slab"/>
            </a:endParaRPr>
          </a:p>
          <a:p>
            <a:pPr indent="0" lvl="0" marL="0" rtl="0" algn="just">
              <a:lnSpc>
                <a:spcPct val="115000"/>
              </a:lnSpc>
              <a:spcBef>
                <a:spcPts val="0"/>
              </a:spcBef>
              <a:spcAft>
                <a:spcPts val="0"/>
              </a:spcAft>
              <a:buNone/>
            </a:pPr>
            <a:r>
              <a:t/>
            </a:r>
            <a:endParaRPr sz="1000">
              <a:latin typeface="Roboto Slab"/>
              <a:ea typeface="Roboto Slab"/>
              <a:cs typeface="Roboto Slab"/>
              <a:sym typeface="Roboto Slab"/>
            </a:endParaRPr>
          </a:p>
          <a:p>
            <a:pPr indent="0" lvl="0" marL="0" rtl="0" algn="just">
              <a:lnSpc>
                <a:spcPct val="115000"/>
              </a:lnSpc>
              <a:spcBef>
                <a:spcPts val="0"/>
              </a:spcBef>
              <a:spcAft>
                <a:spcPts val="0"/>
              </a:spcAft>
              <a:buNone/>
            </a:pPr>
            <a:r>
              <a:t/>
            </a:r>
            <a:endParaRPr sz="1000">
              <a:latin typeface="Roboto Slab"/>
              <a:ea typeface="Roboto Slab"/>
              <a:cs typeface="Roboto Slab"/>
              <a:sym typeface="Roboto Slab"/>
            </a:endParaRPr>
          </a:p>
          <a:p>
            <a:pPr indent="0" lvl="0" marL="457200" marR="0" rtl="0" algn="just">
              <a:lnSpc>
                <a:spcPct val="115000"/>
              </a:lnSpc>
              <a:spcBef>
                <a:spcPts val="1000"/>
              </a:spcBef>
              <a:spcAft>
                <a:spcPts val="0"/>
              </a:spcAft>
              <a:buNone/>
            </a:pPr>
            <a:r>
              <a:t/>
            </a:r>
            <a:endParaRPr i="0" sz="1200" u="none" cap="none" strike="noStrike">
              <a:highlight>
                <a:srgbClr val="FFFFFF"/>
              </a:highlight>
              <a:latin typeface="Roboto Slab"/>
              <a:ea typeface="Roboto Slab"/>
              <a:cs typeface="Roboto Slab"/>
              <a:sym typeface="Roboto Slab"/>
            </a:endParaRPr>
          </a:p>
          <a:p>
            <a:pPr indent="0" lvl="0" marL="457200" marR="0" rtl="0" algn="just">
              <a:lnSpc>
                <a:spcPct val="115000"/>
              </a:lnSpc>
              <a:spcBef>
                <a:spcPts val="1200"/>
              </a:spcBef>
              <a:spcAft>
                <a:spcPts val="0"/>
              </a:spcAft>
              <a:buClr>
                <a:srgbClr val="000000"/>
              </a:buClr>
              <a:buSzPts val="1300"/>
              <a:buFont typeface="Arial"/>
              <a:buNone/>
            </a:pPr>
            <a:r>
              <a:t/>
            </a:r>
            <a:endParaRPr i="0" sz="1300" u="none" cap="none" strike="noStrike">
              <a:solidFill>
                <a:srgbClr val="222222"/>
              </a:solidFill>
              <a:highlight>
                <a:srgbClr val="FFFFFF"/>
              </a:highlight>
              <a:latin typeface="Roboto Slab"/>
              <a:ea typeface="Roboto Slab"/>
              <a:cs typeface="Roboto Slab"/>
              <a:sym typeface="Roboto Sla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49468604d1_0_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fld id="{00000000-1234-1234-1234-123412341234}" type="slidenum">
              <a:rPr lang="en"/>
              <a:t>‹#›</a:t>
            </a:fld>
            <a:endParaRPr/>
          </a:p>
        </p:txBody>
      </p:sp>
      <p:sp>
        <p:nvSpPr>
          <p:cNvPr id="265" name="Google Shape;265;g249468604d1_0_0"/>
          <p:cNvSpPr txBox="1"/>
          <p:nvPr/>
        </p:nvSpPr>
        <p:spPr>
          <a:xfrm>
            <a:off x="537850" y="83675"/>
            <a:ext cx="2439000" cy="4464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Nixie One"/>
              <a:buChar char="❖"/>
            </a:pPr>
            <a:r>
              <a:rPr b="1" lang="en" sz="1700">
                <a:latin typeface="Nixie One"/>
                <a:ea typeface="Nixie One"/>
                <a:cs typeface="Nixie One"/>
                <a:sym typeface="Nixie One"/>
              </a:rPr>
              <a:t>CONTRIBUTION</a:t>
            </a:r>
            <a:endParaRPr b="1" i="0" sz="1700" u="none" cap="none" strike="noStrike">
              <a:solidFill>
                <a:srgbClr val="000000"/>
              </a:solidFill>
              <a:latin typeface="Nixie One"/>
              <a:ea typeface="Nixie One"/>
              <a:cs typeface="Nixie One"/>
              <a:sym typeface="Nixie One"/>
            </a:endParaRPr>
          </a:p>
        </p:txBody>
      </p:sp>
      <p:sp>
        <p:nvSpPr>
          <p:cNvPr id="266" name="Google Shape;266;g249468604d1_0_0"/>
          <p:cNvSpPr txBox="1"/>
          <p:nvPr/>
        </p:nvSpPr>
        <p:spPr>
          <a:xfrm>
            <a:off x="996375" y="1085875"/>
            <a:ext cx="6879000" cy="6465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b="1" lang="en" sz="1500">
                <a:latin typeface="Nixie One"/>
                <a:ea typeface="Nixie One"/>
                <a:cs typeface="Nixie One"/>
                <a:sym typeface="Nixie One"/>
              </a:rPr>
              <a:t>Shweta - </a:t>
            </a:r>
            <a:r>
              <a:rPr b="1" lang="en" sz="1500">
                <a:latin typeface="Nixie One"/>
                <a:ea typeface="Nixie One"/>
                <a:cs typeface="Nixie One"/>
                <a:sym typeface="Nixie One"/>
              </a:rPr>
              <a:t>Dataset</a:t>
            </a:r>
            <a:r>
              <a:rPr b="1" lang="en" sz="1500">
                <a:latin typeface="Nixie One"/>
                <a:ea typeface="Nixie One"/>
                <a:cs typeface="Nixie One"/>
                <a:sym typeface="Nixie One"/>
              </a:rPr>
              <a:t> Collection , Obstacle detection model, Report and PPT</a:t>
            </a:r>
            <a:endParaRPr b="1" i="0" sz="1500" u="none" cap="none" strike="noStrike">
              <a:solidFill>
                <a:srgbClr val="000000"/>
              </a:solidFill>
              <a:latin typeface="Nixie One"/>
              <a:ea typeface="Nixie One"/>
              <a:cs typeface="Nixie One"/>
              <a:sym typeface="Nixie One"/>
            </a:endParaRPr>
          </a:p>
        </p:txBody>
      </p:sp>
      <p:sp>
        <p:nvSpPr>
          <p:cNvPr id="267" name="Google Shape;267;g249468604d1_0_0"/>
          <p:cNvSpPr txBox="1"/>
          <p:nvPr/>
        </p:nvSpPr>
        <p:spPr>
          <a:xfrm>
            <a:off x="996375" y="2879375"/>
            <a:ext cx="6723900" cy="877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b="1" lang="en" sz="1500">
                <a:latin typeface="Nixie One"/>
                <a:ea typeface="Nixie One"/>
                <a:cs typeface="Nixie One"/>
                <a:sym typeface="Nixie One"/>
              </a:rPr>
              <a:t>Mitali   </a:t>
            </a:r>
            <a:r>
              <a:rPr b="1" lang="en" sz="1500">
                <a:latin typeface="Nixie One"/>
                <a:ea typeface="Nixie One"/>
                <a:cs typeface="Nixie One"/>
                <a:sym typeface="Nixie One"/>
              </a:rPr>
              <a:t>- Dataset Collection , Obstacle detection model, </a:t>
            </a:r>
            <a:r>
              <a:rPr b="1" lang="en" sz="1500">
                <a:latin typeface="Nixie One"/>
                <a:ea typeface="Nixie One"/>
                <a:cs typeface="Nixie One"/>
                <a:sym typeface="Nixie One"/>
              </a:rPr>
              <a:t>Report and PPT</a:t>
            </a:r>
            <a:endParaRPr b="1" sz="1500">
              <a:latin typeface="Nixie One"/>
              <a:ea typeface="Nixie One"/>
              <a:cs typeface="Nixie One"/>
              <a:sym typeface="Nixie One"/>
            </a:endParaRPr>
          </a:p>
          <a:p>
            <a:pPr indent="0" lvl="0" marL="457200" marR="0" rtl="0" algn="l">
              <a:lnSpc>
                <a:spcPct val="100000"/>
              </a:lnSpc>
              <a:spcBef>
                <a:spcPts val="0"/>
              </a:spcBef>
              <a:spcAft>
                <a:spcPts val="0"/>
              </a:spcAft>
              <a:buNone/>
            </a:pPr>
            <a:r>
              <a:t/>
            </a:r>
            <a:endParaRPr b="1" sz="1500">
              <a:latin typeface="Nixie One"/>
              <a:ea typeface="Nixie One"/>
              <a:cs typeface="Nixie One"/>
              <a:sym typeface="Nixie One"/>
            </a:endParaRPr>
          </a:p>
        </p:txBody>
      </p:sp>
      <p:sp>
        <p:nvSpPr>
          <p:cNvPr id="268" name="Google Shape;268;g249468604d1_0_0"/>
          <p:cNvSpPr txBox="1"/>
          <p:nvPr/>
        </p:nvSpPr>
        <p:spPr>
          <a:xfrm>
            <a:off x="938325" y="1948600"/>
            <a:ext cx="6723900" cy="877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b="1" lang="en" sz="1500">
                <a:latin typeface="Nixie One"/>
                <a:ea typeface="Nixie One"/>
                <a:cs typeface="Nixie One"/>
                <a:sym typeface="Nixie One"/>
              </a:rPr>
              <a:t>Rutuja</a:t>
            </a:r>
            <a:r>
              <a:rPr b="1" lang="en" sz="1500">
                <a:latin typeface="Nixie One"/>
                <a:ea typeface="Nixie One"/>
                <a:cs typeface="Nixie One"/>
                <a:sym typeface="Nixie One"/>
              </a:rPr>
              <a:t>  - Dataset Collection , Auto-Shopping model ,  Website Development, Report Making</a:t>
            </a:r>
            <a:endParaRPr b="1" sz="1500">
              <a:latin typeface="Nixie One"/>
              <a:ea typeface="Nixie One"/>
              <a:cs typeface="Nixie One"/>
              <a:sym typeface="Nixie One"/>
            </a:endParaRPr>
          </a:p>
          <a:p>
            <a:pPr indent="0" lvl="0" marL="457200" marR="0" rtl="0" algn="l">
              <a:lnSpc>
                <a:spcPct val="100000"/>
              </a:lnSpc>
              <a:spcBef>
                <a:spcPts val="0"/>
              </a:spcBef>
              <a:spcAft>
                <a:spcPts val="0"/>
              </a:spcAft>
              <a:buNone/>
            </a:pPr>
            <a:r>
              <a:t/>
            </a:r>
            <a:endParaRPr b="1" sz="1500">
              <a:latin typeface="Nixie One"/>
              <a:ea typeface="Nixie One"/>
              <a:cs typeface="Nixie One"/>
              <a:sym typeface="Nixie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1dcfcfd39f_0_0"/>
          <p:cNvSpPr txBox="1"/>
          <p:nvPr>
            <p:ph type="ctrTitle"/>
          </p:nvPr>
        </p:nvSpPr>
        <p:spPr>
          <a:xfrm>
            <a:off x="4171750" y="728350"/>
            <a:ext cx="4531500" cy="3863100"/>
          </a:xfrm>
          <a:prstGeom prst="rect">
            <a:avLst/>
          </a:prstGeom>
          <a:noFill/>
          <a:ln>
            <a:noFill/>
          </a:ln>
        </p:spPr>
        <p:txBody>
          <a:bodyPr anchorCtr="0" anchor="b" bIns="91425" lIns="91425" spcFirstLastPara="1" rIns="91425" wrap="square" tIns="91425">
            <a:noAutofit/>
          </a:bodyPr>
          <a:lstStyle/>
          <a:p>
            <a:pPr indent="-355600" lvl="0" marL="457200" rtl="0" algn="l">
              <a:lnSpc>
                <a:spcPct val="150000"/>
              </a:lnSpc>
              <a:spcBef>
                <a:spcPts val="0"/>
              </a:spcBef>
              <a:spcAft>
                <a:spcPts val="0"/>
              </a:spcAft>
              <a:buSzPts val="2000"/>
              <a:buFont typeface="Noto Sans"/>
              <a:buChar char="▪"/>
            </a:pPr>
            <a:r>
              <a:rPr lang="en" sz="2400"/>
              <a:t>Introduction</a:t>
            </a:r>
            <a:endParaRPr sz="2400"/>
          </a:p>
          <a:p>
            <a:pPr indent="-355600" lvl="0" marL="457200" rtl="0" algn="l">
              <a:lnSpc>
                <a:spcPct val="150000"/>
              </a:lnSpc>
              <a:spcBef>
                <a:spcPts val="0"/>
              </a:spcBef>
              <a:spcAft>
                <a:spcPts val="0"/>
              </a:spcAft>
              <a:buSzPts val="2000"/>
              <a:buFont typeface="Noto Sans"/>
              <a:buChar char="▪"/>
            </a:pPr>
            <a:r>
              <a:rPr lang="en" sz="2400"/>
              <a:t>Literature Survey</a:t>
            </a:r>
            <a:endParaRPr sz="2400"/>
          </a:p>
          <a:p>
            <a:pPr indent="-355600" lvl="0" marL="457200" rtl="0" algn="l">
              <a:lnSpc>
                <a:spcPct val="150000"/>
              </a:lnSpc>
              <a:spcBef>
                <a:spcPts val="0"/>
              </a:spcBef>
              <a:spcAft>
                <a:spcPts val="0"/>
              </a:spcAft>
              <a:buSzPts val="2000"/>
              <a:buChar char="▪"/>
            </a:pPr>
            <a:r>
              <a:rPr lang="en" sz="2400"/>
              <a:t>Methodology</a:t>
            </a:r>
            <a:endParaRPr sz="2400"/>
          </a:p>
          <a:p>
            <a:pPr indent="-355600" lvl="0" marL="457200" rtl="0" algn="l">
              <a:lnSpc>
                <a:spcPct val="150000"/>
              </a:lnSpc>
              <a:spcBef>
                <a:spcPts val="0"/>
              </a:spcBef>
              <a:spcAft>
                <a:spcPts val="0"/>
              </a:spcAft>
              <a:buSzPts val="2000"/>
              <a:buFont typeface="Noto Sans"/>
              <a:buChar char="▪"/>
            </a:pPr>
            <a:r>
              <a:rPr lang="en" sz="2400"/>
              <a:t>Novelty</a:t>
            </a:r>
            <a:endParaRPr sz="2400"/>
          </a:p>
          <a:p>
            <a:pPr indent="-355600" lvl="0" marL="457200" rtl="0" algn="l">
              <a:lnSpc>
                <a:spcPct val="150000"/>
              </a:lnSpc>
              <a:spcBef>
                <a:spcPts val="0"/>
              </a:spcBef>
              <a:spcAft>
                <a:spcPts val="0"/>
              </a:spcAft>
              <a:buSzPts val="2000"/>
              <a:buFont typeface="Noto Sans"/>
              <a:buChar char="▪"/>
            </a:pPr>
            <a:r>
              <a:rPr lang="en" sz="2400"/>
              <a:t>Future Scope</a:t>
            </a:r>
            <a:endParaRPr sz="2400"/>
          </a:p>
          <a:p>
            <a:pPr indent="-355600" lvl="0" marL="457200" rtl="0" algn="l">
              <a:lnSpc>
                <a:spcPct val="150000"/>
              </a:lnSpc>
              <a:spcBef>
                <a:spcPts val="0"/>
              </a:spcBef>
              <a:spcAft>
                <a:spcPts val="0"/>
              </a:spcAft>
              <a:buSzPts val="2000"/>
              <a:buChar char="▪"/>
            </a:pPr>
            <a:r>
              <a:rPr lang="en" sz="2400"/>
              <a:t>Conclusion</a:t>
            </a:r>
            <a:endParaRPr sz="2400"/>
          </a:p>
          <a:p>
            <a:pPr indent="-381000" lvl="0" marL="457200" rtl="0" algn="l">
              <a:lnSpc>
                <a:spcPct val="150000"/>
              </a:lnSpc>
              <a:spcBef>
                <a:spcPts val="0"/>
              </a:spcBef>
              <a:spcAft>
                <a:spcPts val="0"/>
              </a:spcAft>
              <a:buSzPts val="2400"/>
              <a:buChar char="▪"/>
            </a:pPr>
            <a:r>
              <a:rPr lang="en" sz="2400"/>
              <a:t>References</a:t>
            </a:r>
            <a:endParaRPr sz="2400"/>
          </a:p>
        </p:txBody>
      </p:sp>
      <p:sp>
        <p:nvSpPr>
          <p:cNvPr id="117" name="Google Shape;117;g11dcfcfd39f_0_0"/>
          <p:cNvSpPr txBox="1"/>
          <p:nvPr/>
        </p:nvSpPr>
        <p:spPr>
          <a:xfrm>
            <a:off x="192100" y="1471200"/>
            <a:ext cx="2888100" cy="2201100"/>
          </a:xfrm>
          <a:prstGeom prst="rect">
            <a:avLst/>
          </a:prstGeom>
          <a:noFill/>
          <a:ln>
            <a:noFill/>
          </a:ln>
        </p:spPr>
        <p:txBody>
          <a:bodyPr anchorCtr="0" anchor="ctr" bIns="91425" lIns="91425" spcFirstLastPara="1" rIns="91425" wrap="square" tIns="91425">
            <a:noAutofit/>
          </a:bodyPr>
          <a:lstStyle/>
          <a:p>
            <a:pPr indent="-457200" lvl="0" marL="457200" marR="0" rtl="0" algn="ctr">
              <a:lnSpc>
                <a:spcPct val="100000"/>
              </a:lnSpc>
              <a:spcBef>
                <a:spcPts val="0"/>
              </a:spcBef>
              <a:spcAft>
                <a:spcPts val="0"/>
              </a:spcAft>
              <a:buClr>
                <a:schemeClr val="lt1"/>
              </a:buClr>
              <a:buSzPts val="4000"/>
              <a:buFont typeface="Roboto Slab"/>
              <a:buChar char="❖"/>
            </a:pPr>
            <a:r>
              <a:rPr b="0" i="0" lang="en" sz="4000" u="none" cap="none" strike="noStrike">
                <a:solidFill>
                  <a:schemeClr val="lt1"/>
                </a:solidFill>
                <a:latin typeface="Roboto Slab"/>
                <a:ea typeface="Roboto Slab"/>
                <a:cs typeface="Roboto Slab"/>
                <a:sym typeface="Roboto Slab"/>
              </a:rPr>
              <a:t>Contents</a:t>
            </a:r>
            <a:endParaRPr b="0" i="0" sz="4000" u="none" cap="none" strike="noStrike">
              <a:solidFill>
                <a:schemeClr val="lt1"/>
              </a:solidFill>
              <a:latin typeface="Roboto Slab"/>
              <a:ea typeface="Roboto Slab"/>
              <a:cs typeface="Roboto Slab"/>
              <a:sym typeface="Roboto Slab"/>
            </a:endParaRPr>
          </a:p>
        </p:txBody>
      </p:sp>
      <p:sp>
        <p:nvSpPr>
          <p:cNvPr id="118" name="Google Shape;118;g11dcfcfd39f_0_0"/>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nvSpPr>
        <p:spPr>
          <a:xfrm>
            <a:off x="2060400" y="2094595"/>
            <a:ext cx="5023200" cy="10005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 sz="5300" u="none" cap="none" strike="noStrike">
                <a:solidFill>
                  <a:schemeClr val="lt1"/>
                </a:solidFill>
                <a:latin typeface="Arial"/>
                <a:ea typeface="Arial"/>
                <a:cs typeface="Arial"/>
                <a:sym typeface="Arial"/>
              </a:rPr>
              <a:t>THANK YOU!</a:t>
            </a:r>
            <a:endParaRPr b="0" i="0" sz="53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type="title"/>
          </p:nvPr>
        </p:nvSpPr>
        <p:spPr>
          <a:xfrm>
            <a:off x="1176505" y="163214"/>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2800"/>
              <a:t>INTRODUCTION:</a:t>
            </a:r>
            <a:endParaRPr sz="2800"/>
          </a:p>
        </p:txBody>
      </p:sp>
      <p:grpSp>
        <p:nvGrpSpPr>
          <p:cNvPr id="124" name="Google Shape;124;p2"/>
          <p:cNvGrpSpPr/>
          <p:nvPr/>
        </p:nvGrpSpPr>
        <p:grpSpPr>
          <a:xfrm>
            <a:off x="516503" y="478767"/>
            <a:ext cx="366458" cy="366437"/>
            <a:chOff x="1923675" y="1633650"/>
            <a:chExt cx="436000" cy="435975"/>
          </a:xfrm>
        </p:grpSpPr>
        <p:sp>
          <p:nvSpPr>
            <p:cNvPr id="125" name="Google Shape;125;p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32" name="Google Shape;132;p2"/>
          <p:cNvSpPr txBox="1"/>
          <p:nvPr/>
        </p:nvSpPr>
        <p:spPr>
          <a:xfrm>
            <a:off x="298150" y="1260375"/>
            <a:ext cx="8658900" cy="41250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0"/>
              </a:spcBef>
              <a:spcAft>
                <a:spcPts val="0"/>
              </a:spcAft>
              <a:buNone/>
            </a:pPr>
            <a:r>
              <a:t/>
            </a:r>
            <a:endParaRPr b="1" sz="1600">
              <a:latin typeface="Roboto Slab"/>
              <a:ea typeface="Roboto Slab"/>
              <a:cs typeface="Roboto Slab"/>
              <a:sym typeface="Roboto Slab"/>
            </a:endParaRPr>
          </a:p>
          <a:p>
            <a:pPr indent="-330200" lvl="0" marL="457200" marR="0" rtl="0" algn="just">
              <a:lnSpc>
                <a:spcPct val="100000"/>
              </a:lnSpc>
              <a:spcBef>
                <a:spcPts val="0"/>
              </a:spcBef>
              <a:spcAft>
                <a:spcPts val="0"/>
              </a:spcAft>
              <a:buSzPts val="1600"/>
              <a:buFont typeface="Roboto Slab"/>
              <a:buChar char="●"/>
            </a:pPr>
            <a:r>
              <a:rPr lang="en" sz="1600">
                <a:latin typeface="Roboto Slab"/>
                <a:ea typeface="Roboto Slab"/>
                <a:cs typeface="Roboto Slab"/>
                <a:sym typeface="Roboto Slab"/>
              </a:rPr>
              <a:t>A Supermarket is a place where customers come to purchase daily using products. After that custom has to wait in line for the </a:t>
            </a:r>
            <a:r>
              <a:rPr lang="en" sz="1600">
                <a:latin typeface="Roboto Slab"/>
                <a:ea typeface="Roboto Slab"/>
                <a:cs typeface="Roboto Slab"/>
                <a:sym typeface="Roboto Slab"/>
              </a:rPr>
              <a:t>billing</a:t>
            </a:r>
            <a:r>
              <a:rPr lang="en" sz="1600">
                <a:latin typeface="Roboto Slab"/>
                <a:ea typeface="Roboto Slab"/>
                <a:cs typeface="Roboto Slab"/>
                <a:sym typeface="Roboto Slab"/>
              </a:rPr>
              <a:t> process</a:t>
            </a:r>
            <a:endParaRPr sz="1600">
              <a:latin typeface="Roboto Slab"/>
              <a:ea typeface="Roboto Slab"/>
              <a:cs typeface="Roboto Slab"/>
              <a:sym typeface="Roboto Slab"/>
            </a:endParaRPr>
          </a:p>
          <a:p>
            <a:pPr indent="0" lvl="0" marL="457200" marR="0" rtl="0" algn="just">
              <a:lnSpc>
                <a:spcPct val="100000"/>
              </a:lnSpc>
              <a:spcBef>
                <a:spcPts val="0"/>
              </a:spcBef>
              <a:spcAft>
                <a:spcPts val="0"/>
              </a:spcAft>
              <a:buNone/>
            </a:pPr>
            <a:r>
              <a:t/>
            </a:r>
            <a:endParaRPr sz="1600">
              <a:latin typeface="Roboto Slab"/>
              <a:ea typeface="Roboto Slab"/>
              <a:cs typeface="Roboto Slab"/>
              <a:sym typeface="Roboto Slab"/>
            </a:endParaRPr>
          </a:p>
          <a:p>
            <a:pPr indent="-330200" lvl="0" marL="457200" rtl="0" algn="just">
              <a:spcBef>
                <a:spcPts val="0"/>
              </a:spcBef>
              <a:spcAft>
                <a:spcPts val="0"/>
              </a:spcAft>
              <a:buSzPts val="1600"/>
              <a:buFont typeface="Roboto Slab"/>
              <a:buChar char="●"/>
            </a:pPr>
            <a:r>
              <a:rPr lang="en" sz="1600">
                <a:latin typeface="Roboto Slab"/>
                <a:ea typeface="Roboto Slab"/>
                <a:cs typeface="Roboto Slab"/>
                <a:sym typeface="Roboto Slab"/>
              </a:rPr>
              <a:t>Autonomous shopping is a concept that involves the use of technologies such as RFID readers and cameras to enable a seamless and convenient shopping experience for customers. </a:t>
            </a:r>
            <a:endParaRPr sz="1600">
              <a:latin typeface="Roboto Slab"/>
              <a:ea typeface="Roboto Slab"/>
              <a:cs typeface="Roboto Slab"/>
              <a:sym typeface="Roboto Slab"/>
            </a:endParaRPr>
          </a:p>
          <a:p>
            <a:pPr indent="0" lvl="0" marL="457200" rtl="0" algn="just">
              <a:spcBef>
                <a:spcPts val="0"/>
              </a:spcBef>
              <a:spcAft>
                <a:spcPts val="0"/>
              </a:spcAft>
              <a:buNone/>
            </a:pPr>
            <a:r>
              <a:t/>
            </a:r>
            <a:endParaRPr sz="1600">
              <a:latin typeface="Roboto Slab"/>
              <a:ea typeface="Roboto Slab"/>
              <a:cs typeface="Roboto Slab"/>
              <a:sym typeface="Roboto Slab"/>
            </a:endParaRPr>
          </a:p>
          <a:p>
            <a:pPr indent="-330200" lvl="0" marL="457200" rtl="0" algn="just">
              <a:spcBef>
                <a:spcPts val="0"/>
              </a:spcBef>
              <a:spcAft>
                <a:spcPts val="0"/>
              </a:spcAft>
              <a:buSzPts val="1600"/>
              <a:buFont typeface="Roboto Slab"/>
              <a:buChar char="●"/>
            </a:pPr>
            <a:r>
              <a:rPr lang="en" sz="1600">
                <a:latin typeface="Roboto Slab"/>
                <a:ea typeface="Roboto Slab"/>
                <a:cs typeface="Roboto Slab"/>
                <a:sym typeface="Roboto Slab"/>
              </a:rPr>
              <a:t>RFID readers are used to track products and detect their location, while cameras are used for object recognition and to identify products.</a:t>
            </a:r>
            <a:endParaRPr sz="1600">
              <a:latin typeface="Roboto Slab"/>
              <a:ea typeface="Roboto Slab"/>
              <a:cs typeface="Roboto Slab"/>
              <a:sym typeface="Roboto Slab"/>
            </a:endParaRPr>
          </a:p>
          <a:p>
            <a:pPr indent="0" lvl="0" marL="457200" rtl="0" algn="just">
              <a:spcBef>
                <a:spcPts val="0"/>
              </a:spcBef>
              <a:spcAft>
                <a:spcPts val="0"/>
              </a:spcAft>
              <a:buNone/>
            </a:pPr>
            <a:r>
              <a:t/>
            </a:r>
            <a:endParaRPr sz="1600">
              <a:latin typeface="Roboto Slab"/>
              <a:ea typeface="Roboto Slab"/>
              <a:cs typeface="Roboto Slab"/>
              <a:sym typeface="Roboto Slab"/>
            </a:endParaRPr>
          </a:p>
          <a:p>
            <a:pPr indent="-330200" lvl="0" marL="457200" rtl="0" algn="just">
              <a:spcBef>
                <a:spcPts val="0"/>
              </a:spcBef>
              <a:spcAft>
                <a:spcPts val="0"/>
              </a:spcAft>
              <a:buSzPts val="1600"/>
              <a:buFont typeface="Roboto Slab"/>
              <a:buChar char="●"/>
            </a:pPr>
            <a:r>
              <a:rPr lang="en" sz="1600">
                <a:latin typeface="Roboto Slab"/>
                <a:ea typeface="Roboto Slab"/>
                <a:cs typeface="Roboto Slab"/>
                <a:sym typeface="Roboto Slab"/>
              </a:rPr>
              <a:t>Customer adds products to their cart, the RFID reader and camera technology automatically records the items and their prices. </a:t>
            </a:r>
            <a:endParaRPr sz="1600">
              <a:latin typeface="Roboto Slab"/>
              <a:ea typeface="Roboto Slab"/>
              <a:cs typeface="Roboto Slab"/>
              <a:sym typeface="Roboto Slab"/>
            </a:endParaRPr>
          </a:p>
          <a:p>
            <a:pPr indent="0" lvl="0" marL="457200" rtl="0" algn="just">
              <a:spcBef>
                <a:spcPts val="0"/>
              </a:spcBef>
              <a:spcAft>
                <a:spcPts val="0"/>
              </a:spcAft>
              <a:buNone/>
            </a:pPr>
            <a:r>
              <a:t/>
            </a:r>
            <a:endParaRPr b="1" sz="1600">
              <a:latin typeface="Roboto Slab"/>
              <a:ea typeface="Roboto Slab"/>
              <a:cs typeface="Roboto Slab"/>
              <a:sym typeface="Roboto Slab"/>
            </a:endParaRPr>
          </a:p>
          <a:p>
            <a:pPr indent="0" lvl="0" marL="0" rtl="0" algn="just">
              <a:spcBef>
                <a:spcPts val="0"/>
              </a:spcBef>
              <a:spcAft>
                <a:spcPts val="0"/>
              </a:spcAft>
              <a:buNone/>
            </a:pPr>
            <a:r>
              <a:t/>
            </a:r>
            <a:endParaRPr b="1" sz="1600">
              <a:latin typeface="Roboto Slab"/>
              <a:ea typeface="Roboto Slab"/>
              <a:cs typeface="Roboto Slab"/>
              <a:sym typeface="Roboto Slab"/>
            </a:endParaRPr>
          </a:p>
          <a:p>
            <a:pPr indent="0" lvl="0" marL="0" marR="0" rtl="0" algn="just">
              <a:lnSpc>
                <a:spcPct val="100000"/>
              </a:lnSpc>
              <a:spcBef>
                <a:spcPts val="0"/>
              </a:spcBef>
              <a:spcAft>
                <a:spcPts val="0"/>
              </a:spcAft>
              <a:buNone/>
            </a:pPr>
            <a:r>
              <a:t/>
            </a:r>
            <a:endParaRPr b="1" sz="1600">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7"/>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38" name="Google Shape;138;p37"/>
          <p:cNvSpPr/>
          <p:nvPr/>
        </p:nvSpPr>
        <p:spPr>
          <a:xfrm>
            <a:off x="318470" y="-100"/>
            <a:ext cx="5917275" cy="51435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7"/>
          <p:cNvSpPr txBox="1"/>
          <p:nvPr/>
        </p:nvSpPr>
        <p:spPr>
          <a:xfrm>
            <a:off x="123550" y="2092930"/>
            <a:ext cx="5994650" cy="738633"/>
          </a:xfrm>
          <a:prstGeom prst="rect">
            <a:avLst/>
          </a:prstGeom>
          <a:noFill/>
          <a:ln>
            <a:noFill/>
          </a:ln>
        </p:spPr>
        <p:txBody>
          <a:bodyPr anchorCtr="0" anchor="t" bIns="91425" lIns="91425" spcFirstLastPara="1" rIns="91425" wrap="square" tIns="91425">
            <a:spAutoFit/>
          </a:bodyPr>
          <a:lstStyle/>
          <a:p>
            <a:pPr indent="-425450" lvl="0" marL="457200" marR="0" rtl="0" algn="ctr">
              <a:lnSpc>
                <a:spcPct val="100000"/>
              </a:lnSpc>
              <a:spcBef>
                <a:spcPts val="0"/>
              </a:spcBef>
              <a:spcAft>
                <a:spcPts val="0"/>
              </a:spcAft>
              <a:buClr>
                <a:schemeClr val="lt1"/>
              </a:buClr>
              <a:buSzPts val="3100"/>
              <a:buFont typeface="Roboto Slab"/>
              <a:buChar char="❖"/>
            </a:pPr>
            <a:r>
              <a:rPr b="1" i="0" lang="en" sz="3600" u="none" cap="none" strike="noStrike">
                <a:solidFill>
                  <a:srgbClr val="002060"/>
                </a:solidFill>
                <a:latin typeface="Roboto Slab"/>
                <a:ea typeface="Roboto Slab"/>
                <a:cs typeface="Roboto Slab"/>
                <a:sym typeface="Roboto Slab"/>
              </a:rPr>
              <a:t>LITERATURE SURVEY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1a5ceb6957_1_9"/>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t>‹#›</a:t>
            </a:fld>
            <a:endParaRPr/>
          </a:p>
        </p:txBody>
      </p:sp>
      <p:sp>
        <p:nvSpPr>
          <p:cNvPr id="145" name="Google Shape;145;g11a5ceb6957_1_9"/>
          <p:cNvSpPr txBox="1"/>
          <p:nvPr>
            <p:ph idx="1" type="body"/>
          </p:nvPr>
        </p:nvSpPr>
        <p:spPr>
          <a:xfrm>
            <a:off x="754150" y="451125"/>
            <a:ext cx="2776800" cy="391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b="1" lang="en" sz="1400">
                <a:solidFill>
                  <a:srgbClr val="000000"/>
                </a:solidFill>
                <a:latin typeface="Roboto Slab"/>
                <a:ea typeface="Roboto Slab"/>
                <a:cs typeface="Roboto Slab"/>
                <a:sym typeface="Roboto Slab"/>
              </a:rPr>
              <a:t>                        </a:t>
            </a:r>
            <a:r>
              <a:rPr b="1" lang="en" sz="1300">
                <a:solidFill>
                  <a:srgbClr val="000000"/>
                </a:solidFill>
                <a:latin typeface="Roboto Slab"/>
                <a:ea typeface="Roboto Slab"/>
                <a:cs typeface="Roboto Slab"/>
                <a:sym typeface="Roboto Slab"/>
              </a:rPr>
              <a:t> [1]</a:t>
            </a:r>
            <a:endParaRPr b="1" sz="1300">
              <a:solidFill>
                <a:srgbClr val="000000"/>
              </a:solidFill>
              <a:latin typeface="Roboto Slab"/>
              <a:ea typeface="Roboto Slab"/>
              <a:cs typeface="Roboto Slab"/>
              <a:sym typeface="Roboto Slab"/>
            </a:endParaRPr>
          </a:p>
          <a:p>
            <a:pPr indent="0" lvl="0" marL="0" rtl="0" algn="just">
              <a:lnSpc>
                <a:spcPct val="100000"/>
              </a:lnSpc>
              <a:spcBef>
                <a:spcPts val="0"/>
              </a:spcBef>
              <a:spcAft>
                <a:spcPts val="0"/>
              </a:spcAft>
              <a:buSzPts val="1800"/>
              <a:buNone/>
            </a:pPr>
            <a:r>
              <a:t/>
            </a:r>
            <a:endParaRPr b="1" sz="1400">
              <a:solidFill>
                <a:srgbClr val="000000"/>
              </a:solidFill>
              <a:latin typeface="Roboto Slab"/>
              <a:ea typeface="Roboto Slab"/>
              <a:cs typeface="Roboto Slab"/>
              <a:sym typeface="Roboto Slab"/>
            </a:endParaRPr>
          </a:p>
          <a:p>
            <a:pPr indent="0" lvl="0" marL="0" rtl="0" algn="ctr">
              <a:lnSpc>
                <a:spcPct val="100000"/>
              </a:lnSpc>
              <a:spcBef>
                <a:spcPts val="0"/>
              </a:spcBef>
              <a:spcAft>
                <a:spcPts val="0"/>
              </a:spcAft>
              <a:buSzPts val="1800"/>
              <a:buNone/>
            </a:pPr>
            <a:r>
              <a:rPr b="1" lang="en" sz="1300">
                <a:solidFill>
                  <a:srgbClr val="222222"/>
                </a:solidFill>
                <a:latin typeface="Roboto Slab"/>
                <a:ea typeface="Roboto Slab"/>
                <a:cs typeface="Roboto Slab"/>
                <a:sym typeface="Roboto Slab"/>
              </a:rPr>
              <a:t>Smart Mobile Autonomous Robotic Trolley</a:t>
            </a:r>
            <a:endParaRPr b="1" sz="1300">
              <a:solidFill>
                <a:srgbClr val="222222"/>
              </a:solidFill>
              <a:latin typeface="Roboto Slab"/>
              <a:ea typeface="Roboto Slab"/>
              <a:cs typeface="Roboto Slab"/>
              <a:sym typeface="Roboto Slab"/>
            </a:endParaRPr>
          </a:p>
          <a:p>
            <a:pPr indent="0" lvl="0" marL="0" rtl="0" algn="just">
              <a:lnSpc>
                <a:spcPct val="100000"/>
              </a:lnSpc>
              <a:spcBef>
                <a:spcPts val="0"/>
              </a:spcBef>
              <a:spcAft>
                <a:spcPts val="0"/>
              </a:spcAft>
              <a:buNone/>
            </a:pPr>
            <a:r>
              <a:t/>
            </a:r>
            <a:endParaRPr sz="1200">
              <a:solidFill>
                <a:srgbClr val="222222"/>
              </a:solidFill>
              <a:latin typeface="Roboto Slab"/>
              <a:ea typeface="Roboto Slab"/>
              <a:cs typeface="Roboto Slab"/>
              <a:sym typeface="Roboto Slab"/>
            </a:endParaRPr>
          </a:p>
          <a:p>
            <a:pPr indent="-247650" lvl="0" marL="285750" rtl="0" algn="just">
              <a:lnSpc>
                <a:spcPct val="100000"/>
              </a:lnSpc>
              <a:spcBef>
                <a:spcPts val="0"/>
              </a:spcBef>
              <a:spcAft>
                <a:spcPts val="0"/>
              </a:spcAft>
              <a:buClr>
                <a:srgbClr val="222222"/>
              </a:buClr>
              <a:buSzPts val="1200"/>
              <a:buFont typeface="Roboto Slab"/>
              <a:buChar char="●"/>
            </a:pPr>
            <a:r>
              <a:rPr lang="en" sz="1200">
                <a:solidFill>
                  <a:srgbClr val="222222"/>
                </a:solidFill>
                <a:latin typeface="Roboto Slab"/>
                <a:ea typeface="Roboto Slab"/>
                <a:cs typeface="Roboto Slab"/>
                <a:sym typeface="Roboto Slab"/>
              </a:rPr>
              <a:t>ATmega 16 microcontroller is interfaced with the EM18 RFID reader module, buzzer and LED indicator. </a:t>
            </a:r>
            <a:endParaRPr sz="1200">
              <a:solidFill>
                <a:srgbClr val="222222"/>
              </a:solidFill>
              <a:latin typeface="Roboto Slab"/>
              <a:ea typeface="Roboto Slab"/>
              <a:cs typeface="Roboto Slab"/>
              <a:sym typeface="Roboto Slab"/>
            </a:endParaRPr>
          </a:p>
          <a:p>
            <a:pPr indent="0" lvl="0" marL="457200" rtl="0" algn="just">
              <a:lnSpc>
                <a:spcPct val="100000"/>
              </a:lnSpc>
              <a:spcBef>
                <a:spcPts val="0"/>
              </a:spcBef>
              <a:spcAft>
                <a:spcPts val="0"/>
              </a:spcAft>
              <a:buNone/>
            </a:pPr>
            <a:r>
              <a:t/>
            </a:r>
            <a:endParaRPr sz="1200">
              <a:solidFill>
                <a:srgbClr val="222222"/>
              </a:solidFill>
              <a:latin typeface="Roboto Slab"/>
              <a:ea typeface="Roboto Slab"/>
              <a:cs typeface="Roboto Slab"/>
              <a:sym typeface="Roboto Slab"/>
            </a:endParaRPr>
          </a:p>
          <a:p>
            <a:pPr indent="-247650" lvl="0" marL="285750" rtl="0" algn="just">
              <a:lnSpc>
                <a:spcPct val="100000"/>
              </a:lnSpc>
              <a:spcBef>
                <a:spcPts val="0"/>
              </a:spcBef>
              <a:spcAft>
                <a:spcPts val="0"/>
              </a:spcAft>
              <a:buClr>
                <a:srgbClr val="222222"/>
              </a:buClr>
              <a:buSzPts val="1200"/>
              <a:buFont typeface="Roboto Slab"/>
              <a:buChar char="●"/>
            </a:pPr>
            <a:r>
              <a:rPr lang="en" sz="1200">
                <a:solidFill>
                  <a:srgbClr val="222222"/>
                </a:solidFill>
                <a:latin typeface="Roboto Slab"/>
                <a:ea typeface="Roboto Slab"/>
                <a:cs typeface="Roboto Slab"/>
                <a:sym typeface="Roboto Slab"/>
              </a:rPr>
              <a:t>Wireless data transfer is achieved through ZigBee .</a:t>
            </a:r>
            <a:endParaRPr sz="1200">
              <a:solidFill>
                <a:srgbClr val="222222"/>
              </a:solidFill>
              <a:latin typeface="Roboto Slab"/>
              <a:ea typeface="Roboto Slab"/>
              <a:cs typeface="Roboto Slab"/>
              <a:sym typeface="Roboto Slab"/>
            </a:endParaRPr>
          </a:p>
          <a:p>
            <a:pPr indent="0" lvl="0" marL="457200" rtl="0" algn="just">
              <a:lnSpc>
                <a:spcPct val="100000"/>
              </a:lnSpc>
              <a:spcBef>
                <a:spcPts val="0"/>
              </a:spcBef>
              <a:spcAft>
                <a:spcPts val="0"/>
              </a:spcAft>
              <a:buNone/>
            </a:pPr>
            <a:r>
              <a:t/>
            </a:r>
            <a:endParaRPr sz="1200">
              <a:solidFill>
                <a:srgbClr val="222222"/>
              </a:solidFill>
              <a:latin typeface="Roboto Slab"/>
              <a:ea typeface="Roboto Slab"/>
              <a:cs typeface="Roboto Slab"/>
              <a:sym typeface="Roboto Slab"/>
            </a:endParaRPr>
          </a:p>
          <a:p>
            <a:pPr indent="-247650" lvl="0" marL="285750" rtl="0" algn="just">
              <a:lnSpc>
                <a:spcPct val="100000"/>
              </a:lnSpc>
              <a:spcBef>
                <a:spcPts val="0"/>
              </a:spcBef>
              <a:spcAft>
                <a:spcPts val="0"/>
              </a:spcAft>
              <a:buClr>
                <a:srgbClr val="222222"/>
              </a:buClr>
              <a:buSzPts val="1200"/>
              <a:buFont typeface="Roboto Slab"/>
              <a:buChar char="●"/>
            </a:pPr>
            <a:r>
              <a:rPr lang="en" sz="1200">
                <a:solidFill>
                  <a:srgbClr val="222222"/>
                </a:solidFill>
                <a:latin typeface="Roboto Slab"/>
                <a:ea typeface="Roboto Slab"/>
                <a:cs typeface="Roboto Slab"/>
                <a:sym typeface="Roboto Slab"/>
              </a:rPr>
              <a:t>Web-based management component for configuring the system and generating and binding barcode tags</a:t>
            </a:r>
            <a:endParaRPr sz="1200">
              <a:solidFill>
                <a:srgbClr val="222222"/>
              </a:solidFill>
              <a:latin typeface="Roboto Slab"/>
              <a:ea typeface="Roboto Slab"/>
              <a:cs typeface="Roboto Slab"/>
              <a:sym typeface="Roboto Slab"/>
            </a:endParaRPr>
          </a:p>
          <a:p>
            <a:pPr indent="0" lvl="0" marL="0" rtl="0" algn="l">
              <a:lnSpc>
                <a:spcPct val="100000"/>
              </a:lnSpc>
              <a:spcBef>
                <a:spcPts val="360"/>
              </a:spcBef>
              <a:spcAft>
                <a:spcPts val="0"/>
              </a:spcAft>
              <a:buSzPts val="1800"/>
              <a:buNone/>
            </a:pPr>
            <a:r>
              <a:t/>
            </a:r>
            <a:endParaRPr>
              <a:solidFill>
                <a:srgbClr val="222222"/>
              </a:solidFill>
            </a:endParaRPr>
          </a:p>
        </p:txBody>
      </p:sp>
      <p:sp>
        <p:nvSpPr>
          <p:cNvPr id="146" name="Google Shape;146;g11a5ceb6957_1_9"/>
          <p:cNvSpPr txBox="1"/>
          <p:nvPr>
            <p:ph idx="4294967295" type="body"/>
          </p:nvPr>
        </p:nvSpPr>
        <p:spPr>
          <a:xfrm>
            <a:off x="3625375" y="451125"/>
            <a:ext cx="2642100" cy="391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3000"/>
              <a:buNone/>
            </a:pPr>
            <a:r>
              <a:rPr b="1" lang="en" sz="1200">
                <a:solidFill>
                  <a:srgbClr val="000000"/>
                </a:solidFill>
                <a:latin typeface="Roboto Slab"/>
                <a:ea typeface="Roboto Slab"/>
                <a:cs typeface="Roboto Slab"/>
                <a:sym typeface="Roboto Slab"/>
              </a:rPr>
              <a:t>                             </a:t>
            </a:r>
            <a:r>
              <a:rPr b="1" lang="en" sz="1300">
                <a:solidFill>
                  <a:srgbClr val="000000"/>
                </a:solidFill>
                <a:latin typeface="Roboto Slab"/>
                <a:ea typeface="Roboto Slab"/>
                <a:cs typeface="Roboto Slab"/>
                <a:sym typeface="Roboto Slab"/>
              </a:rPr>
              <a:t> [2]</a:t>
            </a:r>
            <a:endParaRPr b="1" sz="1300">
              <a:solidFill>
                <a:srgbClr val="000000"/>
              </a:solidFill>
              <a:latin typeface="Roboto Slab"/>
              <a:ea typeface="Roboto Slab"/>
              <a:cs typeface="Roboto Slab"/>
              <a:sym typeface="Roboto Slab"/>
            </a:endParaRPr>
          </a:p>
          <a:p>
            <a:pPr indent="0" lvl="0" marL="0" rtl="0" algn="just">
              <a:lnSpc>
                <a:spcPct val="100000"/>
              </a:lnSpc>
              <a:spcBef>
                <a:spcPts val="0"/>
              </a:spcBef>
              <a:spcAft>
                <a:spcPts val="0"/>
              </a:spcAft>
              <a:buSzPts val="3000"/>
              <a:buNone/>
            </a:pPr>
            <a:r>
              <a:t/>
            </a:r>
            <a:endParaRPr b="1" sz="1200">
              <a:solidFill>
                <a:srgbClr val="000000"/>
              </a:solidFill>
              <a:latin typeface="Roboto Slab"/>
              <a:ea typeface="Roboto Slab"/>
              <a:cs typeface="Roboto Slab"/>
              <a:sym typeface="Roboto Slab"/>
            </a:endParaRPr>
          </a:p>
          <a:p>
            <a:pPr indent="0" lvl="0" marL="0" rtl="0" algn="ctr">
              <a:lnSpc>
                <a:spcPct val="100000"/>
              </a:lnSpc>
              <a:spcBef>
                <a:spcPts val="0"/>
              </a:spcBef>
              <a:spcAft>
                <a:spcPts val="0"/>
              </a:spcAft>
              <a:buSzPts val="3000"/>
              <a:buNone/>
            </a:pPr>
            <a:r>
              <a:rPr b="1" lang="en" sz="1300">
                <a:solidFill>
                  <a:srgbClr val="222222"/>
                </a:solidFill>
                <a:highlight>
                  <a:srgbClr val="FFFFFF"/>
                </a:highlight>
                <a:latin typeface="Roboto Slab"/>
                <a:ea typeface="Roboto Slab"/>
                <a:cs typeface="Roboto Slab"/>
                <a:sym typeface="Roboto Slab"/>
              </a:rPr>
              <a:t>Blind shopping: enabling accessible shopping for visually impaired people through mobile technologies</a:t>
            </a:r>
            <a:r>
              <a:rPr lang="en" sz="1300">
                <a:solidFill>
                  <a:srgbClr val="222222"/>
                </a:solidFill>
                <a:highlight>
                  <a:srgbClr val="FFFFFF"/>
                </a:highlight>
                <a:latin typeface="Roboto Slab"/>
                <a:ea typeface="Roboto Slab"/>
                <a:cs typeface="Roboto Slab"/>
                <a:sym typeface="Roboto Slab"/>
              </a:rPr>
              <a:t>.</a:t>
            </a:r>
            <a:endParaRPr b="1" sz="1300">
              <a:solidFill>
                <a:srgbClr val="000000"/>
              </a:solidFill>
              <a:latin typeface="Roboto Slab"/>
              <a:ea typeface="Roboto Slab"/>
              <a:cs typeface="Roboto Slab"/>
              <a:sym typeface="Roboto Slab"/>
            </a:endParaRPr>
          </a:p>
          <a:p>
            <a:pPr indent="0" lvl="0" marL="457200" rtl="0" algn="l">
              <a:lnSpc>
                <a:spcPct val="100000"/>
              </a:lnSpc>
              <a:spcBef>
                <a:spcPts val="0"/>
              </a:spcBef>
              <a:spcAft>
                <a:spcPts val="0"/>
              </a:spcAft>
              <a:buSzPts val="3000"/>
              <a:buNone/>
            </a:pPr>
            <a:r>
              <a:t/>
            </a:r>
            <a:endParaRPr sz="1200">
              <a:solidFill>
                <a:srgbClr val="000000"/>
              </a:solidFill>
              <a:latin typeface="Roboto Slab"/>
              <a:ea typeface="Roboto Slab"/>
              <a:cs typeface="Roboto Slab"/>
              <a:sym typeface="Roboto Slab"/>
            </a:endParaRPr>
          </a:p>
          <a:p>
            <a:pPr indent="-247269" lvl="0" marL="285750" rtl="0" algn="just">
              <a:lnSpc>
                <a:spcPct val="100000"/>
              </a:lnSpc>
              <a:spcBef>
                <a:spcPts val="0"/>
              </a:spcBef>
              <a:spcAft>
                <a:spcPts val="0"/>
              </a:spcAft>
              <a:buClr>
                <a:srgbClr val="222222"/>
              </a:buClr>
              <a:buSzPts val="1200"/>
              <a:buFont typeface="Roboto Slab"/>
              <a:buChar char="●"/>
            </a:pPr>
            <a:r>
              <a:rPr lang="en" sz="1200">
                <a:solidFill>
                  <a:srgbClr val="222222"/>
                </a:solidFill>
                <a:latin typeface="Roboto Slab"/>
                <a:ea typeface="Roboto Slab"/>
                <a:cs typeface="Roboto Slab"/>
                <a:sym typeface="Roboto Slab"/>
              </a:rPr>
              <a:t>Paper  analyzed  the  </a:t>
            </a:r>
            <a:r>
              <a:rPr lang="en" sz="1200">
                <a:solidFill>
                  <a:srgbClr val="000000"/>
                </a:solidFill>
                <a:highlight>
                  <a:srgbClr val="FFFFFF"/>
                </a:highlight>
                <a:latin typeface="Roboto Slab"/>
                <a:ea typeface="Roboto Slab"/>
                <a:cs typeface="Roboto Slab"/>
                <a:sym typeface="Roboto Slab"/>
              </a:rPr>
              <a:t>centralized and automated billing system that uses RFID and ZigBee communication technology.</a:t>
            </a:r>
            <a:endParaRPr sz="1200">
              <a:solidFill>
                <a:srgbClr val="222222"/>
              </a:solidFill>
              <a:latin typeface="Roboto Slab"/>
              <a:ea typeface="Roboto Slab"/>
              <a:cs typeface="Roboto Slab"/>
              <a:sym typeface="Roboto Slab"/>
            </a:endParaRPr>
          </a:p>
          <a:p>
            <a:pPr indent="0" lvl="0" marL="457200" rtl="0" algn="just">
              <a:lnSpc>
                <a:spcPct val="100000"/>
              </a:lnSpc>
              <a:spcBef>
                <a:spcPts val="0"/>
              </a:spcBef>
              <a:spcAft>
                <a:spcPts val="0"/>
              </a:spcAft>
              <a:buSzPts val="3000"/>
              <a:buNone/>
            </a:pPr>
            <a:r>
              <a:t/>
            </a:r>
            <a:endParaRPr sz="1200">
              <a:solidFill>
                <a:srgbClr val="222222"/>
              </a:solidFill>
              <a:latin typeface="Roboto Slab"/>
              <a:ea typeface="Roboto Slab"/>
              <a:cs typeface="Roboto Slab"/>
              <a:sym typeface="Roboto Slab"/>
            </a:endParaRPr>
          </a:p>
          <a:p>
            <a:pPr indent="-247269" lvl="0" marL="285750" rtl="0" algn="just">
              <a:lnSpc>
                <a:spcPct val="100000"/>
              </a:lnSpc>
              <a:spcBef>
                <a:spcPts val="0"/>
              </a:spcBef>
              <a:spcAft>
                <a:spcPts val="0"/>
              </a:spcAft>
              <a:buClr>
                <a:srgbClr val="222222"/>
              </a:buClr>
              <a:buSzPts val="1200"/>
              <a:buFont typeface="Roboto Slab"/>
              <a:buChar char="●"/>
            </a:pPr>
            <a:r>
              <a:rPr lang="en" sz="1200">
                <a:solidFill>
                  <a:srgbClr val="000000"/>
                </a:solidFill>
                <a:highlight>
                  <a:srgbClr val="FFFFFF"/>
                </a:highlight>
                <a:latin typeface="Roboto Slab"/>
                <a:ea typeface="Roboto Slab"/>
                <a:cs typeface="Roboto Slab"/>
                <a:sym typeface="Roboto Slab"/>
              </a:rPr>
              <a:t>Assigning RFID tags to each product and designing shopping carts with a Product Identification Device (PID)</a:t>
            </a:r>
            <a:endParaRPr sz="1200">
              <a:solidFill>
                <a:srgbClr val="222222"/>
              </a:solidFill>
              <a:latin typeface="Roboto Slab"/>
              <a:ea typeface="Roboto Slab"/>
              <a:cs typeface="Roboto Slab"/>
              <a:sym typeface="Roboto Slab"/>
            </a:endParaRPr>
          </a:p>
        </p:txBody>
      </p:sp>
      <p:sp>
        <p:nvSpPr>
          <p:cNvPr id="147" name="Google Shape;147;g11a5ceb6957_1_9"/>
          <p:cNvSpPr txBox="1"/>
          <p:nvPr>
            <p:ph idx="4294967295" type="body"/>
          </p:nvPr>
        </p:nvSpPr>
        <p:spPr>
          <a:xfrm>
            <a:off x="6361075" y="451125"/>
            <a:ext cx="2642100" cy="391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3000"/>
              <a:buNone/>
            </a:pPr>
            <a:r>
              <a:rPr b="1" lang="en" sz="1300">
                <a:solidFill>
                  <a:srgbClr val="000000"/>
                </a:solidFill>
                <a:latin typeface="Roboto Slab"/>
                <a:ea typeface="Roboto Slab"/>
                <a:cs typeface="Roboto Slab"/>
                <a:sym typeface="Roboto Slab"/>
              </a:rPr>
              <a:t>                          </a:t>
            </a:r>
            <a:r>
              <a:rPr b="1" lang="en" sz="1200">
                <a:solidFill>
                  <a:srgbClr val="000000"/>
                </a:solidFill>
                <a:latin typeface="Roboto Slab"/>
                <a:ea typeface="Roboto Slab"/>
                <a:cs typeface="Roboto Slab"/>
                <a:sym typeface="Roboto Slab"/>
              </a:rPr>
              <a:t> [3]</a:t>
            </a:r>
            <a:endParaRPr b="1" sz="1200">
              <a:solidFill>
                <a:srgbClr val="000000"/>
              </a:solidFill>
              <a:latin typeface="Roboto Slab"/>
              <a:ea typeface="Roboto Slab"/>
              <a:cs typeface="Roboto Slab"/>
              <a:sym typeface="Roboto Slab"/>
            </a:endParaRPr>
          </a:p>
          <a:p>
            <a:pPr indent="0" lvl="0" marL="0" rtl="0" algn="just">
              <a:lnSpc>
                <a:spcPct val="100000"/>
              </a:lnSpc>
              <a:spcBef>
                <a:spcPts val="0"/>
              </a:spcBef>
              <a:spcAft>
                <a:spcPts val="0"/>
              </a:spcAft>
              <a:buSzPts val="3000"/>
              <a:buNone/>
            </a:pPr>
            <a:r>
              <a:t/>
            </a:r>
            <a:endParaRPr b="1" sz="1300">
              <a:solidFill>
                <a:srgbClr val="000000"/>
              </a:solidFill>
              <a:latin typeface="Roboto Slab"/>
              <a:ea typeface="Roboto Slab"/>
              <a:cs typeface="Roboto Slab"/>
              <a:sym typeface="Roboto Slab"/>
            </a:endParaRPr>
          </a:p>
          <a:p>
            <a:pPr indent="0" lvl="0" marL="0" rtl="0" algn="ctr">
              <a:lnSpc>
                <a:spcPct val="115000"/>
              </a:lnSpc>
              <a:spcBef>
                <a:spcPts val="0"/>
              </a:spcBef>
              <a:spcAft>
                <a:spcPts val="0"/>
              </a:spcAft>
              <a:buNone/>
            </a:pPr>
            <a:r>
              <a:rPr b="1" lang="en" sz="1200">
                <a:solidFill>
                  <a:srgbClr val="000000"/>
                </a:solidFill>
                <a:latin typeface="Roboto Slab"/>
                <a:ea typeface="Roboto Slab"/>
                <a:cs typeface="Roboto Slab"/>
                <a:sym typeface="Roboto Slab"/>
              </a:rPr>
              <a:t>Customer behavior analytics using an autonomous robotics-based system</a:t>
            </a:r>
            <a:endParaRPr b="1" sz="1300">
              <a:solidFill>
                <a:srgbClr val="000000"/>
              </a:solidFill>
              <a:latin typeface="Roboto Slab"/>
              <a:ea typeface="Roboto Slab"/>
              <a:cs typeface="Roboto Slab"/>
              <a:sym typeface="Roboto Slab"/>
            </a:endParaRPr>
          </a:p>
          <a:p>
            <a:pPr indent="0" lvl="0" marL="0" rtl="0" algn="l">
              <a:lnSpc>
                <a:spcPct val="100000"/>
              </a:lnSpc>
              <a:spcBef>
                <a:spcPts val="0"/>
              </a:spcBef>
              <a:spcAft>
                <a:spcPts val="0"/>
              </a:spcAft>
              <a:buSzPts val="3000"/>
              <a:buNone/>
            </a:pPr>
            <a:r>
              <a:t/>
            </a:r>
            <a:endParaRPr sz="1400">
              <a:solidFill>
                <a:srgbClr val="000000"/>
              </a:solidFill>
              <a:latin typeface="Arial"/>
              <a:ea typeface="Arial"/>
              <a:cs typeface="Arial"/>
              <a:sym typeface="Arial"/>
            </a:endParaRPr>
          </a:p>
          <a:p>
            <a:pPr indent="-304800" lvl="0" marL="457200" rtl="0" algn="just">
              <a:lnSpc>
                <a:spcPct val="115000"/>
              </a:lnSpc>
              <a:spcBef>
                <a:spcPts val="0"/>
              </a:spcBef>
              <a:spcAft>
                <a:spcPts val="0"/>
              </a:spcAft>
              <a:buClr>
                <a:srgbClr val="000000"/>
              </a:buClr>
              <a:buSzPts val="1200"/>
              <a:buFont typeface="Roboto Slab"/>
              <a:buChar char="●"/>
            </a:pPr>
            <a:r>
              <a:rPr lang="en" sz="1200">
                <a:solidFill>
                  <a:srgbClr val="000000"/>
                </a:solidFill>
                <a:latin typeface="Roboto Slab"/>
                <a:ea typeface="Roboto Slab"/>
                <a:cs typeface="Roboto Slab"/>
                <a:sym typeface="Roboto Slab"/>
              </a:rPr>
              <a:t>The software consists of an Intel NUC with a Core-i7 processor that performs all onboard calculations. </a:t>
            </a:r>
            <a:endParaRPr sz="1200">
              <a:solidFill>
                <a:srgbClr val="000000"/>
              </a:solidFill>
              <a:latin typeface="Roboto Slab"/>
              <a:ea typeface="Roboto Slab"/>
              <a:cs typeface="Roboto Slab"/>
              <a:sym typeface="Roboto Slab"/>
            </a:endParaRPr>
          </a:p>
          <a:p>
            <a:pPr indent="0" lvl="0" marL="0" rtl="0" algn="just">
              <a:lnSpc>
                <a:spcPct val="100000"/>
              </a:lnSpc>
              <a:spcBef>
                <a:spcPts val="0"/>
              </a:spcBef>
              <a:spcAft>
                <a:spcPts val="0"/>
              </a:spcAft>
              <a:buSzPts val="3000"/>
              <a:buNone/>
            </a:pPr>
            <a:r>
              <a:t/>
            </a:r>
            <a:endParaRPr sz="1200">
              <a:solidFill>
                <a:srgbClr val="000000"/>
              </a:solidFill>
              <a:latin typeface="Roboto Slab"/>
              <a:ea typeface="Roboto Slab"/>
              <a:cs typeface="Roboto Slab"/>
              <a:sym typeface="Roboto Slab"/>
            </a:endParaRPr>
          </a:p>
          <a:p>
            <a:pPr indent="-304800" lvl="0" marL="457200" rtl="0" algn="just">
              <a:lnSpc>
                <a:spcPct val="100000"/>
              </a:lnSpc>
              <a:spcBef>
                <a:spcPts val="0"/>
              </a:spcBef>
              <a:spcAft>
                <a:spcPts val="0"/>
              </a:spcAft>
              <a:buClr>
                <a:srgbClr val="000000"/>
              </a:buClr>
              <a:buSzPts val="1200"/>
              <a:buFont typeface="Roboto Slab"/>
              <a:buChar char="●"/>
            </a:pPr>
            <a:r>
              <a:rPr lang="en" sz="1200">
                <a:solidFill>
                  <a:srgbClr val="000000"/>
                </a:solidFill>
                <a:latin typeface="Roboto Slab"/>
                <a:ea typeface="Roboto Slab"/>
                <a:cs typeface="Roboto Slab"/>
                <a:sym typeface="Roboto Slab"/>
              </a:rPr>
              <a:t>Using Convolutional Neural Networks, robots can perform autonomous navigation and localization and recognise the shelve’s contents.</a:t>
            </a:r>
            <a:r>
              <a:rPr lang="en" sz="1200">
                <a:solidFill>
                  <a:srgbClr val="000000"/>
                </a:solidFill>
                <a:latin typeface="Roboto Slab"/>
                <a:ea typeface="Roboto Slab"/>
                <a:cs typeface="Roboto Slab"/>
                <a:sym typeface="Roboto Slab"/>
              </a:rPr>
              <a:t>.</a:t>
            </a:r>
            <a:endParaRPr sz="1200">
              <a:solidFill>
                <a:srgbClr val="000000"/>
              </a:solidFill>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1a5ceb6957_1_41"/>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53" name="Google Shape;153;g11a5ceb6957_1_41"/>
          <p:cNvSpPr txBox="1"/>
          <p:nvPr>
            <p:ph idx="1" type="body"/>
          </p:nvPr>
        </p:nvSpPr>
        <p:spPr>
          <a:xfrm>
            <a:off x="407100" y="615600"/>
            <a:ext cx="2769300" cy="391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b="1" lang="en" sz="1400">
                <a:solidFill>
                  <a:srgbClr val="000000"/>
                </a:solidFill>
                <a:latin typeface="Roboto Slab"/>
                <a:ea typeface="Roboto Slab"/>
                <a:cs typeface="Roboto Slab"/>
                <a:sym typeface="Roboto Slab"/>
              </a:rPr>
              <a:t>                           </a:t>
            </a:r>
            <a:r>
              <a:rPr b="1" lang="en" sz="1400">
                <a:solidFill>
                  <a:srgbClr val="000000"/>
                </a:solidFill>
                <a:latin typeface="Arial"/>
                <a:ea typeface="Arial"/>
                <a:cs typeface="Arial"/>
                <a:sym typeface="Arial"/>
              </a:rPr>
              <a:t>[4]</a:t>
            </a:r>
            <a:endParaRPr b="1" sz="1400">
              <a:solidFill>
                <a:srgbClr val="000000"/>
              </a:solidFill>
              <a:latin typeface="Arial"/>
              <a:ea typeface="Arial"/>
              <a:cs typeface="Arial"/>
              <a:sym typeface="Arial"/>
            </a:endParaRPr>
          </a:p>
          <a:p>
            <a:pPr indent="0" lvl="0" marL="0" rtl="0" algn="just">
              <a:lnSpc>
                <a:spcPct val="100000"/>
              </a:lnSpc>
              <a:spcBef>
                <a:spcPts val="0"/>
              </a:spcBef>
              <a:spcAft>
                <a:spcPts val="0"/>
              </a:spcAft>
              <a:buSzPts val="1800"/>
              <a:buNone/>
            </a:pPr>
            <a:r>
              <a:t/>
            </a:r>
            <a:endParaRPr b="1" sz="14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b="1" lang="en" sz="1400">
                <a:solidFill>
                  <a:srgbClr val="000000"/>
                </a:solidFill>
                <a:latin typeface="Roboto Slab"/>
                <a:ea typeface="Roboto Slab"/>
                <a:cs typeface="Roboto Slab"/>
                <a:sym typeface="Roboto Slab"/>
              </a:rPr>
              <a:t>An RFID warehouse robot</a:t>
            </a:r>
            <a:endParaRPr b="1" sz="1500">
              <a:solidFill>
                <a:srgbClr val="000000"/>
              </a:solidFill>
              <a:latin typeface="Roboto Slab"/>
              <a:ea typeface="Roboto Slab"/>
              <a:cs typeface="Roboto Slab"/>
              <a:sym typeface="Roboto Slab"/>
            </a:endParaRPr>
          </a:p>
          <a:p>
            <a:pPr indent="0" lvl="0" marL="0" rtl="0" algn="l">
              <a:lnSpc>
                <a:spcPct val="100000"/>
              </a:lnSpc>
              <a:spcBef>
                <a:spcPts val="0"/>
              </a:spcBef>
              <a:spcAft>
                <a:spcPts val="0"/>
              </a:spcAft>
              <a:buSzPts val="1800"/>
              <a:buNone/>
            </a:pPr>
            <a:r>
              <a:t/>
            </a:r>
            <a:endParaRPr sz="1400">
              <a:solidFill>
                <a:srgbClr val="000000"/>
              </a:solidFill>
              <a:latin typeface="Arial"/>
              <a:ea typeface="Arial"/>
              <a:cs typeface="Arial"/>
              <a:sym typeface="Arial"/>
            </a:endParaRPr>
          </a:p>
          <a:p>
            <a:pPr indent="-260350" lvl="0" marL="285750" rtl="0" algn="just">
              <a:lnSpc>
                <a:spcPct val="100000"/>
              </a:lnSpc>
              <a:spcBef>
                <a:spcPts val="0"/>
              </a:spcBef>
              <a:spcAft>
                <a:spcPts val="0"/>
              </a:spcAft>
              <a:buClr>
                <a:srgbClr val="000000"/>
              </a:buClr>
              <a:buSzPts val="1400"/>
              <a:buFont typeface="Roboto Slab"/>
              <a:buChar char="●"/>
            </a:pPr>
            <a:r>
              <a:rPr lang="en" sz="1200">
                <a:solidFill>
                  <a:srgbClr val="000000"/>
                </a:solidFill>
                <a:latin typeface="Roboto Slab"/>
                <a:ea typeface="Roboto Slab"/>
                <a:cs typeface="Roboto Slab"/>
                <a:sym typeface="Roboto Slab"/>
              </a:rPr>
              <a:t>robot can identify root &amp; it will pick up the item and navigate to the specified destination using a line follower module.</a:t>
            </a:r>
            <a:endParaRPr sz="1200">
              <a:solidFill>
                <a:srgbClr val="000000"/>
              </a:solidFill>
              <a:latin typeface="Roboto Slab"/>
              <a:ea typeface="Roboto Slab"/>
              <a:cs typeface="Roboto Slab"/>
              <a:sym typeface="Roboto Slab"/>
            </a:endParaRPr>
          </a:p>
          <a:p>
            <a:pPr indent="0" lvl="0" marL="457200" rtl="0" algn="just">
              <a:lnSpc>
                <a:spcPct val="100000"/>
              </a:lnSpc>
              <a:spcBef>
                <a:spcPts val="0"/>
              </a:spcBef>
              <a:spcAft>
                <a:spcPts val="0"/>
              </a:spcAft>
              <a:buNone/>
            </a:pPr>
            <a:r>
              <a:t/>
            </a:r>
            <a:endParaRPr sz="1200">
              <a:solidFill>
                <a:srgbClr val="000000"/>
              </a:solidFill>
              <a:latin typeface="Roboto Slab"/>
              <a:ea typeface="Roboto Slab"/>
              <a:cs typeface="Roboto Slab"/>
              <a:sym typeface="Roboto Slab"/>
            </a:endParaRPr>
          </a:p>
          <a:p>
            <a:pPr indent="-260350" lvl="0" marL="285750" rtl="0" algn="just">
              <a:lnSpc>
                <a:spcPct val="100000"/>
              </a:lnSpc>
              <a:spcBef>
                <a:spcPts val="0"/>
              </a:spcBef>
              <a:spcAft>
                <a:spcPts val="0"/>
              </a:spcAft>
              <a:buClr>
                <a:srgbClr val="000000"/>
              </a:buClr>
              <a:buSzPts val="1400"/>
              <a:buFont typeface="Roboto Slab"/>
              <a:buChar char="●"/>
            </a:pPr>
            <a:r>
              <a:rPr lang="en" sz="1200">
                <a:solidFill>
                  <a:srgbClr val="000000"/>
                </a:solidFill>
                <a:latin typeface="Roboto Slab"/>
                <a:ea typeface="Roboto Slab"/>
                <a:cs typeface="Roboto Slab"/>
                <a:sym typeface="Roboto Slab"/>
              </a:rPr>
              <a:t>The PIC microcontroller and RFID reader communicate in half duplex mode</a:t>
            </a:r>
            <a:endParaRPr sz="1200">
              <a:solidFill>
                <a:srgbClr val="000000"/>
              </a:solidFill>
              <a:latin typeface="Roboto Slab"/>
              <a:ea typeface="Roboto Slab"/>
              <a:cs typeface="Roboto Slab"/>
              <a:sym typeface="Roboto Slab"/>
            </a:endParaRPr>
          </a:p>
          <a:p>
            <a:pPr indent="0" lvl="0" marL="457200" rtl="0" algn="just">
              <a:lnSpc>
                <a:spcPct val="100000"/>
              </a:lnSpc>
              <a:spcBef>
                <a:spcPts val="0"/>
              </a:spcBef>
              <a:spcAft>
                <a:spcPts val="0"/>
              </a:spcAft>
              <a:buNone/>
            </a:pPr>
            <a:r>
              <a:t/>
            </a:r>
            <a:endParaRPr sz="1200">
              <a:solidFill>
                <a:srgbClr val="000000"/>
              </a:solidFill>
              <a:latin typeface="Roboto Slab"/>
              <a:ea typeface="Roboto Slab"/>
              <a:cs typeface="Roboto Slab"/>
              <a:sym typeface="Roboto Slab"/>
            </a:endParaRPr>
          </a:p>
          <a:p>
            <a:pPr indent="-260350" lvl="0" marL="285750" rtl="0" algn="just">
              <a:lnSpc>
                <a:spcPct val="100000"/>
              </a:lnSpc>
              <a:spcBef>
                <a:spcPts val="0"/>
              </a:spcBef>
              <a:spcAft>
                <a:spcPts val="0"/>
              </a:spcAft>
              <a:buClr>
                <a:srgbClr val="000000"/>
              </a:buClr>
              <a:buSzPts val="1400"/>
              <a:buFont typeface="Roboto Slab"/>
              <a:buChar char="●"/>
            </a:pPr>
            <a:r>
              <a:rPr lang="en" sz="1200">
                <a:solidFill>
                  <a:srgbClr val="000000"/>
                </a:solidFill>
                <a:latin typeface="Roboto Slab"/>
                <a:ea typeface="Roboto Slab"/>
                <a:cs typeface="Roboto Slab"/>
                <a:sym typeface="Roboto Slab"/>
              </a:rPr>
              <a:t>The PIC microcontroller reads RFID reader data and displays it on the LCD.</a:t>
            </a:r>
            <a:endParaRPr b="1" sz="1200">
              <a:solidFill>
                <a:srgbClr val="000000"/>
              </a:solidFill>
              <a:latin typeface="Roboto Slab"/>
              <a:ea typeface="Roboto Slab"/>
              <a:cs typeface="Roboto Slab"/>
              <a:sym typeface="Roboto Slab"/>
            </a:endParaRPr>
          </a:p>
          <a:p>
            <a:pPr indent="0" lvl="0" marL="0" rtl="0" algn="just">
              <a:lnSpc>
                <a:spcPct val="100000"/>
              </a:lnSpc>
              <a:spcBef>
                <a:spcPts val="0"/>
              </a:spcBef>
              <a:spcAft>
                <a:spcPts val="0"/>
              </a:spcAft>
              <a:buNone/>
            </a:pPr>
            <a:r>
              <a:t/>
            </a:r>
            <a:endParaRPr sz="1200">
              <a:solidFill>
                <a:srgbClr val="000000"/>
              </a:solidFill>
              <a:latin typeface="Roboto Slab"/>
              <a:ea typeface="Roboto Slab"/>
              <a:cs typeface="Roboto Slab"/>
              <a:sym typeface="Roboto Slab"/>
            </a:endParaRPr>
          </a:p>
          <a:p>
            <a:pPr indent="0" lvl="0" marL="457200" rtl="0" algn="just">
              <a:lnSpc>
                <a:spcPct val="100000"/>
              </a:lnSpc>
              <a:spcBef>
                <a:spcPts val="0"/>
              </a:spcBef>
              <a:spcAft>
                <a:spcPts val="0"/>
              </a:spcAft>
              <a:buNone/>
            </a:pPr>
            <a:r>
              <a:t/>
            </a:r>
            <a:endParaRPr>
              <a:latin typeface="Roboto Slab"/>
              <a:ea typeface="Roboto Slab"/>
              <a:cs typeface="Roboto Slab"/>
              <a:sym typeface="Roboto Slab"/>
            </a:endParaRPr>
          </a:p>
        </p:txBody>
      </p:sp>
      <p:sp>
        <p:nvSpPr>
          <p:cNvPr id="154" name="Google Shape;154;g11a5ceb6957_1_41"/>
          <p:cNvSpPr txBox="1"/>
          <p:nvPr/>
        </p:nvSpPr>
        <p:spPr>
          <a:xfrm>
            <a:off x="3840735" y="218099"/>
            <a:ext cx="2193965"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ixie One"/>
              <a:ea typeface="Nixie One"/>
              <a:cs typeface="Nixie One"/>
              <a:sym typeface="Nixie One"/>
            </a:endParaRPr>
          </a:p>
        </p:txBody>
      </p:sp>
      <p:sp>
        <p:nvSpPr>
          <p:cNvPr id="155" name="Google Shape;155;g11a5ceb6957_1_41"/>
          <p:cNvSpPr txBox="1"/>
          <p:nvPr>
            <p:ph idx="4294967295" type="body"/>
          </p:nvPr>
        </p:nvSpPr>
        <p:spPr>
          <a:xfrm>
            <a:off x="3284950" y="615600"/>
            <a:ext cx="2769300" cy="391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3000"/>
              <a:buNone/>
            </a:pPr>
            <a:r>
              <a:rPr b="1" lang="en" sz="1300">
                <a:solidFill>
                  <a:srgbClr val="000000"/>
                </a:solidFill>
                <a:latin typeface="Roboto Slab"/>
                <a:ea typeface="Roboto Slab"/>
                <a:cs typeface="Roboto Slab"/>
                <a:sym typeface="Roboto Slab"/>
              </a:rPr>
              <a:t>                          </a:t>
            </a:r>
            <a:r>
              <a:rPr b="1" lang="en" sz="1200">
                <a:solidFill>
                  <a:srgbClr val="000000"/>
                </a:solidFill>
                <a:latin typeface="Roboto Slab"/>
                <a:ea typeface="Roboto Slab"/>
                <a:cs typeface="Roboto Slab"/>
                <a:sym typeface="Roboto Slab"/>
              </a:rPr>
              <a:t> [5]</a:t>
            </a:r>
            <a:endParaRPr b="1" sz="1200">
              <a:solidFill>
                <a:srgbClr val="000000"/>
              </a:solidFill>
              <a:latin typeface="Roboto Slab"/>
              <a:ea typeface="Roboto Slab"/>
              <a:cs typeface="Roboto Slab"/>
              <a:sym typeface="Roboto Slab"/>
            </a:endParaRPr>
          </a:p>
          <a:p>
            <a:pPr indent="0" lvl="0" marL="0" rtl="0" algn="just">
              <a:lnSpc>
                <a:spcPct val="100000"/>
              </a:lnSpc>
              <a:spcBef>
                <a:spcPts val="0"/>
              </a:spcBef>
              <a:spcAft>
                <a:spcPts val="0"/>
              </a:spcAft>
              <a:buSzPts val="3000"/>
              <a:buNone/>
            </a:pPr>
            <a:r>
              <a:t/>
            </a:r>
            <a:endParaRPr b="1" sz="1300">
              <a:solidFill>
                <a:srgbClr val="000000"/>
              </a:solidFill>
              <a:latin typeface="Roboto Slab"/>
              <a:ea typeface="Roboto Slab"/>
              <a:cs typeface="Roboto Slab"/>
              <a:sym typeface="Roboto Slab"/>
            </a:endParaRPr>
          </a:p>
          <a:p>
            <a:pPr indent="0" lvl="0" marL="0" rtl="0" algn="ctr">
              <a:lnSpc>
                <a:spcPct val="100000"/>
              </a:lnSpc>
              <a:spcBef>
                <a:spcPts val="0"/>
              </a:spcBef>
              <a:spcAft>
                <a:spcPts val="0"/>
              </a:spcAft>
              <a:buNone/>
            </a:pPr>
            <a:r>
              <a:rPr b="1" lang="en" sz="1300">
                <a:solidFill>
                  <a:srgbClr val="222222"/>
                </a:solidFill>
                <a:highlight>
                  <a:srgbClr val="FFFFFF"/>
                </a:highlight>
                <a:latin typeface="Roboto Slab"/>
                <a:ea typeface="Roboto Slab"/>
                <a:cs typeface="Roboto Slab"/>
                <a:sym typeface="Roboto Slab"/>
              </a:rPr>
              <a:t>Supermarket Shopping System using RFID as the IoT Application</a:t>
            </a:r>
            <a:endParaRPr b="1" sz="1300">
              <a:solidFill>
                <a:srgbClr val="222222"/>
              </a:solidFill>
              <a:highlight>
                <a:srgbClr val="FFFFFF"/>
              </a:highlight>
              <a:latin typeface="Roboto Slab"/>
              <a:ea typeface="Roboto Slab"/>
              <a:cs typeface="Roboto Slab"/>
              <a:sym typeface="Roboto Slab"/>
            </a:endParaRPr>
          </a:p>
          <a:p>
            <a:pPr indent="0" lvl="0" marL="0" rtl="0" algn="just">
              <a:lnSpc>
                <a:spcPct val="100000"/>
              </a:lnSpc>
              <a:spcBef>
                <a:spcPts val="0"/>
              </a:spcBef>
              <a:spcAft>
                <a:spcPts val="0"/>
              </a:spcAft>
              <a:buNone/>
            </a:pPr>
            <a:r>
              <a:t/>
            </a:r>
            <a:endParaRPr sz="1200">
              <a:solidFill>
                <a:schemeClr val="dk1"/>
              </a:solidFill>
              <a:latin typeface="Roboto Slab"/>
              <a:ea typeface="Roboto Slab"/>
              <a:cs typeface="Roboto Slab"/>
              <a:sym typeface="Roboto Slab"/>
            </a:endParaRPr>
          </a:p>
          <a:p>
            <a:pPr indent="-304800" lvl="0" marL="457200" rtl="0" algn="just">
              <a:lnSpc>
                <a:spcPct val="100000"/>
              </a:lnSpc>
              <a:spcBef>
                <a:spcPts val="0"/>
              </a:spcBef>
              <a:spcAft>
                <a:spcPts val="0"/>
              </a:spcAft>
              <a:buClr>
                <a:srgbClr val="000000"/>
              </a:buClr>
              <a:buSzPts val="1200"/>
              <a:buFont typeface="Roboto Slab"/>
              <a:buChar char="●"/>
            </a:pPr>
            <a:r>
              <a:rPr lang="en" sz="1200">
                <a:solidFill>
                  <a:srgbClr val="000000"/>
                </a:solidFill>
                <a:latin typeface="Roboto Slab"/>
                <a:ea typeface="Roboto Slab"/>
                <a:cs typeface="Roboto Slab"/>
                <a:sym typeface="Roboto Slab"/>
              </a:rPr>
              <a:t>The system includes RFID tags, readers, a backend server, and a mobile app. </a:t>
            </a:r>
            <a:endParaRPr sz="1200">
              <a:solidFill>
                <a:srgbClr val="000000"/>
              </a:solidFill>
              <a:latin typeface="Roboto Slab"/>
              <a:ea typeface="Roboto Slab"/>
              <a:cs typeface="Roboto Slab"/>
              <a:sym typeface="Roboto Slab"/>
            </a:endParaRPr>
          </a:p>
          <a:p>
            <a:pPr indent="0" lvl="0" marL="457200" rtl="0" algn="just">
              <a:lnSpc>
                <a:spcPct val="100000"/>
              </a:lnSpc>
              <a:spcBef>
                <a:spcPts val="0"/>
              </a:spcBef>
              <a:spcAft>
                <a:spcPts val="0"/>
              </a:spcAft>
              <a:buNone/>
            </a:pPr>
            <a:r>
              <a:t/>
            </a:r>
            <a:endParaRPr sz="1200">
              <a:solidFill>
                <a:srgbClr val="000000"/>
              </a:solidFill>
              <a:latin typeface="Roboto Slab"/>
              <a:ea typeface="Roboto Slab"/>
              <a:cs typeface="Roboto Slab"/>
              <a:sym typeface="Roboto Slab"/>
            </a:endParaRPr>
          </a:p>
          <a:p>
            <a:pPr indent="-304800" lvl="0" marL="457200" rtl="0" algn="just">
              <a:lnSpc>
                <a:spcPct val="100000"/>
              </a:lnSpc>
              <a:spcBef>
                <a:spcPts val="0"/>
              </a:spcBef>
              <a:spcAft>
                <a:spcPts val="0"/>
              </a:spcAft>
              <a:buClr>
                <a:srgbClr val="000000"/>
              </a:buClr>
              <a:buSzPts val="1200"/>
              <a:buFont typeface="Roboto Slab"/>
              <a:buChar char="●"/>
            </a:pPr>
            <a:r>
              <a:rPr lang="en" sz="1200">
                <a:solidFill>
                  <a:srgbClr val="000000"/>
                </a:solidFill>
                <a:latin typeface="Roboto Slab"/>
                <a:ea typeface="Roboto Slab"/>
                <a:cs typeface="Roboto Slab"/>
                <a:sym typeface="Roboto Slab"/>
              </a:rPr>
              <a:t>The RFID-enabled shopping cart updates the virtual shopping cart on the mobile app in real-time as customers shop, and the backend server tracks inventory levels and alerts staff when necessary. </a:t>
            </a:r>
            <a:endParaRPr sz="1200">
              <a:solidFill>
                <a:srgbClr val="000000"/>
              </a:solidFill>
              <a:latin typeface="Roboto Slab"/>
              <a:ea typeface="Roboto Slab"/>
              <a:cs typeface="Roboto Slab"/>
              <a:sym typeface="Roboto Slab"/>
            </a:endParaRPr>
          </a:p>
          <a:p>
            <a:pPr indent="0" lvl="0" marL="457200" rtl="0" algn="just">
              <a:lnSpc>
                <a:spcPct val="100000"/>
              </a:lnSpc>
              <a:spcBef>
                <a:spcPts val="0"/>
              </a:spcBef>
              <a:spcAft>
                <a:spcPts val="0"/>
              </a:spcAft>
              <a:buNone/>
            </a:pPr>
            <a:r>
              <a:t/>
            </a:r>
            <a:endParaRPr sz="1200">
              <a:solidFill>
                <a:schemeClr val="dk1"/>
              </a:solidFill>
              <a:latin typeface="Roboto Slab"/>
              <a:ea typeface="Roboto Slab"/>
              <a:cs typeface="Roboto Slab"/>
              <a:sym typeface="Roboto Slab"/>
            </a:endParaRPr>
          </a:p>
          <a:p>
            <a:pPr indent="0" lvl="0" marL="457200" rtl="0" algn="just">
              <a:lnSpc>
                <a:spcPct val="100000"/>
              </a:lnSpc>
              <a:spcBef>
                <a:spcPts val="0"/>
              </a:spcBef>
              <a:spcAft>
                <a:spcPts val="0"/>
              </a:spcAft>
              <a:buNone/>
            </a:pPr>
            <a:r>
              <a:t/>
            </a:r>
            <a:endParaRPr sz="1200">
              <a:solidFill>
                <a:schemeClr val="dk1"/>
              </a:solidFill>
              <a:latin typeface="Roboto Slab"/>
              <a:ea typeface="Roboto Slab"/>
              <a:cs typeface="Roboto Slab"/>
              <a:sym typeface="Roboto Slab"/>
            </a:endParaRPr>
          </a:p>
        </p:txBody>
      </p:sp>
      <p:sp>
        <p:nvSpPr>
          <p:cNvPr id="156" name="Google Shape;156;g11a5ceb6957_1_41"/>
          <p:cNvSpPr txBox="1"/>
          <p:nvPr>
            <p:ph idx="4294967295" type="body"/>
          </p:nvPr>
        </p:nvSpPr>
        <p:spPr>
          <a:xfrm>
            <a:off x="6162800" y="615600"/>
            <a:ext cx="2860500" cy="391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3000"/>
              <a:buNone/>
            </a:pPr>
            <a:r>
              <a:rPr b="1" lang="en" sz="1300">
                <a:solidFill>
                  <a:srgbClr val="000000"/>
                </a:solidFill>
                <a:latin typeface="Roboto Slab"/>
                <a:ea typeface="Roboto Slab"/>
                <a:cs typeface="Roboto Slab"/>
                <a:sym typeface="Roboto Slab"/>
              </a:rPr>
              <a:t>                          </a:t>
            </a:r>
            <a:r>
              <a:rPr b="1" lang="en" sz="1200">
                <a:solidFill>
                  <a:srgbClr val="000000"/>
                </a:solidFill>
                <a:latin typeface="Roboto Slab"/>
                <a:ea typeface="Roboto Slab"/>
                <a:cs typeface="Roboto Slab"/>
                <a:sym typeface="Roboto Slab"/>
              </a:rPr>
              <a:t> [6]</a:t>
            </a:r>
            <a:endParaRPr b="1" sz="1200">
              <a:solidFill>
                <a:srgbClr val="000000"/>
              </a:solidFill>
              <a:latin typeface="Roboto Slab"/>
              <a:ea typeface="Roboto Slab"/>
              <a:cs typeface="Roboto Slab"/>
              <a:sym typeface="Roboto Slab"/>
            </a:endParaRPr>
          </a:p>
          <a:p>
            <a:pPr indent="0" lvl="0" marL="0" rtl="0" algn="just">
              <a:lnSpc>
                <a:spcPct val="100000"/>
              </a:lnSpc>
              <a:spcBef>
                <a:spcPts val="0"/>
              </a:spcBef>
              <a:spcAft>
                <a:spcPts val="0"/>
              </a:spcAft>
              <a:buSzPts val="3000"/>
              <a:buNone/>
            </a:pPr>
            <a:r>
              <a:t/>
            </a:r>
            <a:endParaRPr b="1" sz="1300">
              <a:solidFill>
                <a:srgbClr val="000000"/>
              </a:solidFill>
              <a:latin typeface="Roboto Slab"/>
              <a:ea typeface="Roboto Slab"/>
              <a:cs typeface="Roboto Slab"/>
              <a:sym typeface="Roboto Slab"/>
            </a:endParaRPr>
          </a:p>
          <a:p>
            <a:pPr indent="0" lvl="0" marL="0" rtl="0" algn="ctr">
              <a:lnSpc>
                <a:spcPct val="100000"/>
              </a:lnSpc>
              <a:spcBef>
                <a:spcPts val="0"/>
              </a:spcBef>
              <a:spcAft>
                <a:spcPts val="0"/>
              </a:spcAft>
              <a:buNone/>
            </a:pPr>
            <a:r>
              <a:rPr b="1" lang="en" sz="1300">
                <a:solidFill>
                  <a:srgbClr val="222222"/>
                </a:solidFill>
                <a:highlight>
                  <a:srgbClr val="FFFFFF"/>
                </a:highlight>
                <a:latin typeface="Roboto Slab"/>
                <a:ea typeface="Roboto Slab"/>
                <a:cs typeface="Roboto Slab"/>
                <a:sym typeface="Roboto Slab"/>
              </a:rPr>
              <a:t>Innovative Shopping Cart For Smart Cities</a:t>
            </a:r>
            <a:endParaRPr b="1" sz="1300">
              <a:solidFill>
                <a:srgbClr val="222222"/>
              </a:solidFill>
              <a:highlight>
                <a:srgbClr val="FFFFFF"/>
              </a:highlight>
              <a:latin typeface="Roboto Slab"/>
              <a:ea typeface="Roboto Slab"/>
              <a:cs typeface="Roboto Slab"/>
              <a:sym typeface="Roboto Slab"/>
            </a:endParaRPr>
          </a:p>
          <a:p>
            <a:pPr indent="0" lvl="0" marL="0" rtl="0" algn="l">
              <a:lnSpc>
                <a:spcPct val="100000"/>
              </a:lnSpc>
              <a:spcBef>
                <a:spcPts val="0"/>
              </a:spcBef>
              <a:spcAft>
                <a:spcPts val="0"/>
              </a:spcAft>
              <a:buSzPts val="3000"/>
              <a:buNone/>
            </a:pPr>
            <a:r>
              <a:t/>
            </a:r>
            <a:endParaRPr b="1" sz="1300">
              <a:solidFill>
                <a:srgbClr val="222222"/>
              </a:solidFill>
              <a:highlight>
                <a:srgbClr val="FFFFFF"/>
              </a:highlight>
              <a:latin typeface="Roboto Slab"/>
              <a:ea typeface="Roboto Slab"/>
              <a:cs typeface="Roboto Slab"/>
              <a:sym typeface="Roboto Slab"/>
            </a:endParaRPr>
          </a:p>
          <a:p>
            <a:pPr indent="-304800" lvl="0" marL="457200" rtl="0" algn="just">
              <a:lnSpc>
                <a:spcPct val="100000"/>
              </a:lnSpc>
              <a:spcBef>
                <a:spcPts val="0"/>
              </a:spcBef>
              <a:spcAft>
                <a:spcPts val="0"/>
              </a:spcAft>
              <a:buClr>
                <a:srgbClr val="000000"/>
              </a:buClr>
              <a:buSzPts val="1200"/>
              <a:buFont typeface="Roboto Slab"/>
              <a:buChar char="●"/>
            </a:pPr>
            <a:r>
              <a:rPr lang="en" sz="1200">
                <a:solidFill>
                  <a:srgbClr val="000000"/>
                </a:solidFill>
                <a:latin typeface="Roboto Slab"/>
                <a:ea typeface="Roboto Slab"/>
                <a:cs typeface="Roboto Slab"/>
                <a:sym typeface="Roboto Slab"/>
              </a:rPr>
              <a:t>The cart includes a self-propelled electric motor for easy movement, a touchscreen display for product information and promotions, and an RFID reader for automated billing. also includes a built-in refrigeration system to keep perishable items fresh, reducing food waste. </a:t>
            </a:r>
            <a:endParaRPr sz="1200">
              <a:solidFill>
                <a:srgbClr val="000000"/>
              </a:solidFill>
              <a:latin typeface="Roboto Slab"/>
              <a:ea typeface="Roboto Slab"/>
              <a:cs typeface="Roboto Slab"/>
              <a:sym typeface="Roboto Slab"/>
            </a:endParaRPr>
          </a:p>
          <a:p>
            <a:pPr indent="0" lvl="0" marL="457200" rtl="0" algn="just">
              <a:lnSpc>
                <a:spcPct val="100000"/>
              </a:lnSpc>
              <a:spcBef>
                <a:spcPts val="0"/>
              </a:spcBef>
              <a:spcAft>
                <a:spcPts val="0"/>
              </a:spcAft>
              <a:buNone/>
            </a:pPr>
            <a:r>
              <a:t/>
            </a:r>
            <a:endParaRPr sz="1200">
              <a:solidFill>
                <a:srgbClr val="000000"/>
              </a:solidFill>
              <a:latin typeface="Roboto Slab"/>
              <a:ea typeface="Roboto Slab"/>
              <a:cs typeface="Roboto Slab"/>
              <a:sym typeface="Roboto Slab"/>
            </a:endParaRPr>
          </a:p>
          <a:p>
            <a:pPr indent="-304800" lvl="0" marL="457200" rtl="0" algn="just">
              <a:lnSpc>
                <a:spcPct val="100000"/>
              </a:lnSpc>
              <a:spcBef>
                <a:spcPts val="0"/>
              </a:spcBef>
              <a:spcAft>
                <a:spcPts val="0"/>
              </a:spcAft>
              <a:buClr>
                <a:srgbClr val="000000"/>
              </a:buClr>
              <a:buSzPts val="1200"/>
              <a:buFont typeface="Roboto Slab"/>
              <a:buChar char="●"/>
            </a:pPr>
            <a:r>
              <a:rPr lang="en" sz="1200">
                <a:solidFill>
                  <a:srgbClr val="000000"/>
                </a:solidFill>
                <a:latin typeface="Roboto Slab"/>
                <a:ea typeface="Roboto Slab"/>
                <a:cs typeface="Roboto Slab"/>
                <a:sym typeface="Roboto Slab"/>
              </a:rPr>
              <a:t>The cart includes a waste sorting system for recyclable and non-recyclable materials. </a:t>
            </a:r>
            <a:endParaRPr sz="1200">
              <a:solidFill>
                <a:srgbClr val="000000"/>
              </a:solidFill>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00"/>
              <a:buNone/>
            </a:pPr>
            <a:fld id="{00000000-1234-1234-1234-123412341234}" type="slidenum">
              <a:rPr lang="en"/>
              <a:t>‹#›</a:t>
            </a:fld>
            <a:endParaRPr/>
          </a:p>
        </p:txBody>
      </p:sp>
      <p:sp>
        <p:nvSpPr>
          <p:cNvPr id="162" name="Google Shape;162;p3"/>
          <p:cNvSpPr/>
          <p:nvPr/>
        </p:nvSpPr>
        <p:spPr>
          <a:xfrm>
            <a:off x="298150" y="-100"/>
            <a:ext cx="5917275" cy="5143500"/>
          </a:xfrm>
          <a:prstGeom prst="flowChartDelay">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
          <p:cNvSpPr txBox="1"/>
          <p:nvPr/>
        </p:nvSpPr>
        <p:spPr>
          <a:xfrm>
            <a:off x="-172290" y="2021184"/>
            <a:ext cx="5414850" cy="738633"/>
          </a:xfrm>
          <a:prstGeom prst="rect">
            <a:avLst/>
          </a:prstGeom>
          <a:noFill/>
          <a:ln>
            <a:noFill/>
          </a:ln>
        </p:spPr>
        <p:txBody>
          <a:bodyPr anchorCtr="0" anchor="t" bIns="91425" lIns="91425" spcFirstLastPara="1" rIns="91425" wrap="square" tIns="91425">
            <a:spAutoFit/>
          </a:bodyPr>
          <a:lstStyle/>
          <a:p>
            <a:pPr indent="-425450" lvl="0" marL="457200" marR="0" rtl="0" algn="ctr">
              <a:lnSpc>
                <a:spcPct val="100000"/>
              </a:lnSpc>
              <a:spcBef>
                <a:spcPts val="0"/>
              </a:spcBef>
              <a:spcAft>
                <a:spcPts val="0"/>
              </a:spcAft>
              <a:buClr>
                <a:schemeClr val="lt1"/>
              </a:buClr>
              <a:buSzPts val="3100"/>
              <a:buFont typeface="Roboto Slab"/>
              <a:buChar char="❖"/>
            </a:pPr>
            <a:r>
              <a:rPr b="1" i="0" lang="en" sz="3600" u="none" cap="none" strike="noStrike">
                <a:solidFill>
                  <a:srgbClr val="002060"/>
                </a:solidFill>
                <a:latin typeface="Roboto Slab"/>
                <a:ea typeface="Roboto Slab"/>
                <a:cs typeface="Roboto Slab"/>
                <a:sym typeface="Roboto Slab"/>
              </a:rPr>
              <a:t>METHODOLOGY</a:t>
            </a:r>
            <a:endParaRPr b="1" i="0" sz="3600" u="none" cap="none" strike="noStrike">
              <a:solidFill>
                <a:srgbClr val="002060"/>
              </a:solidFill>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1dd2e5d03f_0_156"/>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t>‹#›</a:t>
            </a:fld>
            <a:endParaRPr/>
          </a:p>
        </p:txBody>
      </p:sp>
      <p:sp>
        <p:nvSpPr>
          <p:cNvPr id="169" name="Google Shape;169;g11dd2e5d03f_0_156"/>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2600"/>
              <a:t>Dataset :</a:t>
            </a:r>
            <a:endParaRPr sz="2600"/>
          </a:p>
        </p:txBody>
      </p:sp>
      <p:sp>
        <p:nvSpPr>
          <p:cNvPr id="170" name="Google Shape;170;g11dd2e5d03f_0_156"/>
          <p:cNvSpPr txBox="1"/>
          <p:nvPr>
            <p:ph idx="1" type="body"/>
          </p:nvPr>
        </p:nvSpPr>
        <p:spPr>
          <a:xfrm>
            <a:off x="1146025" y="1807925"/>
            <a:ext cx="7540800" cy="31587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600"/>
              </a:spcBef>
              <a:spcAft>
                <a:spcPts val="0"/>
              </a:spcAft>
              <a:buSzPts val="2800"/>
              <a:buNone/>
            </a:pPr>
            <a:r>
              <a:t/>
            </a:r>
            <a:endParaRPr sz="2000">
              <a:latin typeface="Roboto Slab"/>
              <a:ea typeface="Roboto Slab"/>
              <a:cs typeface="Roboto Slab"/>
              <a:sym typeface="Roboto Slab"/>
            </a:endParaRPr>
          </a:p>
          <a:p>
            <a:pPr indent="-355600" lvl="0" marL="457200" rtl="0" algn="l">
              <a:lnSpc>
                <a:spcPct val="100000"/>
              </a:lnSpc>
              <a:spcBef>
                <a:spcPts val="600"/>
              </a:spcBef>
              <a:spcAft>
                <a:spcPts val="0"/>
              </a:spcAft>
              <a:buSzPts val="2000"/>
              <a:buFont typeface="Roboto Slab"/>
              <a:buChar char="➔"/>
            </a:pPr>
            <a:r>
              <a:rPr lang="en" sz="2000">
                <a:latin typeface="Roboto Slab"/>
                <a:ea typeface="Roboto Slab"/>
                <a:cs typeface="Roboto Slab"/>
                <a:sym typeface="Roboto Slab"/>
              </a:rPr>
              <a:t>Dataset consists of  RGB images.</a:t>
            </a:r>
            <a:endParaRPr sz="2000">
              <a:latin typeface="Roboto Slab"/>
              <a:ea typeface="Roboto Slab"/>
              <a:cs typeface="Roboto Slab"/>
              <a:sym typeface="Roboto Slab"/>
            </a:endParaRPr>
          </a:p>
          <a:p>
            <a:pPr indent="-355600" lvl="1" marL="914400" rtl="0" algn="l">
              <a:lnSpc>
                <a:spcPct val="100000"/>
              </a:lnSpc>
              <a:spcBef>
                <a:spcPts val="1000"/>
              </a:spcBef>
              <a:spcAft>
                <a:spcPts val="0"/>
              </a:spcAft>
              <a:buSzPts val="2000"/>
              <a:buFont typeface="Roboto Slab"/>
              <a:buChar char="◆"/>
            </a:pPr>
            <a:r>
              <a:rPr lang="en" sz="2000">
                <a:latin typeface="Roboto Slab"/>
                <a:ea typeface="Roboto Slab"/>
                <a:cs typeface="Roboto Slab"/>
                <a:sym typeface="Roboto Slab"/>
              </a:rPr>
              <a:t>300 - Person</a:t>
            </a:r>
            <a:endParaRPr sz="2000">
              <a:latin typeface="Roboto Slab"/>
              <a:ea typeface="Roboto Slab"/>
              <a:cs typeface="Roboto Slab"/>
              <a:sym typeface="Roboto Slab"/>
            </a:endParaRPr>
          </a:p>
          <a:p>
            <a:pPr indent="-355600" lvl="1" marL="914400" rtl="0" algn="l">
              <a:lnSpc>
                <a:spcPct val="100000"/>
              </a:lnSpc>
              <a:spcBef>
                <a:spcPts val="1000"/>
              </a:spcBef>
              <a:spcAft>
                <a:spcPts val="0"/>
              </a:spcAft>
              <a:buSzPts val="2000"/>
              <a:buFont typeface="Roboto Slab"/>
              <a:buChar char="◆"/>
            </a:pPr>
            <a:r>
              <a:rPr lang="en" sz="2000">
                <a:latin typeface="Roboto Slab"/>
                <a:ea typeface="Roboto Slab"/>
                <a:cs typeface="Roboto Slab"/>
                <a:sym typeface="Roboto Slab"/>
              </a:rPr>
              <a:t>300 - </a:t>
            </a:r>
            <a:r>
              <a:rPr lang="en" sz="2000">
                <a:solidFill>
                  <a:schemeClr val="dk1"/>
                </a:solidFill>
                <a:latin typeface="Roboto Slab"/>
                <a:ea typeface="Roboto Slab"/>
                <a:cs typeface="Roboto Slab"/>
                <a:sym typeface="Roboto Slab"/>
              </a:rPr>
              <a:t>Rack</a:t>
            </a:r>
            <a:endParaRPr sz="2000">
              <a:latin typeface="Roboto Slab"/>
              <a:ea typeface="Roboto Slab"/>
              <a:cs typeface="Roboto Slab"/>
              <a:sym typeface="Roboto Slab"/>
            </a:endParaRPr>
          </a:p>
          <a:p>
            <a:pPr indent="-355600" lvl="1" marL="914400" rtl="0" algn="l">
              <a:lnSpc>
                <a:spcPct val="100000"/>
              </a:lnSpc>
              <a:spcBef>
                <a:spcPts val="1000"/>
              </a:spcBef>
              <a:spcAft>
                <a:spcPts val="0"/>
              </a:spcAft>
              <a:buSzPts val="2000"/>
              <a:buFont typeface="Roboto Slab"/>
              <a:buChar char="◆"/>
            </a:pPr>
            <a:r>
              <a:rPr lang="en" sz="2000">
                <a:latin typeface="Roboto Slab"/>
                <a:ea typeface="Roboto Slab"/>
                <a:cs typeface="Roboto Slab"/>
                <a:sym typeface="Roboto Slab"/>
              </a:rPr>
              <a:t>300 - Trolley</a:t>
            </a:r>
            <a:endParaRPr sz="2000">
              <a:latin typeface="Roboto Slab"/>
              <a:ea typeface="Roboto Slab"/>
              <a:cs typeface="Roboto Slab"/>
              <a:sym typeface="Roboto Slab"/>
            </a:endParaRPr>
          </a:p>
          <a:p>
            <a:pPr indent="-355600" lvl="1" marL="914400" rtl="0" algn="l">
              <a:lnSpc>
                <a:spcPct val="100000"/>
              </a:lnSpc>
              <a:spcBef>
                <a:spcPts val="1000"/>
              </a:spcBef>
              <a:spcAft>
                <a:spcPts val="0"/>
              </a:spcAft>
              <a:buSzPts val="2000"/>
              <a:buFont typeface="Roboto Slab"/>
              <a:buChar char="◆"/>
            </a:pPr>
            <a:r>
              <a:rPr lang="en" sz="2000">
                <a:latin typeface="Roboto Slab"/>
                <a:ea typeface="Roboto Slab"/>
                <a:cs typeface="Roboto Slab"/>
                <a:sym typeface="Roboto Slab"/>
              </a:rPr>
              <a:t>300 - Other</a:t>
            </a:r>
            <a:endParaRPr sz="2000">
              <a:latin typeface="Roboto Slab"/>
              <a:ea typeface="Roboto Slab"/>
              <a:cs typeface="Roboto Slab"/>
              <a:sym typeface="Roboto Slab"/>
            </a:endParaRPr>
          </a:p>
          <a:p>
            <a:pPr indent="0" lvl="0" marL="457200" rtl="0" algn="l">
              <a:lnSpc>
                <a:spcPct val="100000"/>
              </a:lnSpc>
              <a:spcBef>
                <a:spcPts val="1000"/>
              </a:spcBef>
              <a:spcAft>
                <a:spcPts val="1000"/>
              </a:spcAft>
              <a:buNone/>
            </a:pPr>
            <a:r>
              <a:t/>
            </a:r>
            <a:endParaRPr sz="2000">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1dd2e5d03f_0_162"/>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2600"/>
              <a:t>Feature Extraction:</a:t>
            </a:r>
            <a:endParaRPr sz="2600"/>
          </a:p>
        </p:txBody>
      </p:sp>
      <p:sp>
        <p:nvSpPr>
          <p:cNvPr id="176" name="Google Shape;176;g11dd2e5d03f_0_162"/>
          <p:cNvSpPr txBox="1"/>
          <p:nvPr>
            <p:ph idx="1" type="body"/>
          </p:nvPr>
        </p:nvSpPr>
        <p:spPr>
          <a:xfrm>
            <a:off x="298150" y="1726525"/>
            <a:ext cx="4488300" cy="3158700"/>
          </a:xfrm>
          <a:prstGeom prst="rect">
            <a:avLst/>
          </a:prstGeom>
          <a:noFill/>
          <a:ln cap="flat" cmpd="sng" w="9525">
            <a:solidFill>
              <a:srgbClr val="222222"/>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SzPts val="1600"/>
              <a:buFont typeface="Roboto Slab"/>
              <a:buChar char="➔"/>
            </a:pPr>
            <a:r>
              <a:rPr lang="en" sz="1600">
                <a:latin typeface="Roboto Slab"/>
                <a:ea typeface="Roboto Slab"/>
                <a:cs typeface="Roboto Slab"/>
                <a:sym typeface="Roboto Slab"/>
              </a:rPr>
              <a:t>Scale Invariant Feature Transform(SIFT)</a:t>
            </a:r>
            <a:endParaRPr sz="1600">
              <a:latin typeface="Roboto Slab"/>
              <a:ea typeface="Roboto Slab"/>
              <a:cs typeface="Roboto Slab"/>
              <a:sym typeface="Roboto Slab"/>
            </a:endParaRPr>
          </a:p>
          <a:p>
            <a:pPr indent="-330200" lvl="1" marL="914400" rtl="0" algn="l">
              <a:lnSpc>
                <a:spcPct val="100000"/>
              </a:lnSpc>
              <a:spcBef>
                <a:spcPts val="1000"/>
              </a:spcBef>
              <a:spcAft>
                <a:spcPts val="0"/>
              </a:spcAft>
              <a:buSzPts val="1600"/>
              <a:buFont typeface="Roboto Slab"/>
              <a:buChar char="◆"/>
            </a:pPr>
            <a:r>
              <a:rPr lang="en" sz="1600">
                <a:latin typeface="Roboto Slab"/>
                <a:ea typeface="Roboto Slab"/>
                <a:cs typeface="Roboto Slab"/>
                <a:sym typeface="Roboto Slab"/>
              </a:rPr>
              <a:t>Extracts feature vector of 512 x 512 dimension.</a:t>
            </a:r>
            <a:endParaRPr sz="1600">
              <a:latin typeface="Roboto Slab"/>
              <a:ea typeface="Roboto Slab"/>
              <a:cs typeface="Roboto Slab"/>
              <a:sym typeface="Roboto Slab"/>
            </a:endParaRPr>
          </a:p>
          <a:p>
            <a:pPr indent="-330200" lvl="1" marL="914400" rtl="0" algn="l">
              <a:lnSpc>
                <a:spcPct val="100000"/>
              </a:lnSpc>
              <a:spcBef>
                <a:spcPts val="1000"/>
              </a:spcBef>
              <a:spcAft>
                <a:spcPts val="0"/>
              </a:spcAft>
              <a:buSzPts val="1600"/>
              <a:buFont typeface="Roboto Slab"/>
              <a:buChar char="◆"/>
            </a:pPr>
            <a:r>
              <a:rPr lang="en" sz="1600">
                <a:latin typeface="Roboto Slab"/>
                <a:ea typeface="Roboto Slab"/>
                <a:cs typeface="Roboto Slab"/>
                <a:sym typeface="Roboto Slab"/>
              </a:rPr>
              <a:t>Rotation and Scale Invariant</a:t>
            </a:r>
            <a:endParaRPr sz="1600">
              <a:latin typeface="Roboto Slab"/>
              <a:ea typeface="Roboto Slab"/>
              <a:cs typeface="Roboto Slab"/>
              <a:sym typeface="Roboto Slab"/>
            </a:endParaRPr>
          </a:p>
          <a:p>
            <a:pPr indent="-330200" lvl="1" marL="914400" rtl="0" algn="l">
              <a:lnSpc>
                <a:spcPct val="100000"/>
              </a:lnSpc>
              <a:spcBef>
                <a:spcPts val="1000"/>
              </a:spcBef>
              <a:spcAft>
                <a:spcPts val="0"/>
              </a:spcAft>
              <a:buSzPts val="1600"/>
              <a:buFont typeface="Roboto Slab"/>
              <a:buChar char="◆"/>
            </a:pPr>
            <a:r>
              <a:rPr lang="en" sz="1600">
                <a:latin typeface="Roboto Slab"/>
                <a:ea typeface="Roboto Slab"/>
                <a:cs typeface="Roboto Slab"/>
                <a:sym typeface="Roboto Slab"/>
              </a:rPr>
              <a:t>Robust to occlusion and clutter</a:t>
            </a:r>
            <a:endParaRPr sz="1600">
              <a:latin typeface="Roboto Slab"/>
              <a:ea typeface="Roboto Slab"/>
              <a:cs typeface="Roboto Slab"/>
              <a:sym typeface="Roboto Slab"/>
            </a:endParaRPr>
          </a:p>
          <a:p>
            <a:pPr indent="-330200" lvl="1" marL="914400" rtl="0" algn="l">
              <a:lnSpc>
                <a:spcPct val="100000"/>
              </a:lnSpc>
              <a:spcBef>
                <a:spcPts val="1000"/>
              </a:spcBef>
              <a:spcAft>
                <a:spcPts val="0"/>
              </a:spcAft>
              <a:buSzPts val="1600"/>
              <a:buFont typeface="Roboto Slab"/>
              <a:buChar char="◆"/>
            </a:pPr>
            <a:r>
              <a:rPr lang="en" sz="1600">
                <a:solidFill>
                  <a:schemeClr val="dk1"/>
                </a:solidFill>
                <a:latin typeface="Roboto Slab"/>
                <a:ea typeface="Roboto Slab"/>
                <a:cs typeface="Roboto Slab"/>
                <a:sym typeface="Roboto Slab"/>
              </a:rPr>
              <a:t>Shape of feature vector from SIFT:  </a:t>
            </a:r>
            <a:r>
              <a:rPr lang="en" sz="1600">
                <a:solidFill>
                  <a:srgbClr val="000000"/>
                </a:solidFill>
                <a:latin typeface="Roboto Slab"/>
                <a:ea typeface="Roboto Slab"/>
                <a:cs typeface="Roboto Slab"/>
                <a:sym typeface="Roboto Slab"/>
              </a:rPr>
              <a:t>1638768  x 128</a:t>
            </a:r>
            <a:endParaRPr sz="2600">
              <a:solidFill>
                <a:schemeClr val="dk1"/>
              </a:solidFill>
              <a:latin typeface="Roboto Slab"/>
              <a:ea typeface="Roboto Slab"/>
              <a:cs typeface="Roboto Slab"/>
              <a:sym typeface="Roboto Slab"/>
            </a:endParaRPr>
          </a:p>
          <a:p>
            <a:pPr indent="0" lvl="0" marL="914400" rtl="0" algn="l">
              <a:lnSpc>
                <a:spcPct val="100000"/>
              </a:lnSpc>
              <a:spcBef>
                <a:spcPts val="1000"/>
              </a:spcBef>
              <a:spcAft>
                <a:spcPts val="0"/>
              </a:spcAft>
              <a:buSzPts val="2800"/>
              <a:buNone/>
            </a:pPr>
            <a:r>
              <a:t/>
            </a:r>
            <a:endParaRPr sz="1900">
              <a:latin typeface="Roboto Slab"/>
              <a:ea typeface="Roboto Slab"/>
              <a:cs typeface="Roboto Slab"/>
              <a:sym typeface="Roboto Slab"/>
            </a:endParaRPr>
          </a:p>
        </p:txBody>
      </p:sp>
      <p:sp>
        <p:nvSpPr>
          <p:cNvPr id="177" name="Google Shape;177;g11dd2e5d03f_0_162"/>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800"/>
              <a:buFont typeface="Arial"/>
              <a:buNone/>
            </a:pPr>
            <a:fld id="{00000000-1234-1234-1234-123412341234}" type="slidenum">
              <a:rPr lang="en"/>
              <a:t>‹#›</a:t>
            </a:fld>
            <a:endParaRPr/>
          </a:p>
        </p:txBody>
      </p:sp>
      <p:sp>
        <p:nvSpPr>
          <p:cNvPr id="178" name="Google Shape;178;g11dd2e5d03f_0_162"/>
          <p:cNvSpPr txBox="1"/>
          <p:nvPr>
            <p:ph idx="1" type="body"/>
          </p:nvPr>
        </p:nvSpPr>
        <p:spPr>
          <a:xfrm>
            <a:off x="4828425" y="1726525"/>
            <a:ext cx="4315500" cy="3158700"/>
          </a:xfrm>
          <a:prstGeom prst="rect">
            <a:avLst/>
          </a:prstGeom>
          <a:noFill/>
          <a:ln cap="flat" cmpd="sng" w="9525">
            <a:solidFill>
              <a:srgbClr val="222222"/>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SzPts val="1600"/>
              <a:buFont typeface="Roboto Slab"/>
              <a:buChar char="➔"/>
            </a:pPr>
            <a:r>
              <a:rPr lang="en" sz="1600">
                <a:latin typeface="Roboto Slab"/>
                <a:ea typeface="Roboto Slab"/>
                <a:cs typeface="Roboto Slab"/>
                <a:sym typeface="Roboto Slab"/>
              </a:rPr>
              <a:t>Histogram of Oriented Gradients </a:t>
            </a:r>
            <a:r>
              <a:rPr lang="en" sz="1600">
                <a:latin typeface="Roboto Slab"/>
                <a:ea typeface="Roboto Slab"/>
                <a:cs typeface="Roboto Slab"/>
                <a:sym typeface="Roboto Slab"/>
              </a:rPr>
              <a:t>(HOG)</a:t>
            </a:r>
            <a:endParaRPr sz="1600">
              <a:latin typeface="Roboto Slab"/>
              <a:ea typeface="Roboto Slab"/>
              <a:cs typeface="Roboto Slab"/>
              <a:sym typeface="Roboto Slab"/>
            </a:endParaRPr>
          </a:p>
          <a:p>
            <a:pPr indent="-330200" lvl="1" marL="914400" rtl="0" algn="l">
              <a:lnSpc>
                <a:spcPct val="100000"/>
              </a:lnSpc>
              <a:spcBef>
                <a:spcPts val="1000"/>
              </a:spcBef>
              <a:spcAft>
                <a:spcPts val="0"/>
              </a:spcAft>
              <a:buSzPts val="1600"/>
              <a:buFont typeface="Roboto Slab"/>
              <a:buChar char="◆"/>
            </a:pPr>
            <a:r>
              <a:rPr lang="en" sz="1600">
                <a:latin typeface="Roboto Slab"/>
                <a:ea typeface="Roboto Slab"/>
                <a:cs typeface="Roboto Slab"/>
                <a:sym typeface="Roboto Slab"/>
              </a:rPr>
              <a:t>Extracts feature vector of 128 x 64 dimension.</a:t>
            </a:r>
            <a:endParaRPr sz="1600">
              <a:latin typeface="Roboto Slab"/>
              <a:ea typeface="Roboto Slab"/>
              <a:cs typeface="Roboto Slab"/>
              <a:sym typeface="Roboto Slab"/>
            </a:endParaRPr>
          </a:p>
          <a:p>
            <a:pPr indent="-330200" lvl="1" marL="914400" rtl="0" algn="l">
              <a:lnSpc>
                <a:spcPct val="100000"/>
              </a:lnSpc>
              <a:spcBef>
                <a:spcPts val="1000"/>
              </a:spcBef>
              <a:spcAft>
                <a:spcPts val="0"/>
              </a:spcAft>
              <a:buSzPts val="1600"/>
              <a:buFont typeface="Roboto Slab"/>
              <a:buChar char="◆"/>
            </a:pPr>
            <a:r>
              <a:rPr lang="en" sz="1600">
                <a:solidFill>
                  <a:schemeClr val="dk1"/>
                </a:solidFill>
                <a:latin typeface="Roboto Slab"/>
                <a:ea typeface="Roboto Slab"/>
                <a:cs typeface="Roboto Slab"/>
                <a:sym typeface="Roboto Slab"/>
              </a:rPr>
              <a:t>Shape of feature vector from SIFT:  </a:t>
            </a:r>
            <a:r>
              <a:rPr lang="en" sz="1600">
                <a:solidFill>
                  <a:srgbClr val="000000"/>
                </a:solidFill>
                <a:latin typeface="Roboto Slab"/>
                <a:ea typeface="Roboto Slab"/>
                <a:cs typeface="Roboto Slab"/>
                <a:sym typeface="Roboto Slab"/>
              </a:rPr>
              <a:t>226440</a:t>
            </a:r>
            <a:r>
              <a:rPr lang="en" sz="1600">
                <a:solidFill>
                  <a:srgbClr val="000000"/>
                </a:solidFill>
                <a:latin typeface="Roboto Slab"/>
                <a:ea typeface="Roboto Slab"/>
                <a:cs typeface="Roboto Slab"/>
                <a:sym typeface="Roboto Slab"/>
              </a:rPr>
              <a:t>  x 128</a:t>
            </a:r>
            <a:endParaRPr sz="1600">
              <a:solidFill>
                <a:schemeClr val="dk1"/>
              </a:solidFill>
              <a:latin typeface="Roboto Slab"/>
              <a:ea typeface="Roboto Slab"/>
              <a:cs typeface="Roboto Slab"/>
              <a:sym typeface="Roboto Slab"/>
            </a:endParaRPr>
          </a:p>
          <a:p>
            <a:pPr indent="0" lvl="0" marL="914400" rtl="0" algn="l">
              <a:lnSpc>
                <a:spcPct val="100000"/>
              </a:lnSpc>
              <a:spcBef>
                <a:spcPts val="1000"/>
              </a:spcBef>
              <a:spcAft>
                <a:spcPts val="0"/>
              </a:spcAft>
              <a:buSzPts val="2800"/>
              <a:buNone/>
            </a:pPr>
            <a:r>
              <a:t/>
            </a:r>
            <a:endParaRPr sz="2300">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