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754522cc2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754522cc2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754522cc2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754522cc2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754522cc2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754522cc2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754522cc2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754522cc2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74804d5c93_0_1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74804d5c93_0_1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75382345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75382345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62ed1c0c9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62ed1c0c9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75382345a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75382345a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754522cc2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754522cc2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754522cc2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754522cc2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54522cc2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754522cc2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754522cc2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754522cc2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 name="Shape 85"/>
        <p:cNvGrpSpPr/>
        <p:nvPr/>
      </p:nvGrpSpPr>
      <p:grpSpPr>
        <a:xfrm>
          <a:off x="0" y="0"/>
          <a:ext cx="0" cy="0"/>
          <a:chOff x="0" y="0"/>
          <a:chExt cx="0" cy="0"/>
        </a:xfrm>
      </p:grpSpPr>
      <p:sp>
        <p:nvSpPr>
          <p:cNvPr id="86" name="Google Shape;86;p13"/>
          <p:cNvSpPr txBox="1"/>
          <p:nvPr>
            <p:ph type="title"/>
          </p:nvPr>
        </p:nvSpPr>
        <p:spPr>
          <a:xfrm>
            <a:off x="130550" y="763600"/>
            <a:ext cx="8701800" cy="216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SzPts val="990"/>
              <a:buNone/>
            </a:pPr>
            <a:r>
              <a:rPr lang="en-GB" sz="3200">
                <a:solidFill>
                  <a:srgbClr val="1155CC"/>
                </a:solidFill>
                <a:latin typeface="Arial"/>
                <a:ea typeface="Arial"/>
                <a:cs typeface="Arial"/>
                <a:sym typeface="Arial"/>
              </a:rPr>
              <a:t>Mall Customer Data:K-Means Cluster Analysis</a:t>
            </a:r>
            <a:endParaRPr sz="3200">
              <a:solidFill>
                <a:srgbClr val="1155CC"/>
              </a:solidFill>
              <a:latin typeface="Arial"/>
              <a:ea typeface="Arial"/>
              <a:cs typeface="Arial"/>
              <a:sym typeface="Arial"/>
            </a:endParaRPr>
          </a:p>
        </p:txBody>
      </p:sp>
      <p:sp>
        <p:nvSpPr>
          <p:cNvPr id="87" name="Google Shape;87;p13"/>
          <p:cNvSpPr txBox="1"/>
          <p:nvPr>
            <p:ph idx="4294967295" type="subTitle"/>
          </p:nvPr>
        </p:nvSpPr>
        <p:spPr>
          <a:xfrm>
            <a:off x="833875" y="325190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000">
                <a:solidFill>
                  <a:srgbClr val="000000"/>
                </a:solidFill>
                <a:latin typeface="Arial"/>
                <a:ea typeface="Arial"/>
                <a:cs typeface="Arial"/>
                <a:sym typeface="Arial"/>
              </a:rPr>
              <a:t>Name: Rutuja S. Sankhe</a:t>
            </a:r>
            <a:endParaRPr sz="200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46835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240">
                <a:latin typeface="Arial"/>
                <a:ea typeface="Arial"/>
                <a:cs typeface="Arial"/>
                <a:sym typeface="Arial"/>
              </a:rPr>
              <a:t>Visualizing the Clusters</a:t>
            </a:r>
            <a:endParaRPr sz="3240">
              <a:latin typeface="Arial"/>
              <a:ea typeface="Arial"/>
              <a:cs typeface="Arial"/>
              <a:sym typeface="Arial"/>
            </a:endParaRPr>
          </a:p>
        </p:txBody>
      </p:sp>
      <p:sp>
        <p:nvSpPr>
          <p:cNvPr id="155" name="Google Shape;155;p22"/>
          <p:cNvSpPr txBox="1"/>
          <p:nvPr>
            <p:ph idx="1" type="body"/>
          </p:nvPr>
        </p:nvSpPr>
        <p:spPr>
          <a:xfrm>
            <a:off x="846950" y="1279350"/>
            <a:ext cx="7688700" cy="353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56" name="Google Shape;156;p22"/>
          <p:cNvPicPr preferRelativeResize="0"/>
          <p:nvPr/>
        </p:nvPicPr>
        <p:blipFill>
          <a:blip r:embed="rId3">
            <a:alphaModFix/>
          </a:blip>
          <a:stretch>
            <a:fillRect/>
          </a:stretch>
        </p:blipFill>
        <p:spPr>
          <a:xfrm>
            <a:off x="952975" y="1279350"/>
            <a:ext cx="7088625" cy="3537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352475" y="0"/>
            <a:ext cx="78699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n-GB" sz="3216">
                <a:latin typeface="Arial"/>
                <a:ea typeface="Arial"/>
                <a:cs typeface="Arial"/>
                <a:sym typeface="Arial"/>
              </a:rPr>
              <a:t>Visualizing the Clusters</a:t>
            </a:r>
            <a:endParaRPr sz="3216">
              <a:latin typeface="Arial"/>
              <a:ea typeface="Arial"/>
              <a:cs typeface="Arial"/>
              <a:sym typeface="Arial"/>
            </a:endParaRPr>
          </a:p>
          <a:p>
            <a:pPr indent="0" lvl="0" marL="0" rtl="0" algn="l">
              <a:spcBef>
                <a:spcPts val="0"/>
              </a:spcBef>
              <a:spcAft>
                <a:spcPts val="0"/>
              </a:spcAft>
              <a:buSzPts val="990"/>
              <a:buNone/>
            </a:pPr>
            <a:r>
              <a:t/>
            </a:r>
            <a:endParaRPr sz="2340"/>
          </a:p>
        </p:txBody>
      </p:sp>
      <p:sp>
        <p:nvSpPr>
          <p:cNvPr id="162" name="Google Shape;162;p23"/>
          <p:cNvSpPr txBox="1"/>
          <p:nvPr>
            <p:ph idx="1" type="body"/>
          </p:nvPr>
        </p:nvSpPr>
        <p:spPr>
          <a:xfrm>
            <a:off x="770225" y="1148800"/>
            <a:ext cx="8119800" cy="3864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sz="1600">
                <a:solidFill>
                  <a:srgbClr val="000000"/>
                </a:solidFill>
                <a:latin typeface="Arial"/>
                <a:ea typeface="Arial"/>
                <a:cs typeface="Arial"/>
                <a:sym typeface="Arial"/>
              </a:rPr>
              <a:t>Observations:</a:t>
            </a:r>
            <a:endParaRPr b="1" sz="1600">
              <a:solidFill>
                <a:srgbClr val="000000"/>
              </a:solidFill>
              <a:latin typeface="Arial"/>
              <a:ea typeface="Arial"/>
              <a:cs typeface="Arial"/>
              <a:sym typeface="Arial"/>
            </a:endParaRPr>
          </a:p>
          <a:p>
            <a:pPr indent="-317500" lvl="0" marL="457200" rtl="0" algn="l">
              <a:lnSpc>
                <a:spcPct val="115000"/>
              </a:lnSpc>
              <a:spcBef>
                <a:spcPts val="1200"/>
              </a:spcBef>
              <a:spcAft>
                <a:spcPts val="0"/>
              </a:spcAft>
              <a:buClr>
                <a:srgbClr val="000000"/>
              </a:buClr>
              <a:buSzPts val="1400"/>
              <a:buFont typeface="Roboto"/>
              <a:buChar char="●"/>
            </a:pPr>
            <a:r>
              <a:rPr b="1" lang="en-GB" sz="1400">
                <a:solidFill>
                  <a:srgbClr val="000000"/>
                </a:solidFill>
                <a:highlight>
                  <a:srgbClr val="FFFFFF"/>
                </a:highlight>
                <a:latin typeface="Arial"/>
                <a:ea typeface="Arial"/>
                <a:cs typeface="Arial"/>
                <a:sym typeface="Arial"/>
              </a:rPr>
              <a:t>Cluster 1</a:t>
            </a:r>
            <a:r>
              <a:rPr lang="en-GB" sz="1400">
                <a:solidFill>
                  <a:srgbClr val="000000"/>
                </a:solidFill>
                <a:highlight>
                  <a:srgbClr val="FFFFFF"/>
                </a:highlight>
                <a:latin typeface="Arial"/>
                <a:ea typeface="Arial"/>
                <a:cs typeface="Arial"/>
                <a:sym typeface="Arial"/>
              </a:rPr>
              <a:t>: Customers with average salary and average spending.</a:t>
            </a:r>
            <a:endParaRPr sz="1400">
              <a:solidFill>
                <a:srgbClr val="000000"/>
              </a:solidFill>
              <a:highlight>
                <a:srgbClr val="FFFFFF"/>
              </a:highlight>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Roboto"/>
              <a:buChar char="●"/>
            </a:pPr>
            <a:r>
              <a:rPr b="1" lang="en-GB" sz="1400">
                <a:solidFill>
                  <a:srgbClr val="000000"/>
                </a:solidFill>
                <a:highlight>
                  <a:srgbClr val="FFFFFF"/>
                </a:highlight>
                <a:latin typeface="Arial"/>
                <a:ea typeface="Arial"/>
                <a:cs typeface="Arial"/>
                <a:sym typeface="Arial"/>
              </a:rPr>
              <a:t>Cluster 2</a:t>
            </a:r>
            <a:r>
              <a:rPr lang="en-GB" sz="1400">
                <a:solidFill>
                  <a:srgbClr val="000000"/>
                </a:solidFill>
                <a:highlight>
                  <a:srgbClr val="FFFFFF"/>
                </a:highlight>
                <a:latin typeface="Arial"/>
                <a:ea typeface="Arial"/>
                <a:cs typeface="Arial"/>
                <a:sym typeface="Arial"/>
              </a:rPr>
              <a:t>: Customer has a high income but low spending, so they can be categorized as careful.</a:t>
            </a:r>
            <a:endParaRPr sz="1400">
              <a:solidFill>
                <a:srgbClr val="000000"/>
              </a:solidFill>
              <a:highlight>
                <a:srgbClr val="FFFFFF"/>
              </a:highlight>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Roboto"/>
              <a:buChar char="●"/>
            </a:pPr>
            <a:r>
              <a:rPr b="1" lang="en-GB" sz="1400">
                <a:solidFill>
                  <a:srgbClr val="000000"/>
                </a:solidFill>
                <a:highlight>
                  <a:srgbClr val="FFFFFF"/>
                </a:highlight>
                <a:latin typeface="Arial"/>
                <a:ea typeface="Arial"/>
                <a:cs typeface="Arial"/>
                <a:sym typeface="Arial"/>
              </a:rPr>
              <a:t>Cluster 3</a:t>
            </a:r>
            <a:r>
              <a:rPr lang="en-GB" sz="1400">
                <a:solidFill>
                  <a:srgbClr val="000000"/>
                </a:solidFill>
                <a:highlight>
                  <a:srgbClr val="FFFFFF"/>
                </a:highlight>
                <a:latin typeface="Arial"/>
                <a:ea typeface="Arial"/>
                <a:cs typeface="Arial"/>
                <a:sym typeface="Arial"/>
              </a:rPr>
              <a:t>: Customers have low income and  low spending so they can be categorized as sensible.</a:t>
            </a:r>
            <a:endParaRPr sz="1400">
              <a:solidFill>
                <a:srgbClr val="000000"/>
              </a:solidFill>
              <a:highlight>
                <a:srgbClr val="FFFFFF"/>
              </a:highlight>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Roboto"/>
              <a:buChar char="●"/>
            </a:pPr>
            <a:r>
              <a:rPr b="1" lang="en-GB" sz="1400">
                <a:solidFill>
                  <a:srgbClr val="000000"/>
                </a:solidFill>
                <a:highlight>
                  <a:srgbClr val="FFFFFF"/>
                </a:highlight>
                <a:latin typeface="Arial"/>
                <a:ea typeface="Arial"/>
                <a:cs typeface="Arial"/>
                <a:sym typeface="Arial"/>
              </a:rPr>
              <a:t>Cluster 4</a:t>
            </a:r>
            <a:r>
              <a:rPr lang="en-GB" sz="1400">
                <a:solidFill>
                  <a:srgbClr val="000000"/>
                </a:solidFill>
                <a:highlight>
                  <a:srgbClr val="FFFFFF"/>
                </a:highlight>
                <a:latin typeface="Arial"/>
                <a:ea typeface="Arial"/>
                <a:cs typeface="Arial"/>
                <a:sym typeface="Arial"/>
              </a:rPr>
              <a:t>: Customers with low income with very high spending so they can be categorized as careless.</a:t>
            </a:r>
            <a:endParaRPr sz="1400">
              <a:solidFill>
                <a:srgbClr val="000000"/>
              </a:solidFill>
              <a:highlight>
                <a:srgbClr val="FFFFFF"/>
              </a:highlight>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Roboto"/>
              <a:buChar char="●"/>
            </a:pPr>
            <a:r>
              <a:rPr b="1" lang="en-GB" sz="1400">
                <a:solidFill>
                  <a:srgbClr val="000000"/>
                </a:solidFill>
                <a:highlight>
                  <a:srgbClr val="FFFFFF"/>
                </a:highlight>
                <a:latin typeface="Arial"/>
                <a:ea typeface="Arial"/>
                <a:cs typeface="Arial"/>
                <a:sym typeface="Arial"/>
              </a:rPr>
              <a:t>Cluster 5</a:t>
            </a:r>
            <a:r>
              <a:rPr lang="en-GB" sz="1400">
                <a:solidFill>
                  <a:srgbClr val="000000"/>
                </a:solidFill>
                <a:highlight>
                  <a:srgbClr val="FFFFFF"/>
                </a:highlight>
                <a:latin typeface="Arial"/>
                <a:ea typeface="Arial"/>
                <a:cs typeface="Arial"/>
                <a:sym typeface="Arial"/>
              </a:rPr>
              <a:t>: Customers with high income and high spending so they can be categorized as target</a:t>
            </a:r>
            <a:r>
              <a:rPr lang="en-GB" sz="1400">
                <a:solidFill>
                  <a:srgbClr val="000000"/>
                </a:solidFill>
                <a:highlight>
                  <a:srgbClr val="FFFFFF"/>
                </a:highlight>
                <a:latin typeface="Arial"/>
                <a:ea typeface="Arial"/>
                <a:cs typeface="Arial"/>
                <a:sym typeface="Arial"/>
              </a:rPr>
              <a:t>, and these customers can be the most profitable customers for the mall owner.</a:t>
            </a:r>
            <a:endParaRPr sz="1400">
              <a:solidFill>
                <a:srgbClr val="000000"/>
              </a:solidFill>
              <a:highlight>
                <a:srgbClr val="FFFFFF"/>
              </a:highlight>
              <a:latin typeface="Arial"/>
              <a:ea typeface="Arial"/>
              <a:cs typeface="Arial"/>
              <a:sym typeface="Arial"/>
            </a:endParaRPr>
          </a:p>
          <a:p>
            <a:pPr indent="0" lvl="0" marL="0" rtl="0" algn="just">
              <a:lnSpc>
                <a:spcPct val="115000"/>
              </a:lnSpc>
              <a:spcBef>
                <a:spcPts val="500"/>
              </a:spcBef>
              <a:spcAft>
                <a:spcPts val="0"/>
              </a:spcAft>
              <a:buNone/>
            </a:pPr>
            <a:r>
              <a:t/>
            </a:r>
            <a:endParaRPr b="1" sz="14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46835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240">
                <a:latin typeface="Arial"/>
                <a:ea typeface="Arial"/>
                <a:cs typeface="Arial"/>
                <a:sym typeface="Arial"/>
              </a:rPr>
              <a:t>Conclusion</a:t>
            </a:r>
            <a:endParaRPr sz="3240">
              <a:latin typeface="Arial"/>
              <a:ea typeface="Arial"/>
              <a:cs typeface="Arial"/>
              <a:sym typeface="Arial"/>
            </a:endParaRPr>
          </a:p>
        </p:txBody>
      </p:sp>
      <p:sp>
        <p:nvSpPr>
          <p:cNvPr id="168" name="Google Shape;168;p24"/>
          <p:cNvSpPr txBox="1"/>
          <p:nvPr>
            <p:ph idx="1" type="body"/>
          </p:nvPr>
        </p:nvSpPr>
        <p:spPr>
          <a:xfrm>
            <a:off x="860000" y="1597850"/>
            <a:ext cx="7688700" cy="22611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GB" sz="1400">
                <a:solidFill>
                  <a:srgbClr val="000000"/>
                </a:solidFill>
                <a:highlight>
                  <a:srgbClr val="FFFFFF"/>
                </a:highlight>
                <a:latin typeface="Arial"/>
                <a:ea typeface="Arial"/>
                <a:cs typeface="Arial"/>
                <a:sym typeface="Arial"/>
              </a:rPr>
              <a:t>The main objective of this project is to design and analyze Mall Customer data with the help of K-Means Unsupervised Learning algorithm. It is one of the most popular clustering algorithms and usually the first thing practitioners apply when solving clustering tasks to get an idea of the structure of the dataset. K-Means is used to determines the best value for K center points or centroids by an iterative process.</a:t>
            </a:r>
            <a:endParaRPr sz="1400">
              <a:solidFill>
                <a:srgbClr val="000000"/>
              </a:solidFill>
              <a:highlight>
                <a:srgbClr val="FFFFFF"/>
              </a:highlight>
              <a:latin typeface="Arial"/>
              <a:ea typeface="Arial"/>
              <a:cs typeface="Arial"/>
              <a:sym typeface="Arial"/>
            </a:endParaRPr>
          </a:p>
          <a:p>
            <a:pPr indent="0" lvl="0" marL="0" rtl="0" algn="just">
              <a:lnSpc>
                <a:spcPct val="150000"/>
              </a:lnSpc>
              <a:spcBef>
                <a:spcPts val="1200"/>
              </a:spcBef>
              <a:spcAft>
                <a:spcPts val="1200"/>
              </a:spcAft>
              <a:buNone/>
            </a:pPr>
            <a:r>
              <a:t/>
            </a:r>
            <a:endParaRPr sz="1500">
              <a:solidFill>
                <a:srgbClr val="000000"/>
              </a:solidFill>
              <a:highlight>
                <a:srgbClr val="FFFFFF"/>
              </a:highlight>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idx="1" type="body"/>
          </p:nvPr>
        </p:nvSpPr>
        <p:spPr>
          <a:xfrm>
            <a:off x="1044350" y="1668149"/>
            <a:ext cx="7795800" cy="90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5000">
                <a:solidFill>
                  <a:srgbClr val="000000"/>
                </a:solidFill>
                <a:latin typeface="Arial"/>
                <a:ea typeface="Arial"/>
                <a:cs typeface="Arial"/>
                <a:sym typeface="Arial"/>
              </a:rPr>
              <a:t>          </a:t>
            </a:r>
            <a:r>
              <a:rPr b="1" lang="en-GB" sz="5000">
                <a:solidFill>
                  <a:srgbClr val="000000"/>
                </a:solidFill>
                <a:latin typeface="Arial"/>
                <a:ea typeface="Arial"/>
                <a:cs typeface="Arial"/>
                <a:sym typeface="Arial"/>
              </a:rPr>
              <a:t>Thank You!</a:t>
            </a:r>
            <a:endParaRPr b="1" sz="50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52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891"/>
              <a:buFont typeface="Arial"/>
              <a:buNone/>
            </a:pPr>
            <a:r>
              <a:rPr lang="en-GB" sz="3400">
                <a:latin typeface="Arial"/>
                <a:ea typeface="Arial"/>
                <a:cs typeface="Arial"/>
                <a:sym typeface="Arial"/>
              </a:rPr>
              <a:t>Problem Statement </a:t>
            </a:r>
            <a:endParaRPr sz="3400">
              <a:latin typeface="Arial"/>
              <a:ea typeface="Arial"/>
              <a:cs typeface="Arial"/>
              <a:sym typeface="Arial"/>
            </a:endParaRPr>
          </a:p>
          <a:p>
            <a:pPr indent="0" lvl="0" marL="0" rtl="0" algn="l">
              <a:spcBef>
                <a:spcPts val="0"/>
              </a:spcBef>
              <a:spcAft>
                <a:spcPts val="0"/>
              </a:spcAft>
              <a:buSzPts val="990"/>
              <a:buNone/>
            </a:pPr>
            <a:r>
              <a:t/>
            </a:r>
            <a:endParaRPr sz="2340"/>
          </a:p>
        </p:txBody>
      </p:sp>
      <p:sp>
        <p:nvSpPr>
          <p:cNvPr id="93" name="Google Shape;93;p14"/>
          <p:cNvSpPr txBox="1"/>
          <p:nvPr>
            <p:ph idx="1" type="body"/>
          </p:nvPr>
        </p:nvSpPr>
        <p:spPr>
          <a:xfrm>
            <a:off x="311700" y="1152475"/>
            <a:ext cx="4122600" cy="3586200"/>
          </a:xfrm>
          <a:prstGeom prst="rect">
            <a:avLst/>
          </a:prstGeom>
        </p:spPr>
        <p:txBody>
          <a:bodyPr anchorCtr="0" anchor="t" bIns="91425" lIns="91425" spcFirstLastPara="1" rIns="91425" wrap="square" tIns="91425">
            <a:noAutofit/>
          </a:bodyPr>
          <a:lstStyle/>
          <a:p>
            <a:pPr indent="0" lvl="0" marL="457200" rtl="0" algn="l">
              <a:lnSpc>
                <a:spcPct val="150000"/>
              </a:lnSpc>
              <a:spcBef>
                <a:spcPts val="1200"/>
              </a:spcBef>
              <a:spcAft>
                <a:spcPts val="0"/>
              </a:spcAft>
              <a:buNone/>
            </a:pPr>
            <a:r>
              <a:t/>
            </a:r>
            <a:endParaRPr>
              <a:solidFill>
                <a:srgbClr val="000000"/>
              </a:solidFill>
              <a:highlight>
                <a:srgbClr val="FFFFFF"/>
              </a:highlight>
              <a:latin typeface="Arial"/>
              <a:ea typeface="Arial"/>
              <a:cs typeface="Arial"/>
              <a:sym typeface="Arial"/>
            </a:endParaRPr>
          </a:p>
          <a:p>
            <a:pPr indent="-311150" lvl="0" marL="457200" rtl="0" algn="l">
              <a:lnSpc>
                <a:spcPct val="150000"/>
              </a:lnSpc>
              <a:spcBef>
                <a:spcPts val="1200"/>
              </a:spcBef>
              <a:spcAft>
                <a:spcPts val="0"/>
              </a:spcAft>
              <a:buClr>
                <a:srgbClr val="000000"/>
              </a:buClr>
              <a:buSzPts val="1300"/>
              <a:buFont typeface="Arial"/>
              <a:buChar char="●"/>
            </a:pPr>
            <a:r>
              <a:rPr lang="en-GB">
                <a:solidFill>
                  <a:srgbClr val="000000"/>
                </a:solidFill>
                <a:highlight>
                  <a:srgbClr val="FFFFFF"/>
                </a:highlight>
                <a:latin typeface="Arial"/>
                <a:ea typeface="Arial"/>
                <a:cs typeface="Arial"/>
                <a:sym typeface="Arial"/>
              </a:rPr>
              <a:t>We have a dataset of Mall Customers, which is the data of customers who visit the mall and spend there.</a:t>
            </a:r>
            <a:endParaRPr>
              <a:solidFill>
                <a:srgbClr val="000000"/>
              </a:solidFill>
              <a:highlight>
                <a:srgbClr val="FFFFFF"/>
              </a:highlight>
              <a:latin typeface="Arial"/>
              <a:ea typeface="Arial"/>
              <a:cs typeface="Arial"/>
              <a:sym typeface="Arial"/>
            </a:endParaRPr>
          </a:p>
          <a:p>
            <a:pPr indent="-311150" lvl="0" marL="457200" rtl="0" algn="l">
              <a:lnSpc>
                <a:spcPct val="150000"/>
              </a:lnSpc>
              <a:spcBef>
                <a:spcPts val="0"/>
              </a:spcBef>
              <a:spcAft>
                <a:spcPts val="0"/>
              </a:spcAft>
              <a:buClr>
                <a:srgbClr val="000000"/>
              </a:buClr>
              <a:buSzPts val="1300"/>
              <a:buFont typeface="Arial"/>
              <a:buChar char="●"/>
            </a:pPr>
            <a:r>
              <a:rPr lang="en-GB">
                <a:solidFill>
                  <a:srgbClr val="000000"/>
                </a:solidFill>
                <a:highlight>
                  <a:srgbClr val="FFFFFF"/>
                </a:highlight>
                <a:latin typeface="Arial"/>
                <a:ea typeface="Arial"/>
                <a:cs typeface="Arial"/>
                <a:sym typeface="Arial"/>
              </a:rPr>
              <a:t>The data includes the following features:</a:t>
            </a:r>
            <a:endParaRPr>
              <a:solidFill>
                <a:srgbClr val="000000"/>
              </a:solidFill>
              <a:highlight>
                <a:srgbClr val="FFFFFF"/>
              </a:highlight>
              <a:latin typeface="Arial"/>
              <a:ea typeface="Arial"/>
              <a:cs typeface="Arial"/>
              <a:sym typeface="Arial"/>
            </a:endParaRPr>
          </a:p>
          <a:p>
            <a:pPr indent="-311150" lvl="0" marL="457200" rtl="0" algn="l">
              <a:lnSpc>
                <a:spcPct val="150000"/>
              </a:lnSpc>
              <a:spcBef>
                <a:spcPts val="0"/>
              </a:spcBef>
              <a:spcAft>
                <a:spcPts val="0"/>
              </a:spcAft>
              <a:buClr>
                <a:srgbClr val="000000"/>
              </a:buClr>
              <a:buSzPts val="1300"/>
              <a:buFont typeface="Arial"/>
              <a:buChar char="●"/>
            </a:pPr>
            <a:r>
              <a:rPr lang="en-GB">
                <a:solidFill>
                  <a:srgbClr val="000000"/>
                </a:solidFill>
                <a:highlight>
                  <a:srgbClr val="FFFFFF"/>
                </a:highlight>
                <a:latin typeface="Arial"/>
                <a:ea typeface="Arial"/>
                <a:cs typeface="Arial"/>
                <a:sym typeface="Arial"/>
              </a:rPr>
              <a:t>1. Customer ID</a:t>
            </a:r>
            <a:endParaRPr>
              <a:solidFill>
                <a:srgbClr val="000000"/>
              </a:solidFill>
              <a:highlight>
                <a:srgbClr val="FFFFFF"/>
              </a:highlight>
              <a:latin typeface="Arial"/>
              <a:ea typeface="Arial"/>
              <a:cs typeface="Arial"/>
              <a:sym typeface="Arial"/>
            </a:endParaRPr>
          </a:p>
          <a:p>
            <a:pPr indent="-311150" lvl="0" marL="457200" rtl="0" algn="l">
              <a:lnSpc>
                <a:spcPct val="150000"/>
              </a:lnSpc>
              <a:spcBef>
                <a:spcPts val="0"/>
              </a:spcBef>
              <a:spcAft>
                <a:spcPts val="0"/>
              </a:spcAft>
              <a:buClr>
                <a:srgbClr val="000000"/>
              </a:buClr>
              <a:buSzPts val="1300"/>
              <a:buFont typeface="Arial"/>
              <a:buChar char="●"/>
            </a:pPr>
            <a:r>
              <a:rPr lang="en-GB">
                <a:solidFill>
                  <a:srgbClr val="000000"/>
                </a:solidFill>
                <a:highlight>
                  <a:srgbClr val="FFFFFF"/>
                </a:highlight>
                <a:latin typeface="Arial"/>
                <a:ea typeface="Arial"/>
                <a:cs typeface="Arial"/>
                <a:sym typeface="Arial"/>
              </a:rPr>
              <a:t>2.  Genre</a:t>
            </a:r>
            <a:endParaRPr>
              <a:solidFill>
                <a:srgbClr val="000000"/>
              </a:solidFill>
              <a:highlight>
                <a:srgbClr val="FFFFFF"/>
              </a:highlight>
              <a:latin typeface="Arial"/>
              <a:ea typeface="Arial"/>
              <a:cs typeface="Arial"/>
              <a:sym typeface="Arial"/>
            </a:endParaRPr>
          </a:p>
          <a:p>
            <a:pPr indent="-311150" lvl="0" marL="457200" rtl="0" algn="l">
              <a:lnSpc>
                <a:spcPct val="150000"/>
              </a:lnSpc>
              <a:spcBef>
                <a:spcPts val="0"/>
              </a:spcBef>
              <a:spcAft>
                <a:spcPts val="0"/>
              </a:spcAft>
              <a:buClr>
                <a:srgbClr val="000000"/>
              </a:buClr>
              <a:buSzPts val="1300"/>
              <a:buFont typeface="Arial"/>
              <a:buChar char="●"/>
            </a:pPr>
            <a:r>
              <a:rPr lang="en-GB">
                <a:solidFill>
                  <a:srgbClr val="000000"/>
                </a:solidFill>
                <a:highlight>
                  <a:srgbClr val="FFFFFF"/>
                </a:highlight>
                <a:latin typeface="Arial"/>
                <a:ea typeface="Arial"/>
                <a:cs typeface="Arial"/>
                <a:sym typeface="Arial"/>
              </a:rPr>
              <a:t>3. Age</a:t>
            </a:r>
            <a:endParaRPr>
              <a:solidFill>
                <a:srgbClr val="000000"/>
              </a:solidFill>
              <a:highlight>
                <a:srgbClr val="FFFFFF"/>
              </a:highlight>
              <a:latin typeface="Arial"/>
              <a:ea typeface="Arial"/>
              <a:cs typeface="Arial"/>
              <a:sym typeface="Arial"/>
            </a:endParaRPr>
          </a:p>
          <a:p>
            <a:pPr indent="-311150" lvl="0" marL="457200" rtl="0" algn="l">
              <a:lnSpc>
                <a:spcPct val="150000"/>
              </a:lnSpc>
              <a:spcBef>
                <a:spcPts val="0"/>
              </a:spcBef>
              <a:spcAft>
                <a:spcPts val="0"/>
              </a:spcAft>
              <a:buClr>
                <a:srgbClr val="000000"/>
              </a:buClr>
              <a:buSzPts val="1300"/>
              <a:buFont typeface="Arial"/>
              <a:buChar char="●"/>
            </a:pPr>
            <a:r>
              <a:rPr lang="en-GB">
                <a:solidFill>
                  <a:srgbClr val="000000"/>
                </a:solidFill>
                <a:highlight>
                  <a:srgbClr val="FFFFFF"/>
                </a:highlight>
                <a:latin typeface="Arial"/>
                <a:ea typeface="Arial"/>
                <a:cs typeface="Arial"/>
                <a:sym typeface="Arial"/>
              </a:rPr>
              <a:t>4. Annual Income (k$)</a:t>
            </a:r>
            <a:endParaRPr>
              <a:solidFill>
                <a:srgbClr val="000000"/>
              </a:solidFill>
              <a:highlight>
                <a:srgbClr val="FFFFFF"/>
              </a:highlight>
              <a:latin typeface="Arial"/>
              <a:ea typeface="Arial"/>
              <a:cs typeface="Arial"/>
              <a:sym typeface="Arial"/>
            </a:endParaRPr>
          </a:p>
          <a:p>
            <a:pPr indent="-311150" lvl="0" marL="457200" rtl="0" algn="l">
              <a:lnSpc>
                <a:spcPct val="150000"/>
              </a:lnSpc>
              <a:spcBef>
                <a:spcPts val="0"/>
              </a:spcBef>
              <a:spcAft>
                <a:spcPts val="0"/>
              </a:spcAft>
              <a:buClr>
                <a:srgbClr val="000000"/>
              </a:buClr>
              <a:buSzPts val="1300"/>
              <a:buFont typeface="Arial"/>
              <a:buChar char="●"/>
            </a:pPr>
            <a:r>
              <a:rPr lang="en-GB">
                <a:solidFill>
                  <a:srgbClr val="000000"/>
                </a:solidFill>
                <a:highlight>
                  <a:srgbClr val="FFFFFF"/>
                </a:highlight>
                <a:latin typeface="Arial"/>
                <a:ea typeface="Arial"/>
                <a:cs typeface="Arial"/>
                <a:sym typeface="Arial"/>
              </a:rPr>
              <a:t>5. Spending Score(1-100) (based on customer behaviour and spending nature)</a:t>
            </a:r>
            <a:endParaRPr>
              <a:solidFill>
                <a:srgbClr val="000000"/>
              </a:solidFill>
              <a:highlight>
                <a:srgbClr val="FFFFFF"/>
              </a:highlight>
              <a:latin typeface="Arial"/>
              <a:ea typeface="Arial"/>
              <a:cs typeface="Arial"/>
              <a:sym typeface="Arial"/>
            </a:endParaRPr>
          </a:p>
          <a:p>
            <a:pPr indent="0" lvl="0" marL="457200" rtl="0" algn="l">
              <a:lnSpc>
                <a:spcPct val="150000"/>
              </a:lnSpc>
              <a:spcBef>
                <a:spcPts val="1200"/>
              </a:spcBef>
              <a:spcAft>
                <a:spcPts val="1200"/>
              </a:spcAft>
              <a:buNone/>
            </a:pPr>
            <a:r>
              <a:t/>
            </a:r>
            <a:endParaRPr/>
          </a:p>
        </p:txBody>
      </p:sp>
      <p:sp>
        <p:nvSpPr>
          <p:cNvPr id="94" name="Google Shape;94;p1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5" name="Google Shape;95;p14"/>
          <p:cNvPicPr preferRelativeResize="0"/>
          <p:nvPr/>
        </p:nvPicPr>
        <p:blipFill>
          <a:blip r:embed="rId3">
            <a:alphaModFix/>
          </a:blip>
          <a:stretch>
            <a:fillRect/>
          </a:stretch>
        </p:blipFill>
        <p:spPr>
          <a:xfrm>
            <a:off x="4771000" y="1152475"/>
            <a:ext cx="4122600" cy="3586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311700" y="-522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GB" sz="3400">
                <a:latin typeface="Arial"/>
                <a:ea typeface="Arial"/>
                <a:cs typeface="Arial"/>
                <a:sym typeface="Arial"/>
              </a:rPr>
              <a:t>Problem Statement </a:t>
            </a:r>
            <a:endParaRPr sz="3400">
              <a:latin typeface="Arial"/>
              <a:ea typeface="Arial"/>
              <a:cs typeface="Arial"/>
              <a:sym typeface="Arial"/>
            </a:endParaRPr>
          </a:p>
          <a:p>
            <a:pPr indent="0" lvl="0" marL="0" rtl="0" algn="l">
              <a:spcBef>
                <a:spcPts val="0"/>
              </a:spcBef>
              <a:spcAft>
                <a:spcPts val="0"/>
              </a:spcAft>
              <a:buSzPts val="990"/>
              <a:buNone/>
            </a:pPr>
            <a:r>
              <a:t/>
            </a:r>
            <a:endParaRPr sz="2340"/>
          </a:p>
        </p:txBody>
      </p:sp>
      <p:sp>
        <p:nvSpPr>
          <p:cNvPr id="101" name="Google Shape;101;p15"/>
          <p:cNvSpPr txBox="1"/>
          <p:nvPr>
            <p:ph idx="1" type="body"/>
          </p:nvPr>
        </p:nvSpPr>
        <p:spPr>
          <a:xfrm>
            <a:off x="311700" y="1361200"/>
            <a:ext cx="4113600" cy="33726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000000"/>
              </a:buClr>
              <a:buSzPts val="1300"/>
              <a:buFont typeface="Arial"/>
              <a:buChar char="●"/>
            </a:pPr>
            <a:r>
              <a:rPr lang="en-GB">
                <a:solidFill>
                  <a:srgbClr val="000000"/>
                </a:solidFill>
                <a:latin typeface="Arial"/>
                <a:ea typeface="Arial"/>
                <a:cs typeface="Arial"/>
                <a:sym typeface="Arial"/>
              </a:rPr>
              <a:t>The given features gives the overview of calculated value of how much a </a:t>
            </a:r>
            <a:r>
              <a:rPr lang="en-GB">
                <a:solidFill>
                  <a:srgbClr val="000000"/>
                </a:solidFill>
                <a:latin typeface="Arial"/>
                <a:ea typeface="Arial"/>
                <a:cs typeface="Arial"/>
                <a:sym typeface="Arial"/>
              </a:rPr>
              <a:t>customer</a:t>
            </a:r>
            <a:r>
              <a:rPr lang="en-GB">
                <a:solidFill>
                  <a:srgbClr val="000000"/>
                </a:solidFill>
                <a:latin typeface="Arial"/>
                <a:ea typeface="Arial"/>
                <a:cs typeface="Arial"/>
                <a:sym typeface="Arial"/>
              </a:rPr>
              <a:t> has spent in the mall, the </a:t>
            </a:r>
            <a:r>
              <a:rPr lang="en-GB">
                <a:solidFill>
                  <a:srgbClr val="000000"/>
                </a:solidFill>
                <a:latin typeface="Arial"/>
                <a:ea typeface="Arial"/>
                <a:cs typeface="Arial"/>
                <a:sym typeface="Arial"/>
              </a:rPr>
              <a:t>more</a:t>
            </a:r>
            <a:r>
              <a:rPr lang="en-GB">
                <a:solidFill>
                  <a:srgbClr val="000000"/>
                </a:solidFill>
                <a:latin typeface="Arial"/>
                <a:ea typeface="Arial"/>
                <a:cs typeface="Arial"/>
                <a:sym typeface="Arial"/>
              </a:rPr>
              <a:t> the value, the more he/she has spent.</a:t>
            </a:r>
            <a:endParaRPr>
              <a:solidFill>
                <a:srgbClr val="000000"/>
              </a:solidFill>
              <a:latin typeface="Arial"/>
              <a:ea typeface="Arial"/>
              <a:cs typeface="Arial"/>
              <a:sym typeface="Arial"/>
            </a:endParaRPr>
          </a:p>
          <a:p>
            <a:pPr indent="0" lvl="0" marL="457200" rtl="0" algn="l">
              <a:lnSpc>
                <a:spcPct val="150000"/>
              </a:lnSpc>
              <a:spcBef>
                <a:spcPts val="1200"/>
              </a:spcBef>
              <a:spcAft>
                <a:spcPts val="0"/>
              </a:spcAft>
              <a:buNone/>
            </a:pPr>
            <a:r>
              <a:t/>
            </a:r>
            <a:endParaRPr>
              <a:solidFill>
                <a:srgbClr val="000000"/>
              </a:solidFill>
              <a:latin typeface="Arial"/>
              <a:ea typeface="Arial"/>
              <a:cs typeface="Arial"/>
              <a:sym typeface="Arial"/>
            </a:endParaRPr>
          </a:p>
          <a:p>
            <a:pPr indent="-311150" lvl="0" marL="457200" rtl="0" algn="l">
              <a:lnSpc>
                <a:spcPct val="150000"/>
              </a:lnSpc>
              <a:spcBef>
                <a:spcPts val="1200"/>
              </a:spcBef>
              <a:spcAft>
                <a:spcPts val="0"/>
              </a:spcAft>
              <a:buClr>
                <a:srgbClr val="000000"/>
              </a:buClr>
              <a:buSzPts val="1300"/>
              <a:buFont typeface="Arial"/>
              <a:buChar char="●"/>
            </a:pPr>
            <a:r>
              <a:rPr lang="en-GB">
                <a:solidFill>
                  <a:srgbClr val="000000"/>
                </a:solidFill>
                <a:latin typeface="Arial"/>
                <a:ea typeface="Arial"/>
                <a:cs typeface="Arial"/>
                <a:sym typeface="Arial"/>
              </a:rPr>
              <a:t>From this dataset, we need to calculate some patterns for unsupervised learning method. </a:t>
            </a:r>
            <a:endParaRPr>
              <a:solidFill>
                <a:srgbClr val="000000"/>
              </a:solidFill>
              <a:latin typeface="Arial"/>
              <a:ea typeface="Arial"/>
              <a:cs typeface="Arial"/>
              <a:sym typeface="Arial"/>
            </a:endParaRPr>
          </a:p>
        </p:txBody>
      </p:sp>
      <p:sp>
        <p:nvSpPr>
          <p:cNvPr id="102" name="Google Shape;102;p15"/>
          <p:cNvSpPr txBox="1"/>
          <p:nvPr>
            <p:ph idx="2" type="body"/>
          </p:nvPr>
        </p:nvSpPr>
        <p:spPr>
          <a:xfrm>
            <a:off x="4655250" y="1243725"/>
            <a:ext cx="4195500" cy="337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03" name="Google Shape;103;p15"/>
          <p:cNvPicPr preferRelativeResize="0"/>
          <p:nvPr/>
        </p:nvPicPr>
        <p:blipFill>
          <a:blip r:embed="rId3">
            <a:alphaModFix/>
          </a:blip>
          <a:stretch>
            <a:fillRect/>
          </a:stretch>
        </p:blipFill>
        <p:spPr>
          <a:xfrm>
            <a:off x="4696200" y="1361200"/>
            <a:ext cx="4113600" cy="3372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600525" y="0"/>
            <a:ext cx="7767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n-GB" sz="3440">
                <a:latin typeface="Arial"/>
                <a:ea typeface="Arial"/>
                <a:cs typeface="Arial"/>
                <a:sym typeface="Arial"/>
              </a:rPr>
              <a:t>Software Used</a:t>
            </a:r>
            <a:endParaRPr sz="3440">
              <a:latin typeface="Arial"/>
              <a:ea typeface="Arial"/>
              <a:cs typeface="Arial"/>
              <a:sym typeface="Arial"/>
            </a:endParaRPr>
          </a:p>
          <a:p>
            <a:pPr indent="0" lvl="0" marL="0" rtl="0" algn="l">
              <a:spcBef>
                <a:spcPts val="0"/>
              </a:spcBef>
              <a:spcAft>
                <a:spcPts val="0"/>
              </a:spcAft>
              <a:buClr>
                <a:srgbClr val="000000"/>
              </a:buClr>
              <a:buSzPts val="990"/>
              <a:buFont typeface="Arial"/>
              <a:buNone/>
            </a:pPr>
            <a:r>
              <a:t/>
            </a:r>
            <a:endParaRPr sz="3200">
              <a:latin typeface="Arial"/>
              <a:ea typeface="Arial"/>
              <a:cs typeface="Arial"/>
              <a:sym typeface="Arial"/>
            </a:endParaRPr>
          </a:p>
        </p:txBody>
      </p:sp>
      <p:sp>
        <p:nvSpPr>
          <p:cNvPr id="109" name="Google Shape;109;p16"/>
          <p:cNvSpPr txBox="1"/>
          <p:nvPr>
            <p:ph idx="1" type="body"/>
          </p:nvPr>
        </p:nvSpPr>
        <p:spPr>
          <a:xfrm>
            <a:off x="718000" y="1214075"/>
            <a:ext cx="8341800" cy="3707400"/>
          </a:xfrm>
          <a:prstGeom prst="rect">
            <a:avLst/>
          </a:prstGeom>
        </p:spPr>
        <p:txBody>
          <a:bodyPr anchorCtr="0" anchor="t" bIns="91425" lIns="91425" spcFirstLastPara="1" rIns="91425" wrap="square" tIns="91425">
            <a:normAutofit/>
          </a:bodyPr>
          <a:lstStyle/>
          <a:p>
            <a:pPr indent="0" lvl="0" marL="152400" rtl="0" algn="l">
              <a:lnSpc>
                <a:spcPct val="115000"/>
              </a:lnSpc>
              <a:spcBef>
                <a:spcPts val="0"/>
              </a:spcBef>
              <a:spcAft>
                <a:spcPts val="0"/>
              </a:spcAft>
              <a:buNone/>
            </a:pPr>
            <a:r>
              <a:rPr b="1" lang="en-GB" sz="1600">
                <a:solidFill>
                  <a:srgbClr val="233A44"/>
                </a:solidFill>
                <a:latin typeface="Arial"/>
                <a:ea typeface="Arial"/>
                <a:cs typeface="Arial"/>
                <a:sym typeface="Arial"/>
              </a:rPr>
              <a:t>Tools Used:</a:t>
            </a:r>
            <a:endParaRPr b="1" sz="1600">
              <a:solidFill>
                <a:srgbClr val="233A44"/>
              </a:solidFill>
              <a:latin typeface="Arial"/>
              <a:ea typeface="Arial"/>
              <a:cs typeface="Arial"/>
              <a:sym typeface="Arial"/>
            </a:endParaRPr>
          </a:p>
          <a:p>
            <a:pPr indent="0" lvl="0" marL="609600" rtl="0" algn="l">
              <a:lnSpc>
                <a:spcPct val="115000"/>
              </a:lnSpc>
              <a:spcBef>
                <a:spcPts val="0"/>
              </a:spcBef>
              <a:spcAft>
                <a:spcPts val="0"/>
              </a:spcAft>
              <a:buNone/>
            </a:pPr>
            <a:r>
              <a:rPr b="1" lang="en-GB" sz="1400">
                <a:solidFill>
                  <a:srgbClr val="233A44"/>
                </a:solidFill>
                <a:latin typeface="Arial"/>
                <a:ea typeface="Arial"/>
                <a:cs typeface="Arial"/>
                <a:sym typeface="Arial"/>
              </a:rPr>
              <a:t>1. </a:t>
            </a:r>
            <a:r>
              <a:rPr b="1" lang="en-GB" sz="1400">
                <a:solidFill>
                  <a:srgbClr val="121D22"/>
                </a:solidFill>
                <a:latin typeface="Arial"/>
                <a:ea typeface="Arial"/>
                <a:cs typeface="Arial"/>
                <a:sym typeface="Arial"/>
              </a:rPr>
              <a:t>Google Colab</a:t>
            </a:r>
            <a:r>
              <a:rPr lang="en-GB" sz="1400">
                <a:solidFill>
                  <a:srgbClr val="121D22"/>
                </a:solidFill>
                <a:latin typeface="Arial"/>
                <a:ea typeface="Arial"/>
                <a:cs typeface="Arial"/>
                <a:sym typeface="Arial"/>
              </a:rPr>
              <a:t>: Notebook  </a:t>
            </a:r>
            <a:endParaRPr sz="1400">
              <a:solidFill>
                <a:srgbClr val="121D22"/>
              </a:solidFill>
              <a:latin typeface="Arial"/>
              <a:ea typeface="Arial"/>
              <a:cs typeface="Arial"/>
              <a:sym typeface="Arial"/>
            </a:endParaRPr>
          </a:p>
          <a:p>
            <a:pPr indent="0" lvl="0" marL="457200" rtl="0" algn="l">
              <a:lnSpc>
                <a:spcPct val="115000"/>
              </a:lnSpc>
              <a:spcBef>
                <a:spcPts val="0"/>
              </a:spcBef>
              <a:spcAft>
                <a:spcPts val="0"/>
              </a:spcAft>
              <a:buNone/>
            </a:pPr>
            <a:r>
              <a:t/>
            </a:r>
            <a:endParaRPr sz="1400">
              <a:solidFill>
                <a:srgbClr val="121D22"/>
              </a:solidFill>
              <a:latin typeface="Arial"/>
              <a:ea typeface="Arial"/>
              <a:cs typeface="Arial"/>
              <a:sym typeface="Arial"/>
            </a:endParaRPr>
          </a:p>
          <a:p>
            <a:pPr indent="0" lvl="0" marL="609600" rtl="0" algn="l">
              <a:lnSpc>
                <a:spcPct val="115000"/>
              </a:lnSpc>
              <a:spcBef>
                <a:spcPts val="0"/>
              </a:spcBef>
              <a:spcAft>
                <a:spcPts val="0"/>
              </a:spcAft>
              <a:buNone/>
            </a:pPr>
            <a:r>
              <a:t/>
            </a:r>
            <a:endParaRPr sz="1400">
              <a:solidFill>
                <a:srgbClr val="121D22"/>
              </a:solidFill>
              <a:latin typeface="Arial"/>
              <a:ea typeface="Arial"/>
              <a:cs typeface="Arial"/>
              <a:sym typeface="Arial"/>
            </a:endParaRPr>
          </a:p>
          <a:p>
            <a:pPr indent="0" lvl="0" marL="152400" rtl="0" algn="just">
              <a:lnSpc>
                <a:spcPct val="115000"/>
              </a:lnSpc>
              <a:spcBef>
                <a:spcPts val="0"/>
              </a:spcBef>
              <a:spcAft>
                <a:spcPts val="0"/>
              </a:spcAft>
              <a:buNone/>
            </a:pPr>
            <a:r>
              <a:rPr b="1" lang="en-GB" sz="1600">
                <a:solidFill>
                  <a:srgbClr val="233A44"/>
                </a:solidFill>
                <a:latin typeface="Arial"/>
                <a:ea typeface="Arial"/>
                <a:cs typeface="Arial"/>
                <a:sym typeface="Arial"/>
              </a:rPr>
              <a:t>Libraries Used:</a:t>
            </a:r>
            <a:endParaRPr b="1" sz="1600">
              <a:solidFill>
                <a:srgbClr val="233A44"/>
              </a:solidFill>
              <a:latin typeface="Arial"/>
              <a:ea typeface="Arial"/>
              <a:cs typeface="Arial"/>
              <a:sym typeface="Arial"/>
            </a:endParaRPr>
          </a:p>
          <a:p>
            <a:pPr indent="0" lvl="0" marL="609600" rtl="0" algn="just">
              <a:lnSpc>
                <a:spcPct val="115000"/>
              </a:lnSpc>
              <a:spcBef>
                <a:spcPts val="0"/>
              </a:spcBef>
              <a:spcAft>
                <a:spcPts val="0"/>
              </a:spcAft>
              <a:buNone/>
            </a:pPr>
            <a:r>
              <a:rPr b="1" lang="en-GB" sz="1400">
                <a:solidFill>
                  <a:srgbClr val="233A44"/>
                </a:solidFill>
                <a:latin typeface="Arial"/>
                <a:ea typeface="Arial"/>
                <a:cs typeface="Arial"/>
                <a:sym typeface="Arial"/>
              </a:rPr>
              <a:t>1. </a:t>
            </a:r>
            <a:r>
              <a:rPr b="1" lang="en-GB" sz="1400">
                <a:solidFill>
                  <a:srgbClr val="121D22"/>
                </a:solidFill>
                <a:latin typeface="Arial"/>
                <a:ea typeface="Arial"/>
                <a:cs typeface="Arial"/>
                <a:sym typeface="Arial"/>
              </a:rPr>
              <a:t>Data Analysis</a:t>
            </a:r>
            <a:r>
              <a:rPr lang="en-GB" sz="1400">
                <a:solidFill>
                  <a:srgbClr val="121D22"/>
                </a:solidFill>
                <a:latin typeface="Arial"/>
                <a:ea typeface="Arial"/>
                <a:cs typeface="Arial"/>
                <a:sym typeface="Arial"/>
              </a:rPr>
              <a:t>: Numpy, Pandas</a:t>
            </a:r>
            <a:endParaRPr sz="1400">
              <a:solidFill>
                <a:srgbClr val="121D22"/>
              </a:solidFill>
              <a:latin typeface="Arial"/>
              <a:ea typeface="Arial"/>
              <a:cs typeface="Arial"/>
              <a:sym typeface="Arial"/>
            </a:endParaRPr>
          </a:p>
          <a:p>
            <a:pPr indent="0" lvl="0" marL="609600" rtl="0" algn="just">
              <a:lnSpc>
                <a:spcPct val="115000"/>
              </a:lnSpc>
              <a:spcBef>
                <a:spcPts val="0"/>
              </a:spcBef>
              <a:spcAft>
                <a:spcPts val="0"/>
              </a:spcAft>
              <a:buNone/>
            </a:pPr>
            <a:r>
              <a:rPr b="1" lang="en-GB" sz="1400">
                <a:solidFill>
                  <a:srgbClr val="121D22"/>
                </a:solidFill>
                <a:latin typeface="Arial"/>
                <a:ea typeface="Arial"/>
                <a:cs typeface="Arial"/>
                <a:sym typeface="Arial"/>
              </a:rPr>
              <a:t>2.Data Visualization</a:t>
            </a:r>
            <a:r>
              <a:rPr lang="en-GB" sz="1400">
                <a:solidFill>
                  <a:srgbClr val="121D22"/>
                </a:solidFill>
                <a:latin typeface="Arial"/>
                <a:ea typeface="Arial"/>
                <a:cs typeface="Arial"/>
                <a:sym typeface="Arial"/>
              </a:rPr>
              <a:t>: Matplotlib, Seaborn</a:t>
            </a:r>
            <a:endParaRPr sz="1400">
              <a:solidFill>
                <a:srgbClr val="121D22"/>
              </a:solidFill>
              <a:latin typeface="Arial"/>
              <a:ea typeface="Arial"/>
              <a:cs typeface="Arial"/>
              <a:sym typeface="Arial"/>
            </a:endParaRPr>
          </a:p>
          <a:p>
            <a:pPr indent="0" lvl="0" marL="0" rtl="0" algn="l">
              <a:lnSpc>
                <a:spcPct val="120000"/>
              </a:lnSpc>
              <a:spcBef>
                <a:spcPts val="0"/>
              </a:spcBef>
              <a:spcAft>
                <a:spcPts val="0"/>
              </a:spcAft>
              <a:buNone/>
            </a:pPr>
            <a:r>
              <a:t/>
            </a:r>
            <a:endParaRPr b="1" sz="1400">
              <a:solidFill>
                <a:srgbClr val="000000"/>
              </a:solidFill>
              <a:highlight>
                <a:srgbClr val="FFFFFF"/>
              </a:highlight>
              <a:latin typeface="Arial"/>
              <a:ea typeface="Arial"/>
              <a:cs typeface="Arial"/>
              <a:sym typeface="Arial"/>
            </a:endParaRPr>
          </a:p>
          <a:p>
            <a:pPr indent="0" lvl="0" marL="0" rtl="0" algn="l">
              <a:lnSpc>
                <a:spcPct val="120000"/>
              </a:lnSpc>
              <a:spcBef>
                <a:spcPts val="400"/>
              </a:spcBef>
              <a:spcAft>
                <a:spcPts val="0"/>
              </a:spcAft>
              <a:buNone/>
            </a:pPr>
            <a:r>
              <a:t/>
            </a:r>
            <a:endParaRPr sz="1400">
              <a:solidFill>
                <a:srgbClr val="222222"/>
              </a:solidFill>
              <a:highlight>
                <a:srgbClr val="FFFFFF"/>
              </a:highlight>
              <a:latin typeface="Arial"/>
              <a:ea typeface="Arial"/>
              <a:cs typeface="Arial"/>
              <a:sym typeface="Arial"/>
            </a:endParaRPr>
          </a:p>
          <a:p>
            <a:pPr indent="0" lvl="0" marL="0" rtl="0" algn="l">
              <a:spcBef>
                <a:spcPts val="400"/>
              </a:spcBef>
              <a:spcAft>
                <a:spcPts val="1200"/>
              </a:spcAft>
              <a:buNone/>
            </a:pPr>
            <a:r>
              <a:t/>
            </a:r>
            <a:endParaRPr/>
          </a:p>
        </p:txBody>
      </p:sp>
      <p:pic>
        <p:nvPicPr>
          <p:cNvPr id="110" name="Google Shape;110;p16"/>
          <p:cNvPicPr preferRelativeResize="0"/>
          <p:nvPr/>
        </p:nvPicPr>
        <p:blipFill>
          <a:blip r:embed="rId3">
            <a:alphaModFix/>
          </a:blip>
          <a:stretch>
            <a:fillRect/>
          </a:stretch>
        </p:blipFill>
        <p:spPr>
          <a:xfrm>
            <a:off x="4999900" y="1214075"/>
            <a:ext cx="979100" cy="979100"/>
          </a:xfrm>
          <a:prstGeom prst="rect">
            <a:avLst/>
          </a:prstGeom>
          <a:noFill/>
          <a:ln>
            <a:noFill/>
          </a:ln>
        </p:spPr>
      </p:pic>
      <p:pic>
        <p:nvPicPr>
          <p:cNvPr id="111" name="Google Shape;111;p16"/>
          <p:cNvPicPr preferRelativeResize="0"/>
          <p:nvPr/>
        </p:nvPicPr>
        <p:blipFill>
          <a:blip r:embed="rId4">
            <a:alphaModFix/>
          </a:blip>
          <a:stretch>
            <a:fillRect/>
          </a:stretch>
        </p:blipFill>
        <p:spPr>
          <a:xfrm>
            <a:off x="4921550" y="2454259"/>
            <a:ext cx="979100" cy="922178"/>
          </a:xfrm>
          <a:prstGeom prst="rect">
            <a:avLst/>
          </a:prstGeom>
          <a:noFill/>
          <a:ln>
            <a:noFill/>
          </a:ln>
        </p:spPr>
      </p:pic>
      <p:pic>
        <p:nvPicPr>
          <p:cNvPr id="112" name="Google Shape;112;p16"/>
          <p:cNvPicPr preferRelativeResize="0"/>
          <p:nvPr/>
        </p:nvPicPr>
        <p:blipFill>
          <a:blip r:embed="rId5">
            <a:alphaModFix/>
          </a:blip>
          <a:stretch>
            <a:fillRect/>
          </a:stretch>
        </p:blipFill>
        <p:spPr>
          <a:xfrm>
            <a:off x="6536085" y="2425775"/>
            <a:ext cx="1373990" cy="979100"/>
          </a:xfrm>
          <a:prstGeom prst="rect">
            <a:avLst/>
          </a:prstGeom>
          <a:noFill/>
          <a:ln>
            <a:noFill/>
          </a:ln>
        </p:spPr>
      </p:pic>
      <p:pic>
        <p:nvPicPr>
          <p:cNvPr id="113" name="Google Shape;113;p16"/>
          <p:cNvPicPr preferRelativeResize="0"/>
          <p:nvPr/>
        </p:nvPicPr>
        <p:blipFill>
          <a:blip r:embed="rId6">
            <a:alphaModFix/>
          </a:blip>
          <a:stretch>
            <a:fillRect/>
          </a:stretch>
        </p:blipFill>
        <p:spPr>
          <a:xfrm>
            <a:off x="4108625" y="3827800"/>
            <a:ext cx="1870375" cy="374075"/>
          </a:xfrm>
          <a:prstGeom prst="rect">
            <a:avLst/>
          </a:prstGeom>
          <a:noFill/>
          <a:ln>
            <a:noFill/>
          </a:ln>
        </p:spPr>
      </p:pic>
      <p:pic>
        <p:nvPicPr>
          <p:cNvPr id="114" name="Google Shape;114;p16"/>
          <p:cNvPicPr preferRelativeResize="0"/>
          <p:nvPr/>
        </p:nvPicPr>
        <p:blipFill>
          <a:blip r:embed="rId7">
            <a:alphaModFix/>
          </a:blip>
          <a:stretch>
            <a:fillRect/>
          </a:stretch>
        </p:blipFill>
        <p:spPr>
          <a:xfrm>
            <a:off x="6536071" y="3673908"/>
            <a:ext cx="2377300" cy="68186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72765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440">
                <a:latin typeface="Arial"/>
                <a:ea typeface="Arial"/>
                <a:cs typeface="Arial"/>
                <a:sym typeface="Arial"/>
              </a:rPr>
              <a:t>Data Visualization</a:t>
            </a:r>
            <a:endParaRPr sz="3440">
              <a:latin typeface="Arial"/>
              <a:ea typeface="Arial"/>
              <a:cs typeface="Arial"/>
              <a:sym typeface="Arial"/>
            </a:endParaRPr>
          </a:p>
        </p:txBody>
      </p:sp>
      <p:sp>
        <p:nvSpPr>
          <p:cNvPr id="120" name="Google Shape;120;p17"/>
          <p:cNvSpPr txBox="1"/>
          <p:nvPr>
            <p:ph idx="1" type="body"/>
          </p:nvPr>
        </p:nvSpPr>
        <p:spPr>
          <a:xfrm>
            <a:off x="826400" y="1312675"/>
            <a:ext cx="8063700" cy="3635100"/>
          </a:xfrm>
          <a:prstGeom prst="rect">
            <a:avLst/>
          </a:prstGeom>
        </p:spPr>
        <p:txBody>
          <a:bodyPr anchorCtr="0" anchor="t" bIns="91425" lIns="91425" spcFirstLastPara="1" rIns="91425" wrap="square" tIns="91425">
            <a:normAutofit/>
          </a:bodyPr>
          <a:lstStyle/>
          <a:p>
            <a:pPr indent="0" lvl="0" marL="0" rtl="0" algn="just">
              <a:lnSpc>
                <a:spcPct val="183333"/>
              </a:lnSpc>
              <a:spcBef>
                <a:spcPts val="0"/>
              </a:spcBef>
              <a:spcAft>
                <a:spcPts val="0"/>
              </a:spcAft>
              <a:buNone/>
            </a:pPr>
            <a:r>
              <a:rPr b="1" lang="en-GB" sz="1400">
                <a:solidFill>
                  <a:srgbClr val="000000"/>
                </a:solidFill>
                <a:highlight>
                  <a:srgbClr val="FFFFFF"/>
                </a:highlight>
                <a:latin typeface="Arial"/>
                <a:ea typeface="Arial"/>
                <a:cs typeface="Arial"/>
                <a:sym typeface="Arial"/>
              </a:rPr>
              <a:t>Annual Income Distribution:</a:t>
            </a:r>
            <a:endParaRPr b="1" sz="14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21" name="Google Shape;121;p17"/>
          <p:cNvPicPr preferRelativeResize="0"/>
          <p:nvPr/>
        </p:nvPicPr>
        <p:blipFill>
          <a:blip r:embed="rId3">
            <a:alphaModFix/>
          </a:blip>
          <a:stretch>
            <a:fillRect/>
          </a:stretch>
        </p:blipFill>
        <p:spPr>
          <a:xfrm>
            <a:off x="1133725" y="1688075"/>
            <a:ext cx="6958075" cy="3116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651125"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440">
                <a:latin typeface="Arial"/>
                <a:ea typeface="Arial"/>
                <a:cs typeface="Arial"/>
                <a:sym typeface="Arial"/>
              </a:rPr>
              <a:t>Data Visualization(Continued)</a:t>
            </a:r>
            <a:endParaRPr sz="3440">
              <a:latin typeface="Arial"/>
              <a:ea typeface="Arial"/>
              <a:cs typeface="Arial"/>
              <a:sym typeface="Arial"/>
            </a:endParaRPr>
          </a:p>
          <a:p>
            <a:pPr indent="0" lvl="0" marL="0" rtl="0" algn="l">
              <a:spcBef>
                <a:spcPts val="0"/>
              </a:spcBef>
              <a:spcAft>
                <a:spcPts val="0"/>
              </a:spcAft>
              <a:buSzPts val="990"/>
              <a:buNone/>
            </a:pPr>
            <a:r>
              <a:t/>
            </a:r>
            <a:endParaRPr sz="3216">
              <a:solidFill>
                <a:srgbClr val="000000"/>
              </a:solidFill>
              <a:latin typeface="Arial"/>
              <a:ea typeface="Arial"/>
              <a:cs typeface="Arial"/>
              <a:sym typeface="Arial"/>
            </a:endParaRPr>
          </a:p>
        </p:txBody>
      </p:sp>
      <p:sp>
        <p:nvSpPr>
          <p:cNvPr id="127" name="Google Shape;127;p18"/>
          <p:cNvSpPr txBox="1"/>
          <p:nvPr>
            <p:ph idx="1" type="body"/>
          </p:nvPr>
        </p:nvSpPr>
        <p:spPr>
          <a:xfrm>
            <a:off x="884300" y="1334750"/>
            <a:ext cx="7688700" cy="349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400">
                <a:solidFill>
                  <a:srgbClr val="000000"/>
                </a:solidFill>
                <a:highlight>
                  <a:srgbClr val="FFFFFF"/>
                </a:highlight>
                <a:latin typeface="Arial"/>
                <a:ea typeface="Arial"/>
                <a:cs typeface="Arial"/>
                <a:sym typeface="Arial"/>
              </a:rPr>
              <a:t>Age Distribution:</a:t>
            </a:r>
            <a:endParaRPr b="1" sz="14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400">
              <a:solidFill>
                <a:srgbClr val="222222"/>
              </a:solidFill>
              <a:highlight>
                <a:srgbClr val="FFFFFF"/>
              </a:highlight>
              <a:latin typeface="Arial"/>
              <a:ea typeface="Arial"/>
              <a:cs typeface="Arial"/>
              <a:sym typeface="Arial"/>
            </a:endParaRPr>
          </a:p>
        </p:txBody>
      </p:sp>
      <p:pic>
        <p:nvPicPr>
          <p:cNvPr id="128" name="Google Shape;128;p18"/>
          <p:cNvPicPr preferRelativeResize="0"/>
          <p:nvPr/>
        </p:nvPicPr>
        <p:blipFill>
          <a:blip r:embed="rId3">
            <a:alphaModFix/>
          </a:blip>
          <a:stretch>
            <a:fillRect/>
          </a:stretch>
        </p:blipFill>
        <p:spPr>
          <a:xfrm>
            <a:off x="1153500" y="1663150"/>
            <a:ext cx="6344525" cy="31669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794688" y="0"/>
            <a:ext cx="80769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n-GB" sz="3440">
                <a:latin typeface="Arial"/>
                <a:ea typeface="Arial"/>
                <a:cs typeface="Arial"/>
                <a:sym typeface="Arial"/>
              </a:rPr>
              <a:t>Data Visualization(Continued)</a:t>
            </a:r>
            <a:endParaRPr sz="3440">
              <a:latin typeface="Arial"/>
              <a:ea typeface="Arial"/>
              <a:cs typeface="Arial"/>
              <a:sym typeface="Arial"/>
            </a:endParaRPr>
          </a:p>
          <a:p>
            <a:pPr indent="0" lvl="0" marL="0" rtl="0" algn="l">
              <a:spcBef>
                <a:spcPts val="0"/>
              </a:spcBef>
              <a:spcAft>
                <a:spcPts val="0"/>
              </a:spcAft>
              <a:buClr>
                <a:srgbClr val="000000"/>
              </a:buClr>
              <a:buSzPts val="990"/>
              <a:buFont typeface="Arial"/>
              <a:buNone/>
            </a:pPr>
            <a:r>
              <a:t/>
            </a:r>
            <a:endParaRPr sz="3200">
              <a:latin typeface="Arial"/>
              <a:ea typeface="Arial"/>
              <a:cs typeface="Arial"/>
              <a:sym typeface="Arial"/>
            </a:endParaRPr>
          </a:p>
        </p:txBody>
      </p:sp>
      <p:sp>
        <p:nvSpPr>
          <p:cNvPr id="134" name="Google Shape;134;p19"/>
          <p:cNvSpPr txBox="1"/>
          <p:nvPr>
            <p:ph idx="1" type="body"/>
          </p:nvPr>
        </p:nvSpPr>
        <p:spPr>
          <a:xfrm>
            <a:off x="794700" y="1256450"/>
            <a:ext cx="7688700" cy="328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400">
                <a:solidFill>
                  <a:srgbClr val="000000"/>
                </a:solidFill>
                <a:highlight>
                  <a:srgbClr val="FFFFFF"/>
                </a:highlight>
                <a:latin typeface="Arial"/>
                <a:ea typeface="Arial"/>
                <a:cs typeface="Arial"/>
                <a:sym typeface="Arial"/>
              </a:rPr>
              <a:t>Spending Score Distribution:</a:t>
            </a:r>
            <a:endParaRPr b="1" sz="14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400">
              <a:solidFill>
                <a:srgbClr val="222222"/>
              </a:solidFill>
              <a:highlight>
                <a:srgbClr val="FFFFFF"/>
              </a:highlight>
              <a:latin typeface="Arial"/>
              <a:ea typeface="Arial"/>
              <a:cs typeface="Arial"/>
              <a:sym typeface="Arial"/>
            </a:endParaRPr>
          </a:p>
        </p:txBody>
      </p:sp>
      <p:pic>
        <p:nvPicPr>
          <p:cNvPr id="135" name="Google Shape;135;p19"/>
          <p:cNvPicPr preferRelativeResize="0"/>
          <p:nvPr/>
        </p:nvPicPr>
        <p:blipFill>
          <a:blip r:embed="rId3">
            <a:alphaModFix/>
          </a:blip>
          <a:stretch>
            <a:fillRect/>
          </a:stretch>
        </p:blipFill>
        <p:spPr>
          <a:xfrm>
            <a:off x="1168532" y="1619650"/>
            <a:ext cx="7093168" cy="3119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718000" y="0"/>
            <a:ext cx="7767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n-GB" sz="3440">
                <a:latin typeface="Arial"/>
                <a:ea typeface="Arial"/>
                <a:cs typeface="Arial"/>
                <a:sym typeface="Arial"/>
              </a:rPr>
              <a:t>Data Visualization</a:t>
            </a:r>
            <a:endParaRPr sz="3440">
              <a:latin typeface="Arial"/>
              <a:ea typeface="Arial"/>
              <a:cs typeface="Arial"/>
              <a:sym typeface="Arial"/>
            </a:endParaRPr>
          </a:p>
          <a:p>
            <a:pPr indent="0" lvl="0" marL="0" rtl="0" algn="l">
              <a:spcBef>
                <a:spcPts val="0"/>
              </a:spcBef>
              <a:spcAft>
                <a:spcPts val="0"/>
              </a:spcAft>
              <a:buClr>
                <a:srgbClr val="000000"/>
              </a:buClr>
              <a:buSzPts val="990"/>
              <a:buFont typeface="Arial"/>
              <a:buNone/>
            </a:pPr>
            <a:r>
              <a:t/>
            </a:r>
            <a:endParaRPr sz="3200">
              <a:latin typeface="Arial"/>
              <a:ea typeface="Arial"/>
              <a:cs typeface="Arial"/>
              <a:sym typeface="Arial"/>
            </a:endParaRPr>
          </a:p>
        </p:txBody>
      </p:sp>
      <p:sp>
        <p:nvSpPr>
          <p:cNvPr id="141" name="Google Shape;141;p20"/>
          <p:cNvSpPr txBox="1"/>
          <p:nvPr>
            <p:ph idx="1" type="body"/>
          </p:nvPr>
        </p:nvSpPr>
        <p:spPr>
          <a:xfrm>
            <a:off x="796325" y="1240175"/>
            <a:ext cx="7963200" cy="36423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0"/>
              </a:spcAft>
              <a:buNone/>
            </a:pPr>
            <a:r>
              <a:rPr b="1" lang="en-GB" sz="1400">
                <a:solidFill>
                  <a:srgbClr val="000000"/>
                </a:solidFill>
                <a:highlight>
                  <a:srgbClr val="FFFFFF"/>
                </a:highlight>
                <a:latin typeface="Arial"/>
                <a:ea typeface="Arial"/>
                <a:cs typeface="Arial"/>
                <a:sym typeface="Arial"/>
              </a:rPr>
              <a:t>Gender Analysis:</a:t>
            </a:r>
            <a:endParaRPr b="1" sz="1400">
              <a:solidFill>
                <a:srgbClr val="000000"/>
              </a:solidFill>
              <a:highlight>
                <a:srgbClr val="FFFFFF"/>
              </a:highlight>
              <a:latin typeface="Arial"/>
              <a:ea typeface="Arial"/>
              <a:cs typeface="Arial"/>
              <a:sym typeface="Arial"/>
            </a:endParaRPr>
          </a:p>
          <a:p>
            <a:pPr indent="0" lvl="0" marL="0" rtl="0" algn="l">
              <a:lnSpc>
                <a:spcPct val="120000"/>
              </a:lnSpc>
              <a:spcBef>
                <a:spcPts val="400"/>
              </a:spcBef>
              <a:spcAft>
                <a:spcPts val="0"/>
              </a:spcAft>
              <a:buNone/>
            </a:pPr>
            <a:r>
              <a:t/>
            </a:r>
            <a:endParaRPr sz="1400">
              <a:solidFill>
                <a:srgbClr val="222222"/>
              </a:solidFill>
              <a:highlight>
                <a:srgbClr val="FFFFFF"/>
              </a:highlight>
              <a:latin typeface="Arial"/>
              <a:ea typeface="Arial"/>
              <a:cs typeface="Arial"/>
              <a:sym typeface="Arial"/>
            </a:endParaRPr>
          </a:p>
          <a:p>
            <a:pPr indent="0" lvl="0" marL="0" rtl="0" algn="l">
              <a:spcBef>
                <a:spcPts val="400"/>
              </a:spcBef>
              <a:spcAft>
                <a:spcPts val="1200"/>
              </a:spcAft>
              <a:buNone/>
            </a:pPr>
            <a:r>
              <a:t/>
            </a:r>
            <a:endParaRPr/>
          </a:p>
        </p:txBody>
      </p:sp>
      <p:pic>
        <p:nvPicPr>
          <p:cNvPr id="142" name="Google Shape;142;p20"/>
          <p:cNvPicPr preferRelativeResize="0"/>
          <p:nvPr/>
        </p:nvPicPr>
        <p:blipFill>
          <a:blip r:embed="rId3">
            <a:alphaModFix/>
          </a:blip>
          <a:stretch>
            <a:fillRect/>
          </a:stretch>
        </p:blipFill>
        <p:spPr>
          <a:xfrm>
            <a:off x="988525" y="1591600"/>
            <a:ext cx="7166950" cy="32197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49445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240">
                <a:latin typeface="Arial"/>
                <a:ea typeface="Arial"/>
                <a:cs typeface="Arial"/>
                <a:sym typeface="Arial"/>
              </a:rPr>
              <a:t>Elbow Method Graph</a:t>
            </a:r>
            <a:endParaRPr sz="3240">
              <a:latin typeface="Arial"/>
              <a:ea typeface="Arial"/>
              <a:cs typeface="Arial"/>
              <a:sym typeface="Arial"/>
            </a:endParaRPr>
          </a:p>
        </p:txBody>
      </p:sp>
      <p:sp>
        <p:nvSpPr>
          <p:cNvPr id="148" name="Google Shape;148;p21"/>
          <p:cNvSpPr txBox="1"/>
          <p:nvPr>
            <p:ph idx="1" type="body"/>
          </p:nvPr>
        </p:nvSpPr>
        <p:spPr>
          <a:xfrm>
            <a:off x="807775" y="1282550"/>
            <a:ext cx="7688700" cy="361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solidFill>
                  <a:srgbClr val="000000"/>
                </a:solidFill>
                <a:highlight>
                  <a:srgbClr val="FFFFFF"/>
                </a:highlight>
                <a:latin typeface="Arial"/>
                <a:ea typeface="Arial"/>
                <a:cs typeface="Arial"/>
                <a:sym typeface="Arial"/>
              </a:rPr>
              <a:t>From the plot, we can see the elbow point is at 5.So the number of clusters will be 5.</a:t>
            </a:r>
            <a:endParaRPr sz="14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400">
              <a:solidFill>
                <a:srgbClr val="333333"/>
              </a:solidFill>
              <a:highlight>
                <a:srgbClr val="FFFFFF"/>
              </a:highlight>
              <a:latin typeface="Arial"/>
              <a:ea typeface="Arial"/>
              <a:cs typeface="Arial"/>
              <a:sym typeface="Arial"/>
            </a:endParaRPr>
          </a:p>
        </p:txBody>
      </p:sp>
      <p:pic>
        <p:nvPicPr>
          <p:cNvPr id="149" name="Google Shape;149;p21"/>
          <p:cNvPicPr preferRelativeResize="0"/>
          <p:nvPr/>
        </p:nvPicPr>
        <p:blipFill>
          <a:blip r:embed="rId3">
            <a:alphaModFix/>
          </a:blip>
          <a:stretch>
            <a:fillRect/>
          </a:stretch>
        </p:blipFill>
        <p:spPr>
          <a:xfrm>
            <a:off x="1357675" y="1593750"/>
            <a:ext cx="6005100" cy="31972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