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8" r:id="rId2"/>
    <p:sldId id="259" r:id="rId3"/>
    <p:sldId id="262" r:id="rId4"/>
    <p:sldId id="267" r:id="rId5"/>
    <p:sldId id="269" r:id="rId6"/>
    <p:sldId id="263" r:id="rId7"/>
    <p:sldId id="270" r:id="rId8"/>
    <p:sldId id="271" r:id="rId9"/>
    <p:sldId id="264" r:id="rId10"/>
    <p:sldId id="268" r:id="rId11"/>
    <p:sldId id="265"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96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4206D5DE-E60C-4B24-BDC5-668B46CF028E}" type="datetimeFigureOut">
              <a:rPr lang="en-US" smtClean="0"/>
              <a:t>5/2/2021</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AFC2095-201B-41AB-8501-F11DBC91DA50}"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206D5DE-E60C-4B24-BDC5-668B46CF028E}" type="datetimeFigureOut">
              <a:rPr lang="en-US" smtClean="0"/>
              <a:t>5/2/2021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2095-201B-41AB-8501-F11DBC91DA5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206D5DE-E60C-4B24-BDC5-668B46CF028E}" type="datetimeFigureOut">
              <a:rPr lang="en-US" smtClean="0"/>
              <a:t>5/2/2021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2095-201B-41AB-8501-F11DBC91DA5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206D5DE-E60C-4B24-BDC5-668B46CF028E}" type="datetimeFigureOut">
              <a:rPr lang="en-US" smtClean="0"/>
              <a:t>5/2/2021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2095-201B-41AB-8501-F11DBC91DA5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206D5DE-E60C-4B24-BDC5-668B46CF028E}" type="datetimeFigureOut">
              <a:rPr lang="en-US" smtClean="0"/>
              <a:t>5/2/2021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2095-201B-41AB-8501-F11DBC91DA50}"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206D5DE-E60C-4B24-BDC5-668B46CF028E}" type="datetimeFigureOut">
              <a:rPr lang="en-US" smtClean="0"/>
              <a:t>5/2/2021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2095-201B-41AB-8501-F11DBC91DA5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206D5DE-E60C-4B24-BDC5-668B46CF028E}" type="datetimeFigureOut">
              <a:rPr lang="en-US" smtClean="0"/>
              <a:t>5/2/2021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FC2095-201B-41AB-8501-F11DBC91DA5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206D5DE-E60C-4B24-BDC5-668B46CF028E}" type="datetimeFigureOut">
              <a:rPr lang="en-US" smtClean="0"/>
              <a:t>5/2/2021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FC2095-201B-41AB-8501-F11DBC91DA5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06D5DE-E60C-4B24-BDC5-668B46CF028E}" type="datetimeFigureOut">
              <a:rPr lang="en-US" smtClean="0"/>
              <a:t>5/2/2021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FC2095-201B-41AB-8501-F11DBC91DA5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206D5DE-E60C-4B24-BDC5-668B46CF028E}" type="datetimeFigureOut">
              <a:rPr lang="en-US" smtClean="0"/>
              <a:t>5/2/2021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2095-201B-41AB-8501-F11DBC91DA5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206D5DE-E60C-4B24-BDC5-668B46CF028E}" type="datetimeFigureOut">
              <a:rPr lang="en-US" smtClean="0"/>
              <a:t>5/2/2021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DAFC2095-201B-41AB-8501-F11DBC91DA50}"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206D5DE-E60C-4B24-BDC5-668B46CF028E}" type="datetimeFigureOut">
              <a:rPr lang="en-US" smtClean="0"/>
              <a:t>5/2/2021</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AFC2095-201B-41AB-8501-F11DBC91DA50}"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928670"/>
            <a:ext cx="8215370" cy="5940088"/>
          </a:xfrm>
          <a:prstGeom prst="rect">
            <a:avLst/>
          </a:prstGeom>
        </p:spPr>
        <p:txBody>
          <a:bodyPr wrap="square">
            <a:spAutoFit/>
          </a:bodyPr>
          <a:lstStyle/>
          <a:p>
            <a:r>
              <a:rPr lang="en-IN" dirty="0"/>
              <a:t>                                      </a:t>
            </a:r>
            <a:endParaRPr lang="en-IN" b="1" dirty="0"/>
          </a:p>
          <a:p>
            <a:endParaRPr lang="en-IN" b="1" dirty="0"/>
          </a:p>
          <a:p>
            <a:r>
              <a:rPr lang="en-IN" sz="3200" b="1" dirty="0"/>
              <a:t>                       Presentation On:</a:t>
            </a:r>
          </a:p>
          <a:p>
            <a:r>
              <a:rPr lang="en-IN" b="1" dirty="0"/>
              <a:t>                             </a:t>
            </a:r>
            <a:r>
              <a:rPr lang="en-IN" sz="2000" b="1" dirty="0">
                <a:solidFill>
                  <a:srgbClr val="FF0000"/>
                </a:solidFill>
              </a:rPr>
              <a:t>“ ML BASED ROAD  LANE LINE DETECTION.”</a:t>
            </a:r>
            <a:endParaRPr lang="en-IN" b="1" dirty="0"/>
          </a:p>
          <a:p>
            <a:endParaRPr lang="en" b="1" dirty="0"/>
          </a:p>
          <a:p>
            <a:r>
              <a:rPr lang="en-IN" b="1" dirty="0"/>
              <a:t>                                       </a:t>
            </a:r>
            <a:r>
              <a:rPr lang="en-IN" sz="2800" b="1" dirty="0"/>
              <a:t>Presented  By:</a:t>
            </a:r>
            <a:r>
              <a:rPr lang="en-IN" b="1" dirty="0"/>
              <a:t> </a:t>
            </a:r>
          </a:p>
          <a:p>
            <a:endParaRPr lang="en-IN" b="1" dirty="0"/>
          </a:p>
          <a:p>
            <a:r>
              <a:rPr lang="fi-FI" b="1" dirty="0"/>
              <a:t>                          Ms. Rutuja Tanaji Nalage .                            Roll No:351</a:t>
            </a:r>
          </a:p>
          <a:p>
            <a:r>
              <a:rPr lang="it-IT" dirty="0"/>
              <a:t>                         Ms. Monali Dattatray Zanzane.                     Roll No:372</a:t>
            </a:r>
            <a:r>
              <a:rPr lang="it-IT" u="sng" dirty="0"/>
              <a:t>            </a:t>
            </a:r>
          </a:p>
          <a:p>
            <a:r>
              <a:rPr lang="sv-SE" dirty="0"/>
              <a:t>                         Ms. Rutuja  Shrikant Jagtap.                           Roll No: 328</a:t>
            </a:r>
            <a:endParaRPr lang="sv-SE" u="sng" dirty="0"/>
          </a:p>
          <a:p>
            <a:r>
              <a:rPr lang="en" u="sng" dirty="0"/>
              <a:t>          </a:t>
            </a:r>
          </a:p>
          <a:p>
            <a:r>
              <a:rPr lang="en-IN" b="1" dirty="0"/>
              <a:t>                                    </a:t>
            </a:r>
            <a:r>
              <a:rPr lang="en-IN" sz="2800" b="1" dirty="0"/>
              <a:t>Guided  By:</a:t>
            </a:r>
            <a:endParaRPr lang="en-IN" b="1" dirty="0"/>
          </a:p>
          <a:p>
            <a:endParaRPr lang="en-IN" b="1" dirty="0"/>
          </a:p>
          <a:p>
            <a:r>
              <a:rPr lang="en-IN" b="1" dirty="0"/>
              <a:t>                          Prof  S.S. </a:t>
            </a:r>
            <a:r>
              <a:rPr lang="en-IN" b="1" dirty="0" err="1"/>
              <a:t>Nimbalkar</a:t>
            </a:r>
            <a:r>
              <a:rPr lang="en-IN" b="1" dirty="0"/>
              <a:t> </a:t>
            </a:r>
          </a:p>
          <a:p>
            <a:endParaRPr lang="en-IN" b="1" dirty="0"/>
          </a:p>
          <a:p>
            <a:endParaRPr lang="en-IN" b="1" dirty="0"/>
          </a:p>
          <a:p>
            <a:r>
              <a:rPr lang="en-IN" dirty="0"/>
              <a:t>                </a:t>
            </a:r>
            <a:r>
              <a:rPr lang="en-IN" sz="2800" dirty="0"/>
              <a:t>Department of Computer Engineering </a:t>
            </a:r>
            <a:endParaRPr lang="en-IN" b="1" dirty="0"/>
          </a:p>
          <a:p>
            <a:r>
              <a:rPr lang="en" b="1" dirty="0"/>
              <a:t>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1305342"/>
            <a:ext cx="7858180" cy="5940088"/>
          </a:xfrm>
          <a:prstGeom prst="rect">
            <a:avLst/>
          </a:prstGeom>
        </p:spPr>
        <p:txBody>
          <a:bodyPr wrap="square">
            <a:spAutoFit/>
          </a:bodyPr>
          <a:lstStyle/>
          <a:p>
            <a:r>
              <a:rPr lang="en-IN" sz="3200" b="1" dirty="0">
                <a:solidFill>
                  <a:srgbClr val="0070C0"/>
                </a:solidFill>
              </a:rPr>
              <a:t>CONCLUSION:</a:t>
            </a:r>
          </a:p>
          <a:p>
            <a:endParaRPr lang="en-IN" sz="2800" b="1" dirty="0">
              <a:solidFill>
                <a:schemeClr val="accent6"/>
              </a:solidFill>
            </a:endParaRPr>
          </a:p>
          <a:p>
            <a:r>
              <a:rPr lang="en-US" dirty="0"/>
              <a:t>The project was successful in that the video images clearly show the lane lines are detected properly and lines are very smoothly handled.</a:t>
            </a:r>
          </a:p>
          <a:p>
            <a:endParaRPr lang="en-US" dirty="0"/>
          </a:p>
          <a:p>
            <a:r>
              <a:rPr lang="en-US" dirty="0"/>
              <a:t>It only detects the straight lane lines. It is an advanced topic to handle curved lanes (or the curvature of lanes). We’ll need to use perspective transformation and also poly fitting lane lines rather than fitting to straight lines.</a:t>
            </a:r>
          </a:p>
          <a:p>
            <a:endParaRPr lang="en-US" dirty="0"/>
          </a:p>
          <a:p>
            <a:r>
              <a:rPr lang="en-US" dirty="0"/>
              <a:t>Having said that, the lanes near the car are mostly straight in the images. The curvature appears at further distance unless it’s a steep curve. So, this basic lane finding technique is still very useful.</a:t>
            </a:r>
          </a:p>
          <a:p>
            <a:endParaRPr lang="en-US" dirty="0"/>
          </a:p>
          <a:p>
            <a:r>
              <a:rPr lang="en-US" dirty="0"/>
              <a:t>Another thing is that it won’t work for steep (up or down) roads because the region of interest mask is assumed from the center of the image.</a:t>
            </a:r>
          </a:p>
          <a:p>
            <a:endParaRPr lang="en-US" dirty="0"/>
          </a:p>
          <a:p>
            <a:r>
              <a:rPr lang="en-US" dirty="0"/>
              <a:t>For steep roads, we first need to detect the horizontal line (between the sky and the earth) so that we can tell up to where the lines should extend.</a:t>
            </a:r>
          </a:p>
          <a:p>
            <a:endParaRPr lang="en-IN" sz="3200" b="1" dirty="0">
              <a:solidFill>
                <a:srgbClr val="0070C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1166842"/>
            <a:ext cx="7643866" cy="4062651"/>
          </a:xfrm>
          <a:prstGeom prst="rect">
            <a:avLst/>
          </a:prstGeom>
        </p:spPr>
        <p:txBody>
          <a:bodyPr wrap="square">
            <a:spAutoFit/>
          </a:bodyPr>
          <a:lstStyle/>
          <a:p>
            <a:r>
              <a:rPr lang="en-IN" dirty="0"/>
              <a:t> </a:t>
            </a:r>
          </a:p>
          <a:p>
            <a:endParaRPr lang="en-IN" dirty="0"/>
          </a:p>
          <a:p>
            <a:r>
              <a:rPr lang="en-IN" sz="3200" b="1" dirty="0">
                <a:solidFill>
                  <a:srgbClr val="002060"/>
                </a:solidFill>
              </a:rPr>
              <a:t> REFERENCE: </a:t>
            </a:r>
          </a:p>
          <a:p>
            <a:endParaRPr lang="en-IN" sz="2800" dirty="0">
              <a:solidFill>
                <a:schemeClr val="accent6"/>
              </a:solidFill>
            </a:endParaRPr>
          </a:p>
          <a:p>
            <a:r>
              <a:rPr lang="en-IN" dirty="0" err="1"/>
              <a:t>Benozzi</a:t>
            </a:r>
            <a:r>
              <a:rPr lang="en-IN" dirty="0"/>
              <a:t>, M. and A. </a:t>
            </a:r>
            <a:r>
              <a:rPr lang="en-IN" dirty="0" err="1"/>
              <a:t>Broggi</a:t>
            </a:r>
            <a:r>
              <a:rPr lang="en-IN" dirty="0"/>
              <a:t>, M. </a:t>
            </a:r>
            <a:r>
              <a:rPr lang="en-IN" dirty="0" err="1"/>
              <a:t>Cellario</a:t>
            </a:r>
            <a:r>
              <a:rPr lang="en-IN" dirty="0"/>
              <a:t>, 2002. Artificial vision in road vehicles. Proceedings of IEEE,90 (7): 1258-1271.Broggi, B.M., 1998. GOLD: A parallel real-time stereo Vision system for generic obstacle and </a:t>
            </a:r>
            <a:r>
              <a:rPr lang="en-IN" dirty="0" err="1"/>
              <a:t>lanedetection</a:t>
            </a:r>
            <a:r>
              <a:rPr lang="en-IN" dirty="0"/>
              <a:t>, IEEE Transactions on Image Processing, 1998: 4-6.Chen., M., T. </a:t>
            </a:r>
            <a:r>
              <a:rPr lang="en-IN" dirty="0" err="1"/>
              <a:t>Jochem</a:t>
            </a:r>
            <a:r>
              <a:rPr lang="en-IN" dirty="0"/>
              <a:t> D.T. </a:t>
            </a:r>
            <a:r>
              <a:rPr lang="en-IN" dirty="0" err="1"/>
              <a:t>Pomerleau</a:t>
            </a:r>
            <a:r>
              <a:rPr lang="en-IN" dirty="0"/>
              <a:t>, 2004. AURORA: A Vision- Based Roadway Departure Warning System, In Proceeding of IEEE Conference on Intelligent Robots and </a:t>
            </a:r>
            <a:r>
              <a:rPr lang="en-IN" dirty="0" err="1"/>
              <a:t>Systems.Chen</a:t>
            </a:r>
            <a:r>
              <a:rPr lang="en-IN" dirty="0"/>
              <a:t>, Q., H. Wang, 2006. A Real-Time Lane Detection Algorithm Based on a Hyperbola-Pair, </a:t>
            </a:r>
            <a:r>
              <a:rPr lang="en-IN" dirty="0" err="1"/>
              <a:t>Proceedingsof</a:t>
            </a:r>
            <a:r>
              <a:rPr lang="en-IN" dirty="0"/>
              <a:t> IV2006,. IEEE  Intelligent Vehicles Symposium, pp: 1-6.G…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8E44A1-A742-4604-BB65-7C9ABAC118B5}"/>
              </a:ext>
            </a:extLst>
          </p:cNvPr>
          <p:cNvSpPr/>
          <p:nvPr/>
        </p:nvSpPr>
        <p:spPr>
          <a:xfrm>
            <a:off x="1565666" y="2560548"/>
            <a:ext cx="6012668" cy="584775"/>
          </a:xfrm>
          <a:prstGeom prst="rect">
            <a:avLst/>
          </a:prstGeom>
        </p:spPr>
        <p:txBody>
          <a:bodyPr wrap="square">
            <a:spAutoFit/>
          </a:bodyPr>
          <a:lstStyle/>
          <a:p>
            <a:pPr lvl="1" algn="ctr"/>
            <a:r>
              <a:rPr lang="en-IN" sz="3200" b="1" dirty="0">
                <a:solidFill>
                  <a:schemeClr val="accent5">
                    <a:lumMod val="50000"/>
                  </a:schemeClr>
                </a:solidFill>
                <a:latin typeface="Roboto"/>
              </a:rPr>
              <a:t> </a:t>
            </a:r>
            <a:r>
              <a:rPr lang="en-IN" sz="3200" b="1" i="1" dirty="0">
                <a:solidFill>
                  <a:srgbClr val="002060"/>
                </a:solidFill>
                <a:highlight>
                  <a:srgbClr val="C0C0C0"/>
                </a:highlight>
                <a:latin typeface="Roboto"/>
              </a:rPr>
              <a:t>THANK YOU  !!!!!!!!!!!!!!!!!</a:t>
            </a:r>
            <a:endParaRPr lang="en-IN" sz="3200" b="1" i="1" dirty="0">
              <a:solidFill>
                <a:srgbClr val="002060"/>
              </a:solidFill>
              <a:highlight>
                <a:srgbClr val="C0C0C0"/>
              </a:highlight>
            </a:endParaRPr>
          </a:p>
        </p:txBody>
      </p:sp>
      <p:sp>
        <p:nvSpPr>
          <p:cNvPr id="3" name="Oval 2">
            <a:extLst>
              <a:ext uri="{FF2B5EF4-FFF2-40B4-BE49-F238E27FC236}">
                <a16:creationId xmlns:a16="http://schemas.microsoft.com/office/drawing/2014/main" id="{EDFFF062-2F99-4B02-99DC-A5062222033E}"/>
              </a:ext>
            </a:extLst>
          </p:cNvPr>
          <p:cNvSpPr/>
          <p:nvPr/>
        </p:nvSpPr>
        <p:spPr>
          <a:xfrm>
            <a:off x="3826768" y="3727884"/>
            <a:ext cx="1490464" cy="141845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Oval 3">
            <a:extLst>
              <a:ext uri="{FF2B5EF4-FFF2-40B4-BE49-F238E27FC236}">
                <a16:creationId xmlns:a16="http://schemas.microsoft.com/office/drawing/2014/main" id="{DA809DD2-65A3-45C3-A4DE-CEFB3479C0F3}"/>
              </a:ext>
            </a:extLst>
          </p:cNvPr>
          <p:cNvSpPr/>
          <p:nvPr/>
        </p:nvSpPr>
        <p:spPr>
          <a:xfrm>
            <a:off x="4139952" y="3933056"/>
            <a:ext cx="216024"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C48F9435-0B0D-4CFD-92EC-6095C665E3AE}"/>
              </a:ext>
            </a:extLst>
          </p:cNvPr>
          <p:cNvSpPr/>
          <p:nvPr/>
        </p:nvSpPr>
        <p:spPr>
          <a:xfrm>
            <a:off x="4788024" y="3933056"/>
            <a:ext cx="216024"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Moon 6">
            <a:extLst>
              <a:ext uri="{FF2B5EF4-FFF2-40B4-BE49-F238E27FC236}">
                <a16:creationId xmlns:a16="http://schemas.microsoft.com/office/drawing/2014/main" id="{C3952A3C-46F7-4CB6-BD1D-2B46EF1221F3}"/>
              </a:ext>
            </a:extLst>
          </p:cNvPr>
          <p:cNvSpPr/>
          <p:nvPr/>
        </p:nvSpPr>
        <p:spPr>
          <a:xfrm rot="16200000">
            <a:off x="4417712" y="4503422"/>
            <a:ext cx="306034" cy="584775"/>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01912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928670"/>
            <a:ext cx="8215370" cy="5170646"/>
          </a:xfrm>
          <a:prstGeom prst="rect">
            <a:avLst/>
          </a:prstGeom>
        </p:spPr>
        <p:txBody>
          <a:bodyPr wrap="square">
            <a:spAutoFit/>
          </a:bodyPr>
          <a:lstStyle/>
          <a:p>
            <a:r>
              <a:rPr lang="en-IN" sz="3200" b="1" dirty="0"/>
              <a:t>                      </a:t>
            </a:r>
            <a:r>
              <a:rPr lang="en-IN" sz="3200" b="1" dirty="0">
                <a:solidFill>
                  <a:schemeClr val="accent5">
                    <a:lumMod val="75000"/>
                  </a:schemeClr>
                </a:solidFill>
              </a:rPr>
              <a:t>Introduction </a:t>
            </a:r>
          </a:p>
          <a:p>
            <a:endParaRPr lang="en-IN" sz="2800" dirty="0">
              <a:solidFill>
                <a:schemeClr val="accent5">
                  <a:lumMod val="75000"/>
                </a:schemeClr>
              </a:solidFill>
            </a:endParaRPr>
          </a:p>
          <a:p>
            <a:pPr marL="400050" indent="-400050">
              <a:buFont typeface="Wingdings" pitchFamily="2" charset="2"/>
              <a:buChar char="v"/>
            </a:pPr>
            <a:r>
              <a:rPr lang="en-IN" sz="1600" b="1" dirty="0">
                <a:solidFill>
                  <a:schemeClr val="tx1">
                    <a:lumMod val="95000"/>
                    <a:lumOff val="5000"/>
                  </a:schemeClr>
                </a:solidFill>
              </a:rPr>
              <a:t>LANE  LINE  DETECTION   IS  A  </a:t>
            </a:r>
            <a:r>
              <a:rPr lang="en-IN" b="1" dirty="0">
                <a:solidFill>
                  <a:schemeClr val="tx1">
                    <a:lumMod val="95000"/>
                    <a:lumOff val="5000"/>
                  </a:schemeClr>
                </a:solidFill>
              </a:rPr>
              <a:t>critical   component for self  driving </a:t>
            </a:r>
            <a:r>
              <a:rPr lang="en-IN" sz="1600" b="1" dirty="0">
                <a:solidFill>
                  <a:schemeClr val="tx1">
                    <a:lumMod val="95000"/>
                    <a:lumOff val="5000"/>
                  </a:schemeClr>
                </a:solidFill>
              </a:rPr>
              <a:t> </a:t>
            </a:r>
            <a:r>
              <a:rPr lang="en-IN" b="1" dirty="0">
                <a:solidFill>
                  <a:schemeClr val="tx1">
                    <a:lumMod val="95000"/>
                    <a:lumOff val="5000"/>
                  </a:schemeClr>
                </a:solidFill>
              </a:rPr>
              <a:t>cars  and  also for  computer  vision in general  . This  concept  is  used  to  describe the path  for  self  driving  cars  and  to  avoid  the  risk  of   getting   in   another  lane  </a:t>
            </a:r>
          </a:p>
          <a:p>
            <a:pPr marL="400050" indent="-400050">
              <a:buFont typeface="Wingdings" pitchFamily="2" charset="2"/>
              <a:buChar char="v"/>
            </a:pPr>
            <a:endParaRPr lang="en-IN" b="1" dirty="0">
              <a:solidFill>
                <a:schemeClr val="tx1">
                  <a:lumMod val="95000"/>
                  <a:lumOff val="5000"/>
                </a:schemeClr>
              </a:solidFill>
            </a:endParaRPr>
          </a:p>
          <a:p>
            <a:pPr marL="400050" indent="-400050">
              <a:buFont typeface="Wingdings" pitchFamily="2" charset="2"/>
              <a:buChar char="v"/>
            </a:pPr>
            <a:r>
              <a:rPr lang="en-IN" b="1" dirty="0">
                <a:solidFill>
                  <a:schemeClr val="tx1">
                    <a:lumMod val="95000"/>
                    <a:lumOff val="5000"/>
                  </a:schemeClr>
                </a:solidFill>
              </a:rPr>
              <a:t>In  this  article, we  will  build   a machine   learning   project   to  detect  lane  lines  in   real  time  .we  will  do  this  using  the   concepts  of   computer   vision  using   open  CV  library .To   detect   the  lane   we   have   to  detect   the   white    marketing  on  both   sides   on   the   lane  </a:t>
            </a:r>
          </a:p>
          <a:p>
            <a:pPr marL="400050" indent="-400050">
              <a:buFont typeface="Wingdings" pitchFamily="2" charset="2"/>
              <a:buChar char="v"/>
            </a:pPr>
            <a:endParaRPr lang="en-IN" b="1" dirty="0"/>
          </a:p>
          <a:p>
            <a:pPr marL="400050" indent="-400050">
              <a:buFont typeface="Wingdings" pitchFamily="2" charset="2"/>
              <a:buChar char="v"/>
            </a:pPr>
            <a:r>
              <a:rPr lang="en-IN" b="1" dirty="0"/>
              <a:t>Using   computer   vision   technique  in  python ,we  will  identify  road    lane   lines  in  which  autonomous  cars  must  runs .  This  will be  a  critical  part  of  autonomous  cars, as the  self  driving  cars  should  not  cross   its  lane  and should  not  go  in opposite  lane  to  avoid  accident </a:t>
            </a:r>
          </a:p>
          <a:p>
            <a:r>
              <a:rPr lang="en" b="1" dirty="0"/>
              <a:t>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928670"/>
            <a:ext cx="8215370" cy="4893647"/>
          </a:xfrm>
          <a:prstGeom prst="rect">
            <a:avLst/>
          </a:prstGeom>
        </p:spPr>
        <p:txBody>
          <a:bodyPr wrap="square">
            <a:spAutoFit/>
          </a:bodyPr>
          <a:lstStyle/>
          <a:p>
            <a:pPr algn="ctr"/>
            <a:r>
              <a:rPr lang="en-IN" sz="3200" b="1" dirty="0">
                <a:solidFill>
                  <a:schemeClr val="accent6"/>
                </a:solidFill>
              </a:rPr>
              <a:t>Problem  Statement </a:t>
            </a:r>
          </a:p>
          <a:p>
            <a:endParaRPr lang="en-IN" sz="2800" dirty="0">
              <a:solidFill>
                <a:schemeClr val="accent6"/>
              </a:solidFill>
            </a:endParaRPr>
          </a:p>
          <a:p>
            <a:pPr>
              <a:buFont typeface="Wingdings" pitchFamily="2" charset="2"/>
              <a:buChar char="v"/>
            </a:pPr>
            <a:r>
              <a:rPr lang="en-IN" b="1" dirty="0"/>
              <a:t>Detected      line  segments   are   not  usually   collinear   . Left: Line  segment s   detected  in  an  image  using  LSD  ( magenta  lines) .</a:t>
            </a:r>
          </a:p>
          <a:p>
            <a:pPr>
              <a:buFont typeface="Wingdings" pitchFamily="2" charset="2"/>
              <a:buChar char="v"/>
            </a:pPr>
            <a:endParaRPr lang="en-IN" b="1" dirty="0"/>
          </a:p>
          <a:p>
            <a:pPr>
              <a:buFont typeface="Wingdings" pitchFamily="2" charset="2"/>
              <a:buChar char="v"/>
            </a:pPr>
            <a:r>
              <a:rPr lang="en-IN" b="1" dirty="0"/>
              <a:t>Right  : detected   segments  are  not  strictly  aligned  with  straight  scene lines  ( green lines ) .</a:t>
            </a:r>
          </a:p>
          <a:p>
            <a:pPr>
              <a:buFont typeface="Wingdings" pitchFamily="2" charset="2"/>
              <a:buChar char="v"/>
            </a:pPr>
            <a:endParaRPr lang="en-IN" b="1" dirty="0"/>
          </a:p>
          <a:p>
            <a:pPr>
              <a:buFont typeface="Wingdings" pitchFamily="2" charset="2"/>
              <a:buChar char="v"/>
            </a:pPr>
            <a:r>
              <a:rPr lang="en-IN" b="1" dirty="0"/>
              <a:t>The  smallest  bounding  box   containing  the  segments  of  a  scene  line is  plotted  in  yellow.</a:t>
            </a:r>
          </a:p>
          <a:p>
            <a:endParaRPr lang="en-IN" b="1" dirty="0"/>
          </a:p>
          <a:p>
            <a:endParaRPr lang="en-IN" b="1" dirty="0"/>
          </a:p>
          <a:p>
            <a:r>
              <a:rPr lang="en-IN" b="1" dirty="0"/>
              <a:t>       </a:t>
            </a:r>
          </a:p>
          <a:p>
            <a:endParaRPr lang="en-IN" b="1" dirty="0"/>
          </a:p>
          <a:p>
            <a:r>
              <a:rPr lang="en-IN" b="1" dirty="0"/>
              <a:t>                        </a:t>
            </a:r>
          </a:p>
          <a:p>
            <a:r>
              <a:rPr lang="en" b="1" dirty="0"/>
              <a:t>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769682"/>
            <a:ext cx="4572000" cy="1692771"/>
          </a:xfrm>
          <a:prstGeom prst="rect">
            <a:avLst/>
          </a:prstGeom>
        </p:spPr>
        <p:txBody>
          <a:bodyPr>
            <a:spAutoFit/>
          </a:bodyPr>
          <a:lstStyle/>
          <a:p>
            <a:r>
              <a:rPr lang="en-IN" sz="3200" b="1" dirty="0"/>
              <a:t>Objective:</a:t>
            </a:r>
          </a:p>
          <a:p>
            <a:r>
              <a:rPr lang="en-IN" dirty="0"/>
              <a:t>The aim of this thesis is to avoid accidental deaths and provide a better safety on </a:t>
            </a:r>
          </a:p>
          <a:p>
            <a:r>
              <a:rPr lang="en-IN" dirty="0"/>
              <a:t>roads, by use of advanced technologies in driving assistances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age3.slideserve.com/6635274/process-flowchart-n.jpg">
            <a:extLst>
              <a:ext uri="{FF2B5EF4-FFF2-40B4-BE49-F238E27FC236}">
                <a16:creationId xmlns:a16="http://schemas.microsoft.com/office/drawing/2014/main" id="{CA1741B2-2EDE-4D2B-8C0B-37E841C93F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856984" cy="5794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21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619672" y="2132856"/>
            <a:ext cx="5529285" cy="4267200"/>
          </a:xfrm>
          <a:prstGeom prst="rect">
            <a:avLst/>
          </a:prstGeom>
          <a:noFill/>
          <a:ln w="9525">
            <a:noFill/>
            <a:miter lim="800000"/>
            <a:headEnd/>
            <a:tailEnd/>
          </a:ln>
          <a:effectLst/>
        </p:spPr>
      </p:pic>
      <p:sp>
        <p:nvSpPr>
          <p:cNvPr id="2" name="Rectangle 1">
            <a:extLst>
              <a:ext uri="{FF2B5EF4-FFF2-40B4-BE49-F238E27FC236}">
                <a16:creationId xmlns:a16="http://schemas.microsoft.com/office/drawing/2014/main" id="{BCC18B4F-68F9-4C5F-B69B-C6FCA02961C9}"/>
              </a:ext>
            </a:extLst>
          </p:cNvPr>
          <p:cNvSpPr/>
          <p:nvPr/>
        </p:nvSpPr>
        <p:spPr>
          <a:xfrm>
            <a:off x="2438595" y="908720"/>
            <a:ext cx="4266810" cy="584775"/>
          </a:xfrm>
          <a:prstGeom prst="rect">
            <a:avLst/>
          </a:prstGeom>
        </p:spPr>
        <p:txBody>
          <a:bodyPr wrap="none">
            <a:spAutoFit/>
          </a:bodyPr>
          <a:lstStyle/>
          <a:p>
            <a:pPr algn="ctr"/>
            <a:r>
              <a:rPr lang="en-IN" sz="3200" b="1" dirty="0">
                <a:solidFill>
                  <a:srgbClr val="0070C0"/>
                </a:solidFill>
              </a:rPr>
              <a:t>System Architecture</a:t>
            </a:r>
            <a:r>
              <a:rPr lang="en-IN" sz="3200" dirty="0">
                <a:solidFill>
                  <a:srgbClr val="0070C0"/>
                </a:solid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media.geeksforgeeks.org/wp-content/uploads/20191130163020/flowchart2-e1575112048108.png">
            <a:extLst>
              <a:ext uri="{FF2B5EF4-FFF2-40B4-BE49-F238E27FC236}">
                <a16:creationId xmlns:a16="http://schemas.microsoft.com/office/drawing/2014/main" id="{87452556-A9B1-4E5B-8939-8058479D3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204864"/>
            <a:ext cx="7920879" cy="23762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4B8D684-4857-4856-92D9-03840EC80E7A}"/>
              </a:ext>
            </a:extLst>
          </p:cNvPr>
          <p:cNvSpPr/>
          <p:nvPr/>
        </p:nvSpPr>
        <p:spPr>
          <a:xfrm>
            <a:off x="379397" y="1052736"/>
            <a:ext cx="6833089" cy="523220"/>
          </a:xfrm>
          <a:prstGeom prst="rect">
            <a:avLst/>
          </a:prstGeom>
        </p:spPr>
        <p:txBody>
          <a:bodyPr wrap="none">
            <a:spAutoFit/>
          </a:bodyPr>
          <a:lstStyle/>
          <a:p>
            <a:pPr algn="ctr"/>
            <a:r>
              <a:rPr lang="en-US" sz="2800" b="1" dirty="0">
                <a:solidFill>
                  <a:srgbClr val="40424E"/>
                </a:solidFill>
                <a:latin typeface="urw-din"/>
              </a:rPr>
              <a:t>Lane Detection Involves The Following Steps</a:t>
            </a:r>
            <a:r>
              <a:rPr lang="en-US" b="1" dirty="0">
                <a:solidFill>
                  <a:srgbClr val="40424E"/>
                </a:solidFill>
                <a:latin typeface="urw-din"/>
              </a:rPr>
              <a:t>:</a:t>
            </a:r>
            <a:endParaRPr lang="en-IN" dirty="0"/>
          </a:p>
        </p:txBody>
      </p:sp>
    </p:spTree>
    <p:extLst>
      <p:ext uri="{BB962C8B-B14F-4D97-AF65-F5344CB8AC3E}">
        <p14:creationId xmlns:p14="http://schemas.microsoft.com/office/powerpoint/2010/main" val="1592466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7F4AE6-B5FA-4A1A-9CA9-CC188556DEE3}"/>
              </a:ext>
            </a:extLst>
          </p:cNvPr>
          <p:cNvSpPr/>
          <p:nvPr/>
        </p:nvSpPr>
        <p:spPr>
          <a:xfrm>
            <a:off x="1043608" y="1859340"/>
            <a:ext cx="6912768" cy="2523768"/>
          </a:xfrm>
          <a:prstGeom prst="rect">
            <a:avLst/>
          </a:prstGeom>
        </p:spPr>
        <p:txBody>
          <a:bodyPr wrap="square">
            <a:spAutoFit/>
          </a:bodyPr>
          <a:lstStyle/>
          <a:p>
            <a:r>
              <a:rPr lang="en-US" sz="3200" b="1" dirty="0">
                <a:solidFill>
                  <a:srgbClr val="7030A0"/>
                </a:solidFill>
                <a:latin typeface="Roboto"/>
              </a:rPr>
              <a:t>     Advantages:</a:t>
            </a:r>
          </a:p>
          <a:p>
            <a:r>
              <a:rPr lang="en-US" dirty="0">
                <a:solidFill>
                  <a:srgbClr val="111111"/>
                </a:solidFill>
                <a:latin typeface="Roboto"/>
              </a:rPr>
              <a:t>For </a:t>
            </a:r>
            <a:r>
              <a:rPr lang="en-US" dirty="0" err="1">
                <a:solidFill>
                  <a:srgbClr val="111111"/>
                </a:solidFill>
                <a:latin typeface="Roboto"/>
              </a:rPr>
              <a:t>KeepTrackin</a:t>
            </a:r>
            <a:r>
              <a:rPr lang="en-US" dirty="0">
                <a:solidFill>
                  <a:srgbClr val="111111"/>
                </a:solidFill>
                <a:latin typeface="Roboto"/>
              </a:rPr>
              <a:t> purposes</a:t>
            </a:r>
          </a:p>
          <a:p>
            <a:r>
              <a:rPr lang="en-US" b="1" dirty="0">
                <a:solidFill>
                  <a:srgbClr val="111111"/>
                </a:solidFill>
                <a:latin typeface="Roboto"/>
              </a:rPr>
              <a:t>lane</a:t>
            </a:r>
            <a:r>
              <a:rPr lang="en-US" dirty="0">
                <a:solidFill>
                  <a:srgbClr val="111111"/>
                </a:solidFill>
                <a:latin typeface="Roboto"/>
              </a:rPr>
              <a:t> </a:t>
            </a:r>
            <a:r>
              <a:rPr lang="en-US" b="1" dirty="0">
                <a:solidFill>
                  <a:srgbClr val="111111"/>
                </a:solidFill>
                <a:latin typeface="Roboto"/>
              </a:rPr>
              <a:t>detection</a:t>
            </a:r>
            <a:r>
              <a:rPr lang="en-US" dirty="0">
                <a:solidFill>
                  <a:srgbClr val="111111"/>
                </a:solidFill>
                <a:latin typeface="Roboto"/>
              </a:rPr>
              <a:t> is critical in identifying and ensuring safe driving practices. </a:t>
            </a:r>
          </a:p>
          <a:p>
            <a:r>
              <a:rPr lang="en-US" dirty="0">
                <a:solidFill>
                  <a:srgbClr val="111111"/>
                </a:solidFill>
                <a:latin typeface="Roboto"/>
              </a:rPr>
              <a:t>An on-board system with this capability can alert the driver in the event of an unsafe </a:t>
            </a:r>
            <a:r>
              <a:rPr lang="en-US" b="1" dirty="0">
                <a:solidFill>
                  <a:srgbClr val="111111"/>
                </a:solidFill>
                <a:latin typeface="Roboto"/>
              </a:rPr>
              <a:t>lane</a:t>
            </a:r>
            <a:r>
              <a:rPr lang="en-US" dirty="0">
                <a:solidFill>
                  <a:srgbClr val="111111"/>
                </a:solidFill>
                <a:latin typeface="Roboto"/>
              </a:rPr>
              <a:t> change. </a:t>
            </a:r>
          </a:p>
          <a:p>
            <a:r>
              <a:rPr lang="en-US" b="1" dirty="0">
                <a:solidFill>
                  <a:srgbClr val="111111"/>
                </a:solidFill>
                <a:latin typeface="Roboto"/>
              </a:rPr>
              <a:t>Lane</a:t>
            </a:r>
            <a:r>
              <a:rPr lang="en-US" dirty="0">
                <a:solidFill>
                  <a:srgbClr val="111111"/>
                </a:solidFill>
                <a:latin typeface="Roboto"/>
              </a:rPr>
              <a:t> </a:t>
            </a:r>
            <a:r>
              <a:rPr lang="en-US" b="1" dirty="0">
                <a:solidFill>
                  <a:srgbClr val="111111"/>
                </a:solidFill>
                <a:latin typeface="Roboto"/>
              </a:rPr>
              <a:t>detection</a:t>
            </a:r>
            <a:r>
              <a:rPr lang="en-US" dirty="0">
                <a:solidFill>
                  <a:srgbClr val="111111"/>
                </a:solidFill>
                <a:latin typeface="Roboto"/>
              </a:rPr>
              <a:t> is also instrumental in understanding </a:t>
            </a:r>
            <a:r>
              <a:rPr lang="en-US" b="1" dirty="0">
                <a:solidFill>
                  <a:srgbClr val="111111"/>
                </a:solidFill>
                <a:latin typeface="Roboto"/>
              </a:rPr>
              <a:t>road</a:t>
            </a:r>
            <a:r>
              <a:rPr lang="en-US" dirty="0">
                <a:solidFill>
                  <a:srgbClr val="111111"/>
                </a:solidFill>
                <a:latin typeface="Roboto"/>
              </a:rPr>
              <a:t> layout and surrounding scene geometry for proper route planning.</a:t>
            </a:r>
            <a:endParaRPr lang="en-IN" dirty="0"/>
          </a:p>
        </p:txBody>
      </p:sp>
    </p:spTree>
    <p:extLst>
      <p:ext uri="{BB962C8B-B14F-4D97-AF65-F5344CB8AC3E}">
        <p14:creationId xmlns:p14="http://schemas.microsoft.com/office/powerpoint/2010/main" val="1783139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000240"/>
            <a:ext cx="8215370" cy="1692771"/>
          </a:xfrm>
          <a:prstGeom prst="rect">
            <a:avLst/>
          </a:prstGeom>
        </p:spPr>
        <p:txBody>
          <a:bodyPr wrap="square">
            <a:spAutoFit/>
          </a:bodyPr>
          <a:lstStyle/>
          <a:p>
            <a:r>
              <a:rPr lang="en-IN" sz="3200" b="1" dirty="0">
                <a:solidFill>
                  <a:srgbClr val="0070C0"/>
                </a:solidFill>
              </a:rPr>
              <a:t>                       ACKNOWLEGMENT</a:t>
            </a:r>
            <a:r>
              <a:rPr lang="en-IN" sz="2800" dirty="0">
                <a:solidFill>
                  <a:schemeClr val="accent6"/>
                </a:solidFill>
              </a:rPr>
              <a:t>:</a:t>
            </a:r>
            <a:r>
              <a:rPr lang="en-IN" dirty="0"/>
              <a:t> </a:t>
            </a:r>
          </a:p>
          <a:p>
            <a:endParaRPr lang="en-IN" dirty="0"/>
          </a:p>
          <a:p>
            <a:r>
              <a:rPr lang="en-US" dirty="0"/>
              <a:t>In this lane line detection project, we use OpenCV. Before detecting lane lines, we masked remaining objects and then identified the line with Hough transformation.</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270</TotalTime>
  <Words>725</Words>
  <Application>Microsoft Office PowerPoint</Application>
  <PresentationFormat>On-screen Show (4:3)</PresentationFormat>
  <Paragraphs>69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Constantia</vt:lpstr>
      <vt:lpstr>Roboto</vt:lpstr>
      <vt:lpstr>urw-din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admin</cp:lastModifiedBy>
  <cp:revision>26</cp:revision>
  <dcterms:created xsi:type="dcterms:W3CDTF">2021-05-01T07:53:46Z</dcterms:created>
  <dcterms:modified xsi:type="dcterms:W3CDTF">2021-05-02T16:30:04Z</dcterms:modified>
</cp:coreProperties>
</file>