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8" r:id="rId5"/>
    <p:sldId id="258" r:id="rId6"/>
    <p:sldId id="259" r:id="rId7"/>
    <p:sldId id="260" r:id="rId8"/>
    <p:sldId id="262" r:id="rId9"/>
    <p:sldId id="294" r:id="rId10"/>
    <p:sldId id="286" r:id="rId11"/>
    <p:sldId id="263" r:id="rId12"/>
    <p:sldId id="288" r:id="rId13"/>
    <p:sldId id="264" r:id="rId14"/>
    <p:sldId id="289" r:id="rId15"/>
    <p:sldId id="290" r:id="rId16"/>
    <p:sldId id="287" r:id="rId17"/>
    <p:sldId id="277" r:id="rId18"/>
  </p:sldIdLst>
  <p:sldSz cx="9144000" cy="6858000"/>
  <p:notesSz cx="9144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95041" y="973327"/>
            <a:ext cx="2966085" cy="513715"/>
          </a:xfrm>
          <a:prstGeom prst="rect">
            <a:avLst/>
          </a:prstGeom>
        </p:spPr>
        <p:txBody>
          <a:bodyPr wrap="square" lIns="0" tIns="0" rIns="0" bIns="0">
            <a:spAutoFit/>
          </a:bodyPr>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9144000" cy="6857996"/>
          </a:xfrm>
          <a:prstGeom prst="rect">
            <a:avLst/>
          </a:prstGeom>
        </p:spPr>
      </p:pic>
      <p:sp>
        <p:nvSpPr>
          <p:cNvPr id="2" name="Holder 2"/>
          <p:cNvSpPr>
            <a:spLocks noGrp="1"/>
          </p:cNvSpPr>
          <p:nvPr>
            <p:ph type="title"/>
          </p:nvPr>
        </p:nvSpPr>
        <p:spPr>
          <a:xfrm>
            <a:off x="1154683" y="833755"/>
            <a:ext cx="6734809" cy="885570"/>
          </a:xfrm>
          <a:prstGeom prst="rect">
            <a:avLst/>
          </a:prstGeom>
        </p:spPr>
        <p:txBody>
          <a:bodyPr wrap="square" lIns="0" tIns="0" rIns="0" bIns="0">
            <a:spAutoFit/>
          </a:bodyPr>
          <a:lstStyle>
            <a:lvl1pPr>
              <a:defRPr sz="32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258267" y="1724913"/>
            <a:ext cx="8557895" cy="4294505"/>
          </a:xfrm>
          <a:prstGeom prst="rect">
            <a:avLst/>
          </a:prstGeom>
        </p:spPr>
        <p:txBody>
          <a:bodyPr wrap="square" lIns="0" tIns="0" rIns="0" bIns="0">
            <a:spAutoFit/>
          </a:bodyPr>
          <a:lstStyle>
            <a:lvl1pPr>
              <a:defRPr sz="20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12798" y="542366"/>
            <a:ext cx="559054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panose="020B0604020202020204"/>
                <a:cs typeface="Arial" panose="020B0604020202020204"/>
              </a:rPr>
              <a:t>PUNE</a:t>
            </a:r>
            <a:r>
              <a:rPr sz="2000" b="1" spc="-15" dirty="0">
                <a:latin typeface="Arial" panose="020B0604020202020204"/>
                <a:cs typeface="Arial" panose="020B0604020202020204"/>
              </a:rPr>
              <a:t> </a:t>
            </a:r>
            <a:r>
              <a:rPr sz="2000" b="1" dirty="0">
                <a:latin typeface="Arial" panose="020B0604020202020204"/>
                <a:cs typeface="Arial" panose="020B0604020202020204"/>
              </a:rPr>
              <a:t>DISTRICT</a:t>
            </a:r>
            <a:r>
              <a:rPr sz="2000" b="1" spc="-20" dirty="0">
                <a:latin typeface="Arial" panose="020B0604020202020204"/>
                <a:cs typeface="Arial" panose="020B0604020202020204"/>
              </a:rPr>
              <a:t> </a:t>
            </a:r>
            <a:r>
              <a:rPr sz="2000" b="1" spc="-30" dirty="0">
                <a:latin typeface="Arial" panose="020B0604020202020204"/>
                <a:cs typeface="Arial" panose="020B0604020202020204"/>
              </a:rPr>
              <a:t>EDUCATION</a:t>
            </a:r>
            <a:r>
              <a:rPr sz="2000" b="1" spc="-110" dirty="0">
                <a:latin typeface="Arial" panose="020B0604020202020204"/>
                <a:cs typeface="Arial" panose="020B0604020202020204"/>
              </a:rPr>
              <a:t> </a:t>
            </a:r>
            <a:r>
              <a:rPr sz="2000" b="1" spc="-10" dirty="0">
                <a:latin typeface="Arial" panose="020B0604020202020204"/>
                <a:cs typeface="Arial" panose="020B0604020202020204"/>
              </a:rPr>
              <a:t>ASSOCIATION’S</a:t>
            </a:r>
            <a:endParaRPr sz="2000">
              <a:latin typeface="Arial" panose="020B0604020202020204"/>
              <a:cs typeface="Arial" panose="020B0604020202020204"/>
            </a:endParaRPr>
          </a:p>
        </p:txBody>
      </p:sp>
      <p:sp>
        <p:nvSpPr>
          <p:cNvPr id="3" name="object 3"/>
          <p:cNvSpPr txBox="1">
            <a:spLocks noGrp="1"/>
          </p:cNvSpPr>
          <p:nvPr>
            <p:ph type="title"/>
          </p:nvPr>
        </p:nvSpPr>
        <p:spPr>
          <a:xfrm>
            <a:off x="2937510" y="847471"/>
            <a:ext cx="3342004"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panose="020B0604020202020204"/>
                <a:cs typeface="Arial" panose="020B0604020202020204"/>
              </a:rPr>
              <a:t>College</a:t>
            </a:r>
            <a:r>
              <a:rPr sz="2400" b="1" spc="-15" dirty="0">
                <a:latin typeface="Arial" panose="020B0604020202020204"/>
                <a:cs typeface="Arial" panose="020B0604020202020204"/>
              </a:rPr>
              <a:t> </a:t>
            </a:r>
            <a:r>
              <a:rPr sz="2400" b="1" dirty="0">
                <a:latin typeface="Arial" panose="020B0604020202020204"/>
                <a:cs typeface="Arial" panose="020B0604020202020204"/>
              </a:rPr>
              <a:t>of </a:t>
            </a:r>
            <a:r>
              <a:rPr sz="2400" b="1" spc="-10" dirty="0">
                <a:latin typeface="Arial" panose="020B0604020202020204"/>
                <a:cs typeface="Arial" panose="020B0604020202020204"/>
              </a:rPr>
              <a:t>Engineering</a:t>
            </a:r>
            <a:endParaRPr sz="2400">
              <a:latin typeface="Arial" panose="020B0604020202020204"/>
              <a:cs typeface="Arial" panose="020B0604020202020204"/>
            </a:endParaRPr>
          </a:p>
        </p:txBody>
      </p:sp>
      <p:pic>
        <p:nvPicPr>
          <p:cNvPr id="4" name="object 4"/>
          <p:cNvPicPr/>
          <p:nvPr/>
        </p:nvPicPr>
        <p:blipFill>
          <a:blip r:embed="rId1" cstate="print"/>
          <a:stretch>
            <a:fillRect/>
          </a:stretch>
        </p:blipFill>
        <p:spPr>
          <a:xfrm>
            <a:off x="107504" y="332740"/>
            <a:ext cx="1704277" cy="1477009"/>
          </a:xfrm>
          <a:prstGeom prst="rect">
            <a:avLst/>
          </a:prstGeom>
        </p:spPr>
      </p:pic>
      <p:sp>
        <p:nvSpPr>
          <p:cNvPr id="5" name="object 5"/>
          <p:cNvSpPr txBox="1"/>
          <p:nvPr/>
        </p:nvSpPr>
        <p:spPr>
          <a:xfrm>
            <a:off x="186055" y="1174750"/>
            <a:ext cx="8750300" cy="5555615"/>
          </a:xfrm>
          <a:prstGeom prst="rect">
            <a:avLst/>
          </a:prstGeom>
        </p:spPr>
        <p:txBody>
          <a:bodyPr vert="horz" wrap="square" lIns="0" tIns="53975" rIns="0" bIns="0" rtlCol="0">
            <a:noAutofit/>
          </a:bodyPr>
          <a:lstStyle/>
          <a:p>
            <a:pPr marL="93345" algn="ctr">
              <a:lnSpc>
                <a:spcPct val="100000"/>
              </a:lnSpc>
              <a:spcBef>
                <a:spcPts val="425"/>
              </a:spcBef>
            </a:pPr>
            <a:r>
              <a:rPr sz="1200" b="1" dirty="0">
                <a:latin typeface="Arial" panose="020B0604020202020204"/>
                <a:cs typeface="Arial" panose="020B0604020202020204"/>
              </a:rPr>
              <a:t>Manjari</a:t>
            </a:r>
            <a:r>
              <a:rPr sz="1200" b="1" spc="-30" dirty="0">
                <a:latin typeface="Arial" panose="020B0604020202020204"/>
                <a:cs typeface="Arial" panose="020B0604020202020204"/>
              </a:rPr>
              <a:t> </a:t>
            </a:r>
            <a:r>
              <a:rPr sz="1200" b="1" dirty="0">
                <a:latin typeface="Arial" panose="020B0604020202020204"/>
                <a:cs typeface="Arial" panose="020B0604020202020204"/>
              </a:rPr>
              <a:t>(BK'),</a:t>
            </a:r>
            <a:r>
              <a:rPr sz="1200" b="1" spc="-25" dirty="0">
                <a:latin typeface="Arial" panose="020B0604020202020204"/>
                <a:cs typeface="Arial" panose="020B0604020202020204"/>
              </a:rPr>
              <a:t> </a:t>
            </a:r>
            <a:r>
              <a:rPr sz="1200" b="1" spc="-20" dirty="0">
                <a:latin typeface="Arial" panose="020B0604020202020204"/>
                <a:cs typeface="Arial" panose="020B0604020202020204"/>
              </a:rPr>
              <a:t>Pune.</a:t>
            </a:r>
            <a:endParaRPr sz="1200">
              <a:latin typeface="Arial" panose="020B0604020202020204"/>
              <a:cs typeface="Arial" panose="020B0604020202020204"/>
            </a:endParaRPr>
          </a:p>
          <a:p>
            <a:pPr marR="74930" algn="ctr">
              <a:lnSpc>
                <a:spcPct val="100000"/>
              </a:lnSpc>
              <a:spcBef>
                <a:spcPts val="495"/>
              </a:spcBef>
            </a:pPr>
            <a:r>
              <a:rPr sz="1800" b="1" dirty="0">
                <a:latin typeface="Arial" panose="020B0604020202020204"/>
                <a:cs typeface="Arial" panose="020B0604020202020204"/>
              </a:rPr>
              <a:t>Department</a:t>
            </a:r>
            <a:r>
              <a:rPr sz="1800" b="1" spc="-35" dirty="0">
                <a:latin typeface="Arial" panose="020B0604020202020204"/>
                <a:cs typeface="Arial" panose="020B0604020202020204"/>
              </a:rPr>
              <a:t> </a:t>
            </a:r>
            <a:r>
              <a:rPr sz="1800" b="1" dirty="0">
                <a:latin typeface="Arial" panose="020B0604020202020204"/>
                <a:cs typeface="Arial" panose="020B0604020202020204"/>
              </a:rPr>
              <a:t>Of</a:t>
            </a:r>
            <a:r>
              <a:rPr sz="1800" b="1" spc="-35" dirty="0">
                <a:latin typeface="Arial" panose="020B0604020202020204"/>
                <a:cs typeface="Arial" panose="020B0604020202020204"/>
              </a:rPr>
              <a:t> </a:t>
            </a:r>
            <a:r>
              <a:rPr sz="1800" b="1" dirty="0">
                <a:latin typeface="Arial" panose="020B0604020202020204"/>
                <a:cs typeface="Arial" panose="020B0604020202020204"/>
              </a:rPr>
              <a:t>Computer</a:t>
            </a:r>
            <a:r>
              <a:rPr sz="1800" b="1" spc="-45" dirty="0">
                <a:latin typeface="Arial" panose="020B0604020202020204"/>
                <a:cs typeface="Arial" panose="020B0604020202020204"/>
              </a:rPr>
              <a:t> </a:t>
            </a:r>
            <a:r>
              <a:rPr sz="1800" b="1" spc="-10" dirty="0">
                <a:latin typeface="Arial" panose="020B0604020202020204"/>
                <a:cs typeface="Arial" panose="020B0604020202020204"/>
              </a:rPr>
              <a:t>Engineering</a:t>
            </a:r>
            <a:endParaRPr sz="1800">
              <a:latin typeface="Arial" panose="020B0604020202020204"/>
              <a:cs typeface="Arial" panose="020B0604020202020204"/>
            </a:endParaRPr>
          </a:p>
          <a:p>
            <a:pPr marL="396875" algn="ctr">
              <a:lnSpc>
                <a:spcPct val="100000"/>
              </a:lnSpc>
              <a:spcBef>
                <a:spcPts val="870"/>
              </a:spcBef>
            </a:pPr>
            <a:r>
              <a:rPr sz="1800" b="1" u="sng" spc="-20" dirty="0">
                <a:uFill>
                  <a:solidFill>
                    <a:srgbClr val="000000"/>
                  </a:solidFill>
                </a:uFill>
                <a:latin typeface="Calibri" panose="020F0502020204030204"/>
                <a:cs typeface="Calibri" panose="020F0502020204030204"/>
              </a:rPr>
              <a:t>Topic</a:t>
            </a:r>
            <a:r>
              <a:rPr sz="1800" b="1" u="sng" spc="-80" dirty="0">
                <a:uFill>
                  <a:solidFill>
                    <a:srgbClr val="000000"/>
                  </a:solidFill>
                </a:uFill>
                <a:latin typeface="Calibri" panose="020F0502020204030204"/>
                <a:cs typeface="Calibri" panose="020F0502020204030204"/>
              </a:rPr>
              <a:t> </a:t>
            </a:r>
            <a:r>
              <a:rPr sz="1800" b="1" u="sng" spc="-20" dirty="0">
                <a:uFill>
                  <a:solidFill>
                    <a:srgbClr val="000000"/>
                  </a:solidFill>
                </a:uFill>
                <a:latin typeface="Calibri" panose="020F0502020204030204"/>
                <a:cs typeface="Calibri" panose="020F0502020204030204"/>
              </a:rPr>
              <a:t>Name</a:t>
            </a:r>
            <a:endParaRPr sz="1800">
              <a:latin typeface="Calibri" panose="020F0502020204030204"/>
              <a:cs typeface="Calibri" panose="020F0502020204030204"/>
            </a:endParaRPr>
          </a:p>
          <a:p>
            <a:pPr marL="102870" marR="5080" algn="ctr">
              <a:lnSpc>
                <a:spcPct val="100000"/>
              </a:lnSpc>
              <a:spcBef>
                <a:spcPts val="1335"/>
              </a:spcBef>
            </a:pPr>
            <a:r>
              <a:rPr lang="en-GB" altLang="en-US" sz="2400" b="1" spc="-35" dirty="0">
                <a:latin typeface="Arial" panose="020B0604020202020204"/>
                <a:cs typeface="Arial" panose="020B0604020202020204"/>
              </a:rPr>
              <a:t>Name</a:t>
            </a:r>
            <a:r>
              <a:rPr lang="en-US" altLang="en-GB" sz="2400" b="1" spc="-35" dirty="0">
                <a:latin typeface="Arial" panose="020B0604020202020204"/>
                <a:cs typeface="Arial" panose="020B0604020202020204"/>
              </a:rPr>
              <a:t> :- Virtual Laboratory for Chemical Experiments</a:t>
            </a:r>
            <a:endParaRPr lang="en-US" altLang="en-GB" sz="2400" b="1" spc="-35" dirty="0">
              <a:latin typeface="Arial" panose="020B0604020202020204"/>
              <a:cs typeface="Arial" panose="020B0604020202020204"/>
            </a:endParaRPr>
          </a:p>
          <a:p>
            <a:pPr marL="102870" marR="5080" algn="ctr">
              <a:lnSpc>
                <a:spcPct val="100000"/>
              </a:lnSpc>
              <a:spcBef>
                <a:spcPts val="1335"/>
              </a:spcBef>
            </a:pPr>
            <a:r>
              <a:rPr sz="1800" b="1" u="none" spc="-35" dirty="0">
                <a:uFill>
                  <a:solidFill>
                    <a:srgbClr val="000000"/>
                  </a:solidFill>
                </a:uFill>
                <a:latin typeface="Calibri" panose="020F0502020204030204"/>
                <a:cs typeface="Calibri" panose="020F0502020204030204"/>
              </a:rPr>
              <a:t>Team</a:t>
            </a:r>
            <a:r>
              <a:rPr sz="1800" b="1" u="none" spc="-50" dirty="0">
                <a:uFill>
                  <a:solidFill>
                    <a:srgbClr val="000000"/>
                  </a:solidFill>
                </a:uFill>
                <a:latin typeface="Calibri" panose="020F0502020204030204"/>
                <a:cs typeface="Calibri" panose="020F0502020204030204"/>
              </a:rPr>
              <a:t> </a:t>
            </a:r>
            <a:r>
              <a:rPr sz="1800" b="1" u="none" spc="-25" dirty="0">
                <a:uFill>
                  <a:solidFill>
                    <a:srgbClr val="000000"/>
                  </a:solidFill>
                </a:uFill>
                <a:latin typeface="Calibri" panose="020F0502020204030204"/>
                <a:cs typeface="Calibri" panose="020F0502020204030204"/>
              </a:rPr>
              <a:t>id</a:t>
            </a:r>
            <a:r>
              <a:rPr lang="en-US" altLang="en-US" sz="1800" b="1" u="none" spc="-25" dirty="0">
                <a:uFill>
                  <a:solidFill>
                    <a:srgbClr val="000000"/>
                  </a:solidFill>
                </a:uFill>
                <a:latin typeface="Calibri" panose="020F0502020204030204"/>
                <a:cs typeface="Calibri" panose="020F0502020204030204"/>
              </a:rPr>
              <a:t> :- </a:t>
            </a:r>
            <a:r>
              <a:rPr sz="1900" b="1" spc="-10" dirty="0">
                <a:latin typeface="Arial" panose="020B0604020202020204"/>
                <a:cs typeface="Arial" panose="020B0604020202020204"/>
              </a:rPr>
              <a:t>402</a:t>
            </a:r>
            <a:r>
              <a:rPr lang="en-GB" altLang="en-US" sz="1900" b="1" spc="-10" dirty="0">
                <a:latin typeface="Arial" panose="020B0604020202020204"/>
                <a:cs typeface="Arial" panose="020B0604020202020204"/>
              </a:rPr>
              <a:t>6</a:t>
            </a:r>
            <a:r>
              <a:rPr lang="en-US" altLang="en-GB" sz="1900" b="1" spc="-10" dirty="0">
                <a:latin typeface="Arial" panose="020B0604020202020204"/>
                <a:cs typeface="Arial" panose="020B0604020202020204"/>
              </a:rPr>
              <a:t>   </a:t>
            </a:r>
            <a:r>
              <a:rPr sz="1800" b="1" u="none" dirty="0">
                <a:uFill>
                  <a:solidFill>
                    <a:srgbClr val="000000"/>
                  </a:solidFill>
                </a:uFill>
                <a:latin typeface="Calibri" panose="020F0502020204030204"/>
                <a:cs typeface="Calibri" panose="020F0502020204030204"/>
              </a:rPr>
              <a:t>Project</a:t>
            </a:r>
            <a:r>
              <a:rPr sz="1800" b="1" u="none" spc="-30" dirty="0">
                <a:uFill>
                  <a:solidFill>
                    <a:srgbClr val="000000"/>
                  </a:solidFill>
                </a:uFill>
                <a:latin typeface="Calibri" panose="020F0502020204030204"/>
                <a:cs typeface="Calibri" panose="020F0502020204030204"/>
              </a:rPr>
              <a:t> </a:t>
            </a:r>
            <a:r>
              <a:rPr sz="1800" b="1" u="none" spc="-20" dirty="0">
                <a:uFill>
                  <a:solidFill>
                    <a:srgbClr val="000000"/>
                  </a:solidFill>
                </a:uFill>
                <a:latin typeface="Calibri" panose="020F0502020204030204"/>
                <a:cs typeface="Calibri" panose="020F0502020204030204"/>
              </a:rPr>
              <a:t>Guid</a:t>
            </a:r>
            <a:r>
              <a:rPr lang="en-US" altLang="en-US" sz="1800" b="1" u="none" spc="-20" dirty="0">
                <a:uFill>
                  <a:solidFill>
                    <a:srgbClr val="000000"/>
                  </a:solidFill>
                </a:uFill>
                <a:latin typeface="Calibri" panose="020F0502020204030204"/>
                <a:cs typeface="Calibri" panose="020F0502020204030204"/>
              </a:rPr>
              <a:t>e :- </a:t>
            </a:r>
            <a:r>
              <a:rPr sz="1900" b="1" spc="-10" dirty="0">
                <a:latin typeface="Arial" panose="020B0604020202020204"/>
                <a:cs typeface="Arial" panose="020B0604020202020204"/>
              </a:rPr>
              <a:t>Pro</a:t>
            </a:r>
            <a:r>
              <a:rPr lang="en-GB" altLang="en-US" sz="1900" b="1" spc="-10" dirty="0">
                <a:latin typeface="Arial" panose="020B0604020202020204"/>
                <a:cs typeface="Arial" panose="020B0604020202020204"/>
              </a:rPr>
              <a:t>f</a:t>
            </a:r>
            <a:r>
              <a:rPr lang="en-US" altLang="en-GB" sz="1900" b="1" spc="-10" dirty="0">
                <a:latin typeface="Arial" panose="020B0604020202020204"/>
                <a:cs typeface="Arial" panose="020B0604020202020204"/>
              </a:rPr>
              <a:t>.B.A.Bhamnikar</a:t>
            </a:r>
            <a:endParaRPr lang="en-US" altLang="en-GB" sz="1900" b="1" spc="-10" dirty="0">
              <a:latin typeface="Arial" panose="020B0604020202020204"/>
              <a:cs typeface="Arial" panose="020B0604020202020204"/>
            </a:endParaRPr>
          </a:p>
          <a:p>
            <a:pPr marL="102870" marR="5080" algn="ctr">
              <a:lnSpc>
                <a:spcPct val="100000"/>
              </a:lnSpc>
              <a:spcBef>
                <a:spcPts val="1335"/>
              </a:spcBef>
            </a:pPr>
            <a:endParaRPr sz="1900">
              <a:latin typeface="Arial" panose="020B0604020202020204"/>
              <a:cs typeface="Arial" panose="020B0604020202020204"/>
            </a:endParaRPr>
          </a:p>
          <a:p>
            <a:pPr marL="12700">
              <a:lnSpc>
                <a:spcPts val="2040"/>
              </a:lnSpc>
            </a:pPr>
            <a:r>
              <a:rPr lang="en-US" altLang="en-US" sz="1800" b="1" u="none" spc="-35" dirty="0">
                <a:uFill>
                  <a:solidFill>
                    <a:srgbClr val="000000"/>
                  </a:solidFill>
                </a:uFill>
                <a:latin typeface="Calibri" panose="020F0502020204030204"/>
                <a:cs typeface="Calibri" panose="020F0502020204030204"/>
              </a:rPr>
              <a:t>				</a:t>
            </a:r>
            <a:r>
              <a:rPr sz="2000" b="1" u="none" spc="-35" dirty="0">
                <a:uFill>
                  <a:solidFill>
                    <a:srgbClr val="000000"/>
                  </a:solidFill>
                </a:uFill>
                <a:latin typeface="Calibri" panose="020F0502020204030204"/>
                <a:cs typeface="Calibri" panose="020F0502020204030204"/>
              </a:rPr>
              <a:t>Team</a:t>
            </a:r>
            <a:r>
              <a:rPr sz="2000" b="1" u="none" spc="-50" dirty="0">
                <a:uFill>
                  <a:solidFill>
                    <a:srgbClr val="000000"/>
                  </a:solidFill>
                </a:uFill>
                <a:latin typeface="Calibri" panose="020F0502020204030204"/>
                <a:cs typeface="Calibri" panose="020F0502020204030204"/>
              </a:rPr>
              <a:t> </a:t>
            </a:r>
            <a:r>
              <a:rPr sz="2000" b="1" u="none" dirty="0">
                <a:uFill>
                  <a:solidFill>
                    <a:srgbClr val="000000"/>
                  </a:solidFill>
                </a:uFill>
                <a:latin typeface="Calibri" panose="020F0502020204030204"/>
                <a:cs typeface="Calibri" panose="020F0502020204030204"/>
              </a:rPr>
              <a:t>Members</a:t>
            </a:r>
            <a:r>
              <a:rPr sz="2000" b="1" u="none" spc="-55" dirty="0">
                <a:uFill>
                  <a:solidFill>
                    <a:srgbClr val="000000"/>
                  </a:solidFill>
                </a:uFill>
                <a:latin typeface="Calibri" panose="020F0502020204030204"/>
                <a:cs typeface="Calibri" panose="020F0502020204030204"/>
              </a:rPr>
              <a:t> </a:t>
            </a:r>
            <a:r>
              <a:rPr sz="2000" b="1" u="none" spc="-25" dirty="0">
                <a:uFill>
                  <a:solidFill>
                    <a:srgbClr val="000000"/>
                  </a:solidFill>
                </a:uFill>
                <a:latin typeface="Calibri" panose="020F0502020204030204"/>
                <a:cs typeface="Calibri" panose="020F0502020204030204"/>
              </a:rPr>
              <a:t>:-</a:t>
            </a:r>
            <a:r>
              <a:rPr lang="en-GB" altLang="en-US" sz="1800" b="1" u="none" spc="-25" dirty="0">
                <a:uFill>
                  <a:solidFill>
                    <a:srgbClr val="000000"/>
                  </a:solidFill>
                </a:uFill>
                <a:latin typeface="Calibri" panose="020F0502020204030204"/>
                <a:cs typeface="Calibri" panose="020F0502020204030204"/>
              </a:rPr>
              <a:t>  </a:t>
            </a:r>
            <a:r>
              <a:rPr lang="en-GB" altLang="en-US" sz="1800" b="1" u="sng" spc="-25" dirty="0">
                <a:uFill>
                  <a:solidFill>
                    <a:srgbClr val="000000"/>
                  </a:solidFill>
                </a:uFill>
                <a:latin typeface="Calibri" panose="020F0502020204030204"/>
                <a:cs typeface="Calibri" panose="020F0502020204030204"/>
              </a:rPr>
              <a:t>                                              </a:t>
            </a:r>
            <a:endParaRPr sz="1800" u="sng">
              <a:latin typeface="Calibri" panose="020F0502020204030204"/>
              <a:cs typeface="Calibri" panose="020F0502020204030204"/>
            </a:endParaRPr>
          </a:p>
          <a:p>
            <a:pPr marL="1521460" indent="0" algn="ctr">
              <a:lnSpc>
                <a:spcPct val="100000"/>
              </a:lnSpc>
              <a:spcBef>
                <a:spcPts val="375"/>
              </a:spcBef>
              <a:buSzPct val="95000"/>
              <a:buNone/>
              <a:tabLst>
                <a:tab pos="1721485" algn="l"/>
              </a:tabLst>
            </a:pPr>
            <a:r>
              <a:rPr lang="en-US" altLang="en-GB" sz="2000" b="1" spc="-20" dirty="0">
                <a:latin typeface="Calibri" panose="020F0502020204030204"/>
                <a:cs typeface="Calibri" panose="020F0502020204030204"/>
              </a:rPr>
              <a:t> 1.Rutuja Pandurang Kolate</a:t>
            </a:r>
            <a:r>
              <a:rPr lang="en-GB" altLang="en-US" sz="2000" b="1" spc="-20" dirty="0">
                <a:latin typeface="Calibri" panose="020F0502020204030204"/>
                <a:cs typeface="Calibri" panose="020F0502020204030204"/>
              </a:rPr>
              <a:t>         </a:t>
            </a:r>
            <a:r>
              <a:rPr lang="en-US" altLang="en-GB" sz="2000" b="1" spc="-20" dirty="0">
                <a:latin typeface="Calibri" panose="020F0502020204030204"/>
                <a:cs typeface="Calibri" panose="020F0502020204030204"/>
              </a:rPr>
              <a:t>173</a:t>
            </a:r>
            <a:endParaRPr sz="2000">
              <a:latin typeface="Calibri" panose="020F0502020204030204"/>
              <a:cs typeface="Calibri" panose="020F0502020204030204"/>
            </a:endParaRPr>
          </a:p>
          <a:p>
            <a:pPr marL="1521460" indent="0" algn="ctr">
              <a:lnSpc>
                <a:spcPct val="100000"/>
              </a:lnSpc>
              <a:buSzPct val="95000"/>
              <a:buNone/>
              <a:tabLst>
                <a:tab pos="1721485" algn="l"/>
              </a:tabLst>
            </a:pPr>
            <a:r>
              <a:rPr lang="en-US" altLang="en-GB" sz="2000" b="1" spc="-10" dirty="0">
                <a:latin typeface="Calibri" panose="020F0502020204030204"/>
                <a:cs typeface="Calibri" panose="020F0502020204030204"/>
              </a:rPr>
              <a:t>2.Piyush Kasture                        </a:t>
            </a:r>
            <a:r>
              <a:rPr lang="en-GB" altLang="en-US" sz="2000" b="1" spc="-10" dirty="0">
                <a:latin typeface="Calibri" panose="020F0502020204030204"/>
                <a:cs typeface="Calibri" panose="020F0502020204030204"/>
              </a:rPr>
              <a:t>   1</a:t>
            </a:r>
            <a:endParaRPr lang="en-GB" altLang="en-US" sz="2000" b="1" spc="-10" dirty="0">
              <a:latin typeface="Calibri" panose="020F0502020204030204"/>
              <a:cs typeface="Calibri" panose="020F0502020204030204"/>
            </a:endParaRPr>
          </a:p>
          <a:p>
            <a:pPr marL="1521460" indent="0" algn="ctr">
              <a:lnSpc>
                <a:spcPct val="100000"/>
              </a:lnSpc>
              <a:buSzPct val="95000"/>
              <a:buNone/>
              <a:tabLst>
                <a:tab pos="1721485" algn="l"/>
              </a:tabLst>
            </a:pPr>
            <a:r>
              <a:rPr lang="en-US" altLang="en-GB" sz="2000" b="1" spc="-10" dirty="0">
                <a:latin typeface="Calibri" panose="020F0502020204030204"/>
                <a:cs typeface="Calibri" panose="020F0502020204030204"/>
              </a:rPr>
              <a:t>   3. Ayush  Arun jogi                       254                                        </a:t>
            </a:r>
            <a:endParaRPr sz="2000">
              <a:latin typeface="Calibri" panose="020F0502020204030204"/>
              <a:cs typeface="Calibri" panose="020F0502020204030204"/>
            </a:endParaRPr>
          </a:p>
          <a:p>
            <a:pPr marL="1521460" indent="0" algn="ctr">
              <a:lnSpc>
                <a:spcPct val="100000"/>
              </a:lnSpc>
              <a:buSzPct val="95000"/>
              <a:buNone/>
              <a:tabLst>
                <a:tab pos="1721485" algn="l"/>
              </a:tabLst>
            </a:pPr>
            <a:r>
              <a:rPr lang="en-US" altLang="en-GB" sz="2000" b="1" spc="-10" dirty="0">
                <a:latin typeface="Calibri" panose="020F0502020204030204"/>
                <a:cs typeface="Calibri" panose="020F0502020204030204"/>
              </a:rPr>
              <a:t>  4.Rushi Prakash Joshi               </a:t>
            </a:r>
            <a:r>
              <a:rPr lang="en-GB" altLang="en-US" sz="2000" b="1" spc="-10" dirty="0">
                <a:latin typeface="Calibri" panose="020F0502020204030204"/>
                <a:cs typeface="Calibri" panose="020F0502020204030204"/>
              </a:rPr>
              <a:t>   </a:t>
            </a:r>
            <a:r>
              <a:rPr lang="en-US" altLang="en-GB" sz="2000" b="1" spc="-10" dirty="0">
                <a:latin typeface="Calibri" panose="020F0502020204030204"/>
                <a:cs typeface="Calibri" panose="020F0502020204030204"/>
              </a:rPr>
              <a:t>253</a:t>
            </a:r>
            <a:endParaRPr lang="en-GB" altLang="en-US" sz="2000" b="1" spc="-10" dirty="0">
              <a:latin typeface="Calibri" panose="020F0502020204030204"/>
              <a:cs typeface="Calibri" panose="020F0502020204030204"/>
            </a:endParaRPr>
          </a:p>
        </p:txBody>
      </p:sp>
      <p:pic>
        <p:nvPicPr>
          <p:cNvPr id="6" name="object 6"/>
          <p:cNvPicPr/>
          <p:nvPr/>
        </p:nvPicPr>
        <p:blipFill>
          <a:blip r:embed="rId2" cstate="print"/>
          <a:stretch>
            <a:fillRect/>
          </a:stretch>
        </p:blipFill>
        <p:spPr>
          <a:xfrm>
            <a:off x="7575042" y="484631"/>
            <a:ext cx="1487551" cy="12840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09600" y="838200"/>
            <a:ext cx="7373620" cy="815340"/>
          </a:xfrm>
          <a:prstGeom prst="rect">
            <a:avLst/>
          </a:prstGeom>
        </p:spPr>
        <p:txBody>
          <a:bodyPr vert="horz" wrap="square" lIns="0" tIns="385190" rIns="0" bIns="0" rtlCol="0">
            <a:spAutoFit/>
          </a:bodyPr>
          <a:lstStyle/>
          <a:p>
            <a:pPr marL="1724660" algn="ctr">
              <a:lnSpc>
                <a:spcPct val="100000"/>
              </a:lnSpc>
              <a:spcBef>
                <a:spcPts val="105"/>
              </a:spcBef>
            </a:pPr>
            <a:r>
              <a:rPr sz="2800" spc="-45" dirty="0"/>
              <a:t>RESEARCH</a:t>
            </a:r>
            <a:r>
              <a:rPr sz="2800" spc="-140" dirty="0"/>
              <a:t> </a:t>
            </a:r>
            <a:r>
              <a:rPr sz="2800" spc="-25" dirty="0"/>
              <a:t>GAP</a:t>
            </a:r>
            <a:endParaRPr sz="2800" spc="-25" dirty="0"/>
          </a:p>
        </p:txBody>
      </p:sp>
      <p:sp>
        <p:nvSpPr>
          <p:cNvPr id="3" name="Subtitle 2"/>
          <p:cNvSpPr>
            <a:spLocks noGrp="1"/>
          </p:cNvSpPr>
          <p:nvPr>
            <p:ph type="subTitle" idx="4"/>
          </p:nvPr>
        </p:nvSpPr>
        <p:spPr>
          <a:xfrm>
            <a:off x="141605" y="1922145"/>
            <a:ext cx="8908415" cy="4616450"/>
          </a:xfrm>
        </p:spPr>
        <p:txBody>
          <a:bodyPr wrap="square"/>
          <a:p>
            <a:r>
              <a:rPr lang="en-US"/>
              <a:t>While virtual labs are revolutionizing education by making high-risk experiments safe and accessible for students worldwide, there are still several areas where research is needed to optimize their impact. First, understanding the effectiveness of virtual labs in achieving long-term learning outcomes compared to traditional labs remains limited, particularly concerning skills like critical thinking and problem-solving. Accessibility also presents a research gap, as tools for differently-abled students could be further developed to ensure inclusivity for all.  Further studies could examine the development of assessment frameworks specifically suited to virtual lab environments and explore best practices for integrating virtual labs into diverse educational systems, especially in resource-limited settings. Other areas requiring exploration include understanding student perceptions and engagement strategies to address any tactile experience gaps, performing cost-benefit analyses, and conducting longitudinal studies to determine if skills learned in virtual environments transfer well to physical lab work. Addressing these gaps could refine virtual labs, making them even more effective and accessible learning tools.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63930" y="973455"/>
            <a:ext cx="6786245" cy="492125"/>
          </a:xfrm>
        </p:spPr>
        <p:txBody>
          <a:bodyPr wrap="square"/>
          <a:p>
            <a:pPr algn="ctr"/>
            <a:r>
              <a:rPr lang="en-US"/>
              <a:t>Strength and Concerns </a:t>
            </a:r>
            <a:endParaRPr lang="en-US"/>
          </a:p>
        </p:txBody>
      </p:sp>
      <p:sp>
        <p:nvSpPr>
          <p:cNvPr id="3" name="Subtitle 2"/>
          <p:cNvSpPr>
            <a:spLocks noGrp="1"/>
          </p:cNvSpPr>
          <p:nvPr>
            <p:ph type="subTitle" idx="4"/>
          </p:nvPr>
        </p:nvSpPr>
        <p:spPr>
          <a:xfrm>
            <a:off x="433705" y="1609090"/>
            <a:ext cx="8335010" cy="3693160"/>
          </a:xfrm>
        </p:spPr>
        <p:txBody>
          <a:bodyPr wrap="square"/>
          <a:p>
            <a:r>
              <a:rPr lang="en-US" b="1"/>
              <a:t>Strengths :-</a:t>
            </a:r>
            <a:endParaRPr lang="en-US" b="1"/>
          </a:p>
          <a:p>
            <a:r>
              <a:rPr lang="en-US"/>
              <a:t>-Facilitates interesting and immersive interaction between teachers and</a:t>
            </a:r>
            <a:endParaRPr lang="en-US"/>
          </a:p>
          <a:p>
            <a:r>
              <a:rPr lang="en-US"/>
              <a:t>students.</a:t>
            </a:r>
            <a:endParaRPr lang="en-US"/>
          </a:p>
          <a:p>
            <a:r>
              <a:rPr lang="en-US"/>
              <a:t>-Inclusive for students with disabilities or those in remote locations.</a:t>
            </a:r>
            <a:endParaRPr lang="en-US"/>
          </a:p>
          <a:p>
            <a:r>
              <a:rPr lang="en-US"/>
              <a:t>-Accessible from anywhere with an internet connection and lower costs</a:t>
            </a:r>
            <a:endParaRPr lang="en-US"/>
          </a:p>
          <a:p>
            <a:r>
              <a:rPr lang="en-US"/>
              <a:t>compared to maintaining physical labs.</a:t>
            </a:r>
            <a:endParaRPr lang="en-US"/>
          </a:p>
          <a:p>
            <a:endParaRPr lang="en-US"/>
          </a:p>
          <a:p>
            <a:r>
              <a:rPr lang="en-US" b="1"/>
              <a:t>Concerns:-</a:t>
            </a:r>
            <a:endParaRPr lang="en-US" b="1"/>
          </a:p>
          <a:p>
            <a:r>
              <a:rPr lang="en-US"/>
              <a:t>-Ensuring that universities are willing to adopt and regularly use the new</a:t>
            </a:r>
            <a:endParaRPr lang="en-US"/>
          </a:p>
          <a:p>
            <a:r>
              <a:rPr lang="en-US"/>
              <a:t>tool.</a:t>
            </a:r>
            <a:endParaRPr lang="en-US"/>
          </a:p>
          <a:p>
            <a:r>
              <a:rPr lang="en-US"/>
              <a:t>-Access and Infrastructure.</a:t>
            </a:r>
            <a:endParaRPr lang="en-US"/>
          </a:p>
          <a:p>
            <a:r>
              <a:rPr lang="en-US"/>
              <a:t>-Technical Support and Maintenance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4683" y="833755"/>
            <a:ext cx="6734809" cy="860425"/>
          </a:xfrm>
          <a:prstGeom prst="rect">
            <a:avLst/>
          </a:prstGeom>
        </p:spPr>
        <p:txBody>
          <a:bodyPr vert="horz" wrap="square" lIns="0" tIns="368757" rIns="0" bIns="0" rtlCol="0">
            <a:spAutoFit/>
          </a:bodyPr>
          <a:lstStyle/>
          <a:p>
            <a:pPr marL="2068830">
              <a:lnSpc>
                <a:spcPct val="100000"/>
              </a:lnSpc>
              <a:spcBef>
                <a:spcPts val="105"/>
              </a:spcBef>
            </a:pPr>
            <a:r>
              <a:rPr lang="en-GB" spc="-60" dirty="0">
                <a:solidFill>
                  <a:srgbClr val="001F5F"/>
                </a:solidFill>
              </a:rPr>
              <a:t>Sponsership Letter</a:t>
            </a:r>
            <a:endParaRPr lang="en-GB" spc="-60" dirty="0">
              <a:solidFill>
                <a:srgbClr val="001F5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57200"/>
            <a:ext cx="8447405" cy="860425"/>
          </a:xfrm>
          <a:prstGeom prst="rect">
            <a:avLst/>
          </a:prstGeom>
        </p:spPr>
        <p:txBody>
          <a:bodyPr vert="horz" wrap="square" lIns="0" tIns="368757" rIns="0" bIns="0" rtlCol="0">
            <a:spAutoFit/>
          </a:bodyPr>
          <a:lstStyle/>
          <a:p>
            <a:pPr marL="2068830" algn="l">
              <a:lnSpc>
                <a:spcPct val="100000"/>
              </a:lnSpc>
              <a:spcBef>
                <a:spcPts val="105"/>
              </a:spcBef>
            </a:pPr>
            <a:r>
              <a:rPr lang="en-US" altLang="en-GB" spc="-60" dirty="0">
                <a:solidFill>
                  <a:srgbClr val="001F5F"/>
                </a:solidFill>
              </a:rPr>
              <a:t>Agile Development Life Cycle</a:t>
            </a:r>
            <a:endParaRPr lang="en-US" altLang="en-GB" spc="-60" dirty="0">
              <a:solidFill>
                <a:srgbClr val="001F5F"/>
              </a:solidFill>
            </a:endParaRPr>
          </a:p>
        </p:txBody>
      </p:sp>
      <p:pic>
        <p:nvPicPr>
          <p:cNvPr id="4" name="Picture 3" descr="Agile-software-development-cycle-graphic-removebg-preview"/>
          <p:cNvPicPr>
            <a:picLocks noChangeAspect="1"/>
          </p:cNvPicPr>
          <p:nvPr/>
        </p:nvPicPr>
        <p:blipFill>
          <a:blip r:embed="rId1"/>
          <a:stretch>
            <a:fillRect/>
          </a:stretch>
        </p:blipFill>
        <p:spPr>
          <a:xfrm>
            <a:off x="1947545" y="1371600"/>
            <a:ext cx="5248275" cy="4314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47650" y="829310"/>
            <a:ext cx="8691880" cy="492125"/>
          </a:xfrm>
        </p:spPr>
        <p:txBody>
          <a:bodyPr wrap="square"/>
          <a:p>
            <a:pPr algn="ctr"/>
            <a:r>
              <a:rPr lang="en-US"/>
              <a:t>Meet (Planning/Requirements Gathering)</a:t>
            </a:r>
            <a:endParaRPr lang="en-US"/>
          </a:p>
        </p:txBody>
      </p:sp>
      <p:sp>
        <p:nvSpPr>
          <p:cNvPr id="3" name="Subtitle 2"/>
          <p:cNvSpPr>
            <a:spLocks noGrp="1"/>
          </p:cNvSpPr>
          <p:nvPr>
            <p:ph type="subTitle" idx="4"/>
          </p:nvPr>
        </p:nvSpPr>
        <p:spPr>
          <a:xfrm>
            <a:off x="404495" y="1550035"/>
            <a:ext cx="8154035" cy="1538605"/>
          </a:xfrm>
        </p:spPr>
        <p:txBody>
          <a:bodyPr wrap="square"/>
          <a:p>
            <a:r>
              <a:rPr lang="en-US"/>
              <a:t>Conduct meetings with stakeholders to define the app’s goals, core features, and user needs, focusing on high-priority functionalities like virtual lab simulations, accessibility, and cross-platform compatibility.</a:t>
            </a:r>
            <a:endParaRPr lang="en-US"/>
          </a:p>
          <a:p>
            <a:r>
              <a:rPr lang="en-US"/>
              <a:t>Define the project scope, budget, timeline, and team roles.</a:t>
            </a:r>
            <a:endParaRPr lang="en-US"/>
          </a:p>
          <a:p>
            <a:r>
              <a:rPr lang="en-US"/>
              <a:t>Gather and document user stories to guide future development.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995041" y="973327"/>
            <a:ext cx="2966085" cy="492125"/>
          </a:xfrm>
        </p:spPr>
        <p:txBody>
          <a:bodyPr/>
          <a:p>
            <a:pPr algn="ctr"/>
            <a:r>
              <a:rPr lang="en-US"/>
              <a:t>Reference</a:t>
            </a:r>
            <a:endParaRPr lang="en-US"/>
          </a:p>
        </p:txBody>
      </p:sp>
      <p:sp>
        <p:nvSpPr>
          <p:cNvPr id="3" name="Subtitle 2"/>
          <p:cNvSpPr>
            <a:spLocks noGrp="1"/>
          </p:cNvSpPr>
          <p:nvPr>
            <p:ph type="subTitle" idx="4"/>
          </p:nvPr>
        </p:nvSpPr>
        <p:spPr>
          <a:xfrm>
            <a:off x="987425" y="2671445"/>
            <a:ext cx="7135495" cy="615315"/>
          </a:xfrm>
        </p:spPr>
        <p:txBody>
          <a:bodyPr wrap="square"/>
          <a:p>
            <a:endParaRPr lang="en-US"/>
          </a:p>
          <a:p>
            <a:endParaRPr lang="en-US"/>
          </a:p>
        </p:txBody>
      </p:sp>
      <p:sp>
        <p:nvSpPr>
          <p:cNvPr id="5" name="Text Box 4"/>
          <p:cNvSpPr txBox="1"/>
          <p:nvPr/>
        </p:nvSpPr>
        <p:spPr>
          <a:xfrm>
            <a:off x="1067435" y="2286635"/>
            <a:ext cx="7177405" cy="645160"/>
          </a:xfrm>
          <a:prstGeom prst="rect">
            <a:avLst/>
          </a:prstGeom>
          <a:noFill/>
        </p:spPr>
        <p:txBody>
          <a:bodyPr wrap="square" rtlCol="0">
            <a:spAutoFit/>
          </a:bodyPr>
          <a:p>
            <a:r>
              <a:rPr lang="en-US"/>
              <a:t>-https://virtualkidslab.basf.com/</a:t>
            </a:r>
            <a:endParaRPr lang="en-US"/>
          </a:p>
          <a:p>
            <a:r>
              <a:rPr lang="en-US"/>
              <a:t>-https://829299.mobirisesite.com/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8788" y="239268"/>
            <a:ext cx="8723630" cy="6619240"/>
            <a:chOff x="208788" y="239268"/>
            <a:chExt cx="8723630" cy="6619240"/>
          </a:xfrm>
        </p:grpSpPr>
        <p:pic>
          <p:nvPicPr>
            <p:cNvPr id="3" name="object 3"/>
            <p:cNvPicPr/>
            <p:nvPr/>
          </p:nvPicPr>
          <p:blipFill>
            <a:blip r:embed="rId1" cstate="print"/>
            <a:stretch>
              <a:fillRect/>
            </a:stretch>
          </p:blipFill>
          <p:spPr>
            <a:xfrm>
              <a:off x="1487296" y="1508759"/>
              <a:ext cx="6145403" cy="1345945"/>
            </a:xfrm>
            <a:prstGeom prst="rect">
              <a:avLst/>
            </a:prstGeom>
          </p:spPr>
        </p:pic>
        <p:pic>
          <p:nvPicPr>
            <p:cNvPr id="4" name="object 4"/>
            <p:cNvPicPr/>
            <p:nvPr/>
          </p:nvPicPr>
          <p:blipFill>
            <a:blip r:embed="rId2" cstate="print"/>
            <a:stretch>
              <a:fillRect/>
            </a:stretch>
          </p:blipFill>
          <p:spPr>
            <a:xfrm>
              <a:off x="208788" y="239268"/>
              <a:ext cx="8723376" cy="4430268"/>
            </a:xfrm>
            <a:prstGeom prst="rect">
              <a:avLst/>
            </a:prstGeom>
          </p:spPr>
        </p:pic>
        <p:pic>
          <p:nvPicPr>
            <p:cNvPr id="5" name="object 5"/>
            <p:cNvPicPr/>
            <p:nvPr/>
          </p:nvPicPr>
          <p:blipFill>
            <a:blip r:embed="rId3" cstate="print"/>
            <a:stretch>
              <a:fillRect/>
            </a:stretch>
          </p:blipFill>
          <p:spPr>
            <a:xfrm>
              <a:off x="2682583" y="4021201"/>
              <a:ext cx="3654716" cy="1380744"/>
            </a:xfrm>
            <a:prstGeom prst="rect">
              <a:avLst/>
            </a:prstGeom>
          </p:spPr>
        </p:pic>
        <p:pic>
          <p:nvPicPr>
            <p:cNvPr id="6" name="object 6"/>
            <p:cNvPicPr/>
            <p:nvPr/>
          </p:nvPicPr>
          <p:blipFill>
            <a:blip r:embed="rId4" cstate="print"/>
            <a:stretch>
              <a:fillRect/>
            </a:stretch>
          </p:blipFill>
          <p:spPr>
            <a:xfrm>
              <a:off x="1395984" y="2769106"/>
              <a:ext cx="6350508" cy="4088891"/>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26920" y="1555750"/>
            <a:ext cx="3804920" cy="4532630"/>
          </a:xfrm>
          <a:prstGeom prst="rect">
            <a:avLst/>
          </a:prstGeom>
        </p:spPr>
        <p:txBody>
          <a:bodyPr vert="horz" wrap="square" lIns="0" tIns="73660" rIns="0" bIns="0" rtlCol="0">
            <a:noAutofit/>
          </a:bodyPr>
          <a:lstStyle/>
          <a:p>
            <a:pPr marL="12700" indent="0">
              <a:lnSpc>
                <a:spcPct val="100000"/>
              </a:lnSpc>
              <a:spcBef>
                <a:spcPts val="580"/>
              </a:spcBef>
              <a:buNone/>
              <a:tabLst>
                <a:tab pos="469900" algn="l"/>
              </a:tabLst>
            </a:pPr>
            <a:r>
              <a:rPr lang="en-US" altLang="en-GB" sz="2000">
                <a:latin typeface="Times New Roman" panose="02020603050405020304"/>
                <a:cs typeface="Times New Roman" panose="02020603050405020304"/>
              </a:rPr>
              <a:t>1.</a:t>
            </a:r>
            <a:r>
              <a:rPr lang="en-GB" altLang="en-US" sz="2000">
                <a:latin typeface="Times New Roman" panose="02020603050405020304"/>
                <a:cs typeface="Times New Roman" panose="02020603050405020304"/>
              </a:rPr>
              <a:t>Problem Statement</a:t>
            </a:r>
            <a:endParaRPr lang="en-GB" altLang="en-US" sz="2000">
              <a:latin typeface="Times New Roman" panose="02020603050405020304"/>
              <a:cs typeface="Times New Roman" panose="02020603050405020304"/>
            </a:endParaRPr>
          </a:p>
          <a:p>
            <a:pPr marL="12700" indent="0">
              <a:lnSpc>
                <a:spcPct val="100000"/>
              </a:lnSpc>
              <a:spcBef>
                <a:spcPts val="580"/>
              </a:spcBef>
              <a:buNone/>
              <a:tabLst>
                <a:tab pos="469900" algn="l"/>
              </a:tabLst>
            </a:pPr>
            <a:r>
              <a:rPr lang="en-US" altLang="en-GB" sz="2000">
                <a:latin typeface="Times New Roman" panose="02020603050405020304"/>
                <a:cs typeface="Times New Roman" panose="02020603050405020304"/>
              </a:rPr>
              <a:t>2.</a:t>
            </a:r>
            <a:r>
              <a:rPr lang="en-GB" altLang="en-US" sz="2000">
                <a:latin typeface="Times New Roman" panose="02020603050405020304"/>
                <a:cs typeface="Times New Roman" panose="02020603050405020304"/>
              </a:rPr>
              <a:t>Abstract </a:t>
            </a:r>
            <a:endParaRPr lang="en-GB" altLang="en-US" sz="2000">
              <a:latin typeface="Times New Roman" panose="02020603050405020304"/>
              <a:cs typeface="Times New Roman" panose="02020603050405020304"/>
            </a:endParaRPr>
          </a:p>
          <a:p>
            <a:pPr marL="12700" indent="0">
              <a:lnSpc>
                <a:spcPct val="100000"/>
              </a:lnSpc>
              <a:spcBef>
                <a:spcPts val="580"/>
              </a:spcBef>
              <a:buNone/>
              <a:tabLst>
                <a:tab pos="469900" algn="l"/>
              </a:tabLst>
            </a:pPr>
            <a:r>
              <a:rPr lang="en-US" altLang="en-GB" sz="2000">
                <a:latin typeface="Times New Roman" panose="02020603050405020304"/>
                <a:cs typeface="Times New Roman" panose="02020603050405020304"/>
              </a:rPr>
              <a:t>3.</a:t>
            </a:r>
            <a:r>
              <a:rPr lang="en-GB" altLang="en-US" sz="2000">
                <a:latin typeface="Times New Roman" panose="02020603050405020304"/>
                <a:cs typeface="Times New Roman" panose="02020603050405020304"/>
              </a:rPr>
              <a:t>Introduction</a:t>
            </a:r>
            <a:endParaRPr lang="en-GB" altLang="en-US" sz="2000">
              <a:latin typeface="Times New Roman" panose="02020603050405020304"/>
              <a:cs typeface="Times New Roman" panose="02020603050405020304"/>
            </a:endParaRPr>
          </a:p>
          <a:p>
            <a:pPr marL="12700" indent="0">
              <a:lnSpc>
                <a:spcPct val="100000"/>
              </a:lnSpc>
              <a:spcBef>
                <a:spcPts val="580"/>
              </a:spcBef>
              <a:buNone/>
              <a:tabLst>
                <a:tab pos="469900" algn="l"/>
              </a:tabLst>
            </a:pPr>
            <a:r>
              <a:rPr lang="en-US" altLang="en-GB" sz="2000">
                <a:latin typeface="Times New Roman" panose="02020603050405020304"/>
                <a:cs typeface="Times New Roman" panose="02020603050405020304"/>
              </a:rPr>
              <a:t>4.</a:t>
            </a:r>
            <a:r>
              <a:rPr lang="en-GB" altLang="en-US" sz="2000">
                <a:latin typeface="Times New Roman" panose="02020603050405020304"/>
                <a:cs typeface="Times New Roman" panose="02020603050405020304"/>
              </a:rPr>
              <a:t>Motivation</a:t>
            </a:r>
            <a:endParaRPr lang="en-GB" altLang="en-US" sz="2000">
              <a:latin typeface="Times New Roman" panose="02020603050405020304"/>
              <a:cs typeface="Times New Roman" panose="02020603050405020304"/>
            </a:endParaRPr>
          </a:p>
          <a:p>
            <a:pPr marL="12700" indent="0">
              <a:lnSpc>
                <a:spcPct val="100000"/>
              </a:lnSpc>
              <a:spcBef>
                <a:spcPts val="580"/>
              </a:spcBef>
              <a:buNone/>
              <a:tabLst>
                <a:tab pos="469900" algn="l"/>
              </a:tabLst>
            </a:pPr>
            <a:r>
              <a:rPr lang="en-US" altLang="en-GB" sz="2000">
                <a:latin typeface="Times New Roman" panose="02020603050405020304"/>
                <a:cs typeface="Times New Roman" panose="02020603050405020304"/>
              </a:rPr>
              <a:t>5.</a:t>
            </a:r>
            <a:r>
              <a:rPr lang="en-GB" altLang="en-US" sz="2000">
                <a:latin typeface="Times New Roman" panose="02020603050405020304"/>
                <a:cs typeface="Times New Roman" panose="02020603050405020304"/>
              </a:rPr>
              <a:t>Liturature Survey</a:t>
            </a:r>
            <a:endParaRPr lang="en-GB" altLang="en-US" sz="2000">
              <a:latin typeface="Times New Roman" panose="02020603050405020304"/>
              <a:cs typeface="Times New Roman" panose="02020603050405020304"/>
            </a:endParaRPr>
          </a:p>
          <a:p>
            <a:pPr marL="12700" indent="0">
              <a:lnSpc>
                <a:spcPct val="100000"/>
              </a:lnSpc>
              <a:spcBef>
                <a:spcPts val="580"/>
              </a:spcBef>
              <a:buNone/>
              <a:tabLst>
                <a:tab pos="469900" algn="l"/>
              </a:tabLst>
            </a:pPr>
            <a:r>
              <a:rPr lang="en-US" altLang="en-GB" sz="2000">
                <a:latin typeface="Times New Roman" panose="02020603050405020304"/>
                <a:cs typeface="Times New Roman" panose="02020603050405020304"/>
              </a:rPr>
              <a:t>6.</a:t>
            </a:r>
            <a:r>
              <a:rPr lang="en-GB" altLang="en-US" sz="2000">
                <a:latin typeface="Times New Roman" panose="02020603050405020304"/>
                <a:cs typeface="Times New Roman" panose="02020603050405020304"/>
              </a:rPr>
              <a:t>Software Hardware Requirement</a:t>
            </a:r>
            <a:endParaRPr lang="en-GB" altLang="en-US" sz="2000">
              <a:latin typeface="Times New Roman" panose="02020603050405020304"/>
              <a:cs typeface="Times New Roman" panose="02020603050405020304"/>
            </a:endParaRPr>
          </a:p>
          <a:p>
            <a:pPr marL="12700" indent="0">
              <a:lnSpc>
                <a:spcPct val="100000"/>
              </a:lnSpc>
              <a:spcBef>
                <a:spcPts val="580"/>
              </a:spcBef>
              <a:buNone/>
              <a:tabLst>
                <a:tab pos="469900" algn="l"/>
              </a:tabLst>
            </a:pPr>
            <a:r>
              <a:rPr lang="en-US" altLang="en-GB" sz="2000">
                <a:latin typeface="Times New Roman" panose="02020603050405020304"/>
                <a:cs typeface="Times New Roman" panose="02020603050405020304"/>
              </a:rPr>
              <a:t>7.</a:t>
            </a:r>
            <a:r>
              <a:rPr lang="en-GB" altLang="en-US" sz="2000">
                <a:latin typeface="Times New Roman" panose="02020603050405020304"/>
                <a:cs typeface="Times New Roman" panose="02020603050405020304"/>
              </a:rPr>
              <a:t>Sponsership Letter</a:t>
            </a:r>
            <a:endParaRPr lang="en-GB" altLang="en-US" sz="2000">
              <a:latin typeface="Times New Roman" panose="02020603050405020304"/>
              <a:cs typeface="Times New Roman" panose="02020603050405020304"/>
            </a:endParaRPr>
          </a:p>
          <a:p>
            <a:pPr marL="12700" indent="0">
              <a:lnSpc>
                <a:spcPct val="100000"/>
              </a:lnSpc>
              <a:spcBef>
                <a:spcPts val="580"/>
              </a:spcBef>
              <a:buNone/>
              <a:tabLst>
                <a:tab pos="469900" algn="l"/>
              </a:tabLst>
            </a:pPr>
            <a:r>
              <a:rPr lang="en-US" altLang="en-GB" sz="2000">
                <a:latin typeface="Times New Roman" panose="02020603050405020304"/>
                <a:cs typeface="Times New Roman" panose="02020603050405020304"/>
              </a:rPr>
              <a:t>8.Reference</a:t>
            </a:r>
            <a:endParaRPr lang="en-GB" altLang="en-US" sz="2000">
              <a:latin typeface="Times New Roman" panose="02020603050405020304"/>
              <a:cs typeface="Times New Roman" panose="02020603050405020304"/>
            </a:endParaRPr>
          </a:p>
          <a:p>
            <a:pPr marL="469900" indent="-457200">
              <a:lnSpc>
                <a:spcPct val="100000"/>
              </a:lnSpc>
              <a:spcBef>
                <a:spcPts val="580"/>
              </a:spcBef>
              <a:buFont typeface="Wingdings" panose="05000000000000000000"/>
              <a:buChar char=""/>
              <a:tabLst>
                <a:tab pos="469900" algn="l"/>
              </a:tabLst>
            </a:pPr>
            <a:endParaRPr lang="en-GB" altLang="en-US" sz="2000">
              <a:latin typeface="Times New Roman" panose="02020603050405020304"/>
              <a:cs typeface="Times New Roman" panose="02020603050405020304"/>
            </a:endParaRPr>
          </a:p>
          <a:p>
            <a:pPr marL="12700" indent="0">
              <a:lnSpc>
                <a:spcPct val="100000"/>
              </a:lnSpc>
              <a:spcBef>
                <a:spcPts val="580"/>
              </a:spcBef>
              <a:buFont typeface="Arial" panose="020B0604020202020204" pitchFamily="34" charset="0"/>
              <a:buNone/>
              <a:tabLst>
                <a:tab pos="469900" algn="l"/>
              </a:tabLst>
            </a:pPr>
            <a:endParaRPr lang="en-GB" altLang="en-US" sz="2000">
              <a:latin typeface="Times New Roman" panose="02020603050405020304"/>
              <a:cs typeface="Times New Roman" panose="02020603050405020304"/>
            </a:endParaRPr>
          </a:p>
        </p:txBody>
      </p:sp>
      <p:sp>
        <p:nvSpPr>
          <p:cNvPr id="4" name="object 4"/>
          <p:cNvSpPr txBox="1">
            <a:spLocks noGrp="1"/>
          </p:cNvSpPr>
          <p:nvPr>
            <p:ph type="title"/>
          </p:nvPr>
        </p:nvSpPr>
        <p:spPr>
          <a:xfrm>
            <a:off x="1996185" y="833755"/>
            <a:ext cx="4300855"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001F5F"/>
                </a:solidFill>
              </a:rPr>
              <a:t>TABLE</a:t>
            </a:r>
            <a:r>
              <a:rPr spc="-140" dirty="0">
                <a:solidFill>
                  <a:srgbClr val="001F5F"/>
                </a:solidFill>
              </a:rPr>
              <a:t> </a:t>
            </a:r>
            <a:r>
              <a:rPr spc="-114" dirty="0">
                <a:solidFill>
                  <a:srgbClr val="001F5F"/>
                </a:solidFill>
              </a:rPr>
              <a:t>OF</a:t>
            </a:r>
            <a:r>
              <a:rPr spc="-85" dirty="0">
                <a:solidFill>
                  <a:srgbClr val="001F5F"/>
                </a:solidFill>
              </a:rPr>
              <a:t> </a:t>
            </a:r>
            <a:r>
              <a:rPr spc="-180" dirty="0">
                <a:solidFill>
                  <a:srgbClr val="001F5F"/>
                </a:solidFill>
              </a:rPr>
              <a:t>CONTENTS</a:t>
            </a:r>
            <a:r>
              <a:rPr spc="-20" dirty="0">
                <a:solidFill>
                  <a:srgbClr val="001F5F"/>
                </a:solidFill>
              </a:rPr>
              <a:t> </a:t>
            </a:r>
            <a:r>
              <a:rPr spc="-25" dirty="0">
                <a:solidFill>
                  <a:srgbClr val="001F5F"/>
                </a:solidFill>
              </a:rPr>
              <a:t>:-</a:t>
            </a:r>
            <a:endParaRPr spc="-25" dirty="0">
              <a:solidFill>
                <a:srgbClr val="001F5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54683" y="833755"/>
            <a:ext cx="6734809" cy="492125"/>
          </a:xfrm>
        </p:spPr>
        <p:txBody>
          <a:bodyPr/>
          <a:p>
            <a:pPr algn="ctr"/>
            <a:r>
              <a:rPr lang="en-GB" altLang="en-US">
                <a:sym typeface="+mn-ea"/>
              </a:rPr>
              <a:t>Problem Statement</a:t>
            </a:r>
            <a:endParaRPr lang="en-US"/>
          </a:p>
        </p:txBody>
      </p:sp>
      <p:sp>
        <p:nvSpPr>
          <p:cNvPr id="3" name="Text Placeholder 2"/>
          <p:cNvSpPr>
            <a:spLocks noGrp="1"/>
          </p:cNvSpPr>
          <p:nvPr>
            <p:ph type="body" idx="1"/>
          </p:nvPr>
        </p:nvSpPr>
        <p:spPr>
          <a:xfrm>
            <a:off x="258267" y="1724913"/>
            <a:ext cx="8557895" cy="1538605"/>
          </a:xfrm>
        </p:spPr>
        <p:txBody>
          <a:bodyPr/>
          <a:p>
            <a:pPr algn="just"/>
            <a:r>
              <a:rPr lang="en-GB" altLang="en-US"/>
              <a:t>How can a virtual laboratory be developed to effectively simulate real-world experiments,</a:t>
            </a:r>
            <a:r>
              <a:rPr lang="en-US" altLang="en-GB"/>
              <a:t> </a:t>
            </a:r>
            <a:r>
              <a:rPr lang="en-GB" altLang="en-US"/>
              <a:t>providing an interactive and accessible learning environment for students? The goal is to</a:t>
            </a:r>
            <a:r>
              <a:rPr lang="en-US" altLang="en-GB"/>
              <a:t> </a:t>
            </a:r>
            <a:r>
              <a:rPr lang="en-GB" altLang="en-US"/>
              <a:t>enhance educational experiences by offering realistic, cost-effective, and scalable lab</a:t>
            </a:r>
            <a:r>
              <a:rPr lang="en-US" altLang="en-GB"/>
              <a:t> </a:t>
            </a:r>
            <a:r>
              <a:rPr lang="en-GB" altLang="en-US"/>
              <a:t>simulations that integrate seamlessly with existing curricula and support diverse learning</a:t>
            </a:r>
            <a:r>
              <a:rPr lang="en-US" altLang="en-GB"/>
              <a:t> </a:t>
            </a:r>
            <a:r>
              <a:rPr lang="en-GB" altLang="en-US"/>
              <a:t>needs.</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1276" y="1726438"/>
            <a:ext cx="8342630" cy="2228215"/>
          </a:xfrm>
          <a:prstGeom prst="rect">
            <a:avLst/>
          </a:prstGeom>
        </p:spPr>
        <p:txBody>
          <a:bodyPr vert="horz" wrap="square" lIns="0" tIns="12700" rIns="0" bIns="0" rtlCol="0">
            <a:spAutoFit/>
          </a:bodyPr>
          <a:lstStyle/>
          <a:p>
            <a:pPr algn="just">
              <a:lnSpc>
                <a:spcPct val="100000"/>
              </a:lnSpc>
              <a:spcBef>
                <a:spcPts val="95"/>
              </a:spcBef>
            </a:pPr>
            <a:r>
              <a:rPr lang="en-GB" altLang="en-US" sz="1800">
                <a:latin typeface="Times New Roman" panose="02020603050405020304"/>
                <a:cs typeface="Times New Roman" panose="02020603050405020304"/>
              </a:rPr>
              <a:t>Our Virtual Laboratory is like bringing a real science lab to your computer screen. Students can do</a:t>
            </a:r>
            <a:r>
              <a:rPr lang="en-US" altLang="en-GB" sz="1800">
                <a:latin typeface="Times New Roman" panose="02020603050405020304"/>
                <a:cs typeface="Times New Roman" panose="02020603050405020304"/>
              </a:rPr>
              <a:t> </a:t>
            </a:r>
            <a:r>
              <a:rPr lang="en-GB" altLang="en-US" sz="1800">
                <a:latin typeface="Times New Roman" panose="02020603050405020304"/>
                <a:cs typeface="Times New Roman" panose="02020603050405020304"/>
              </a:rPr>
              <a:t>experiments anytime and anywhere, just by using the internet. Instead of waiting for lab time at school,</a:t>
            </a:r>
            <a:r>
              <a:rPr lang="en-US" altLang="en-GB" sz="1800">
                <a:latin typeface="Times New Roman" panose="02020603050405020304"/>
                <a:cs typeface="Times New Roman" panose="02020603050405020304"/>
              </a:rPr>
              <a:t> </a:t>
            </a:r>
            <a:r>
              <a:rPr lang="en-GB" altLang="en-US" sz="1800">
                <a:latin typeface="Times New Roman" panose="02020603050405020304"/>
                <a:cs typeface="Times New Roman" panose="02020603050405020304"/>
              </a:rPr>
              <a:t>they can try chemistry, physics, and other science</a:t>
            </a:r>
            <a:r>
              <a:rPr lang="en-US" altLang="en-GB" sz="1800">
                <a:latin typeface="Times New Roman" panose="02020603050405020304"/>
                <a:cs typeface="Times New Roman" panose="02020603050405020304"/>
              </a:rPr>
              <a:t> </a:t>
            </a:r>
            <a:r>
              <a:rPr lang="en-GB" altLang="en-US" sz="1800">
                <a:latin typeface="Times New Roman" panose="02020603050405020304"/>
                <a:cs typeface="Times New Roman" panose="02020603050405020304"/>
              </a:rPr>
              <a:t>experiments safely from home. If they make mistakes,</a:t>
            </a:r>
            <a:r>
              <a:rPr lang="en-US" altLang="en-GB" sz="1800">
                <a:latin typeface="Times New Roman" panose="02020603050405020304"/>
                <a:cs typeface="Times New Roman" panose="02020603050405020304"/>
              </a:rPr>
              <a:t> </a:t>
            </a:r>
            <a:r>
              <a:rPr lang="en-GB" altLang="en-US" sz="1800">
                <a:latin typeface="Times New Roman" panose="02020603050405020304"/>
                <a:cs typeface="Times New Roman" panose="02020603050405020304"/>
              </a:rPr>
              <a:t>they can simply restart and try again without any risk. This helps students learn better because they can</a:t>
            </a:r>
            <a:r>
              <a:rPr lang="en-US" altLang="en-GB" sz="1800">
                <a:latin typeface="Times New Roman" panose="02020603050405020304"/>
                <a:cs typeface="Times New Roman" panose="02020603050405020304"/>
              </a:rPr>
              <a:t> </a:t>
            </a:r>
            <a:r>
              <a:rPr lang="en-GB" altLang="en-US" sz="1800">
                <a:latin typeface="Times New Roman" panose="02020603050405020304"/>
                <a:cs typeface="Times New Roman" panose="02020603050405020304"/>
              </a:rPr>
              <a:t>practice as many times as they want. The project is especially helpful for students who can't reach</a:t>
            </a:r>
            <a:r>
              <a:rPr lang="en-US" altLang="en-GB" sz="1800">
                <a:latin typeface="Times New Roman" panose="02020603050405020304"/>
                <a:cs typeface="Times New Roman" panose="02020603050405020304"/>
              </a:rPr>
              <a:t> </a:t>
            </a:r>
            <a:r>
              <a:rPr lang="en-GB" altLang="en-US" sz="1800">
                <a:latin typeface="Times New Roman" panose="02020603050405020304"/>
                <a:cs typeface="Times New Roman" panose="02020603050405020304"/>
              </a:rPr>
              <a:t>physical labs or schools that can't afford expensive lab equipment. It's just like playing an educational</a:t>
            </a:r>
            <a:r>
              <a:rPr lang="en-US" altLang="en-GB" sz="1800">
                <a:latin typeface="Times New Roman" panose="02020603050405020304"/>
                <a:cs typeface="Times New Roman" panose="02020603050405020304"/>
              </a:rPr>
              <a:t> </a:t>
            </a:r>
            <a:r>
              <a:rPr lang="en-GB" altLang="en-US" sz="1800">
                <a:latin typeface="Times New Roman" panose="02020603050405020304"/>
                <a:cs typeface="Times New Roman" panose="02020603050405020304"/>
              </a:rPr>
              <a:t>game, but one that teaches real science through hands-on virtual experiments.</a:t>
            </a:r>
            <a:endParaRPr sz="1800">
              <a:latin typeface="Times New Roman" panose="02020603050405020304"/>
              <a:cs typeface="Times New Roman" panose="02020603050405020304"/>
            </a:endParaRPr>
          </a:p>
        </p:txBody>
      </p:sp>
      <p:sp>
        <p:nvSpPr>
          <p:cNvPr id="3" name="object 3"/>
          <p:cNvSpPr txBox="1">
            <a:spLocks noGrp="1"/>
          </p:cNvSpPr>
          <p:nvPr>
            <p:ph type="title"/>
          </p:nvPr>
        </p:nvSpPr>
        <p:spPr>
          <a:prstGeom prst="rect">
            <a:avLst/>
          </a:prstGeom>
        </p:spPr>
        <p:txBody>
          <a:bodyPr vert="horz" wrap="square" lIns="0" tIns="168401" rIns="0" bIns="0" rtlCol="0">
            <a:spAutoFit/>
          </a:bodyPr>
          <a:lstStyle/>
          <a:p>
            <a:pPr marL="2230120">
              <a:lnSpc>
                <a:spcPct val="100000"/>
              </a:lnSpc>
              <a:spcBef>
                <a:spcPts val="105"/>
              </a:spcBef>
            </a:pPr>
            <a:r>
              <a:rPr spc="-35" dirty="0">
                <a:solidFill>
                  <a:srgbClr val="001F5F"/>
                </a:solidFill>
              </a:rPr>
              <a:t>ABSTRACT</a:t>
            </a:r>
            <a:endParaRPr spc="-35" dirty="0">
              <a:solidFill>
                <a:srgbClr val="001F5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790" y="2129155"/>
            <a:ext cx="8911590" cy="2505710"/>
          </a:xfrm>
          <a:prstGeom prst="rect">
            <a:avLst/>
          </a:prstGeom>
        </p:spPr>
        <p:txBody>
          <a:bodyPr vert="horz" wrap="square" lIns="0" tIns="12700" rIns="0" bIns="0" rtlCol="0">
            <a:spAutoFit/>
          </a:bodyPr>
          <a:lstStyle/>
          <a:p>
            <a:pPr marL="12700" marR="5080" algn="just">
              <a:lnSpc>
                <a:spcPct val="100000"/>
              </a:lnSpc>
              <a:spcBef>
                <a:spcPts val="100"/>
              </a:spcBef>
            </a:pPr>
            <a:r>
              <a:rPr lang="en-GB" altLang="en-US" sz="1800">
                <a:latin typeface="Times New Roman" panose="02020603050405020304"/>
                <a:cs typeface="Times New Roman" panose="02020603050405020304"/>
              </a:rPr>
              <a:t>In science and engineering education, practical lab experience is essential, yet physical distances and limited resources often prevent students from accessing required laboratories—especially those with specialized, costly equipment. Traditional online resources, like video-based courses, help convey theoretical concepts but lack the hands-on experience crucial for learning. This gap highlights the limitations of the current system, which restricts access due to geographic and financial constraints, high operational costs, and safety concerns associated with certain experiments. Virtual labs address these challenges by offering remote access to simulated lab environments, enabling students at all levels to conduct experiments, explore scientific principles, and develop practical skills in a scalable, safe, and cost-effective manner.</a:t>
            </a:r>
            <a:endParaRPr lang="en-GB" altLang="en-US" sz="1800">
              <a:latin typeface="Times New Roman" panose="02020603050405020304"/>
              <a:cs typeface="Times New Roman" panose="02020603050405020304"/>
            </a:endParaRPr>
          </a:p>
        </p:txBody>
      </p:sp>
      <p:sp>
        <p:nvSpPr>
          <p:cNvPr id="3" name="object 3"/>
          <p:cNvSpPr txBox="1">
            <a:spLocks noGrp="1"/>
          </p:cNvSpPr>
          <p:nvPr>
            <p:ph type="title"/>
          </p:nvPr>
        </p:nvSpPr>
        <p:spPr>
          <a:prstGeom prst="rect">
            <a:avLst/>
          </a:prstGeom>
        </p:spPr>
        <p:txBody>
          <a:bodyPr vert="horz" wrap="square" lIns="0" tIns="244043" rIns="0" bIns="0" rtlCol="0">
            <a:spAutoFit/>
          </a:bodyPr>
          <a:lstStyle/>
          <a:p>
            <a:pPr marL="1996440">
              <a:lnSpc>
                <a:spcPct val="100000"/>
              </a:lnSpc>
              <a:spcBef>
                <a:spcPts val="105"/>
              </a:spcBef>
            </a:pPr>
            <a:r>
              <a:rPr spc="-225" dirty="0">
                <a:solidFill>
                  <a:srgbClr val="001F5F"/>
                </a:solidFill>
              </a:rPr>
              <a:t>INTRODUCTION</a:t>
            </a:r>
            <a:endParaRPr spc="-225" dirty="0">
              <a:solidFill>
                <a:srgbClr val="001F5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154683" y="833755"/>
            <a:ext cx="6734809" cy="805180"/>
          </a:xfrm>
          <a:prstGeom prst="rect">
            <a:avLst/>
          </a:prstGeom>
        </p:spPr>
        <p:txBody>
          <a:bodyPr vert="horz" wrap="square" lIns="0" tIns="313181" rIns="0" bIns="0" rtlCol="0">
            <a:spAutoFit/>
          </a:bodyPr>
          <a:lstStyle/>
          <a:p>
            <a:pPr marL="2081530">
              <a:lnSpc>
                <a:spcPct val="100000"/>
              </a:lnSpc>
              <a:spcBef>
                <a:spcPts val="105"/>
              </a:spcBef>
            </a:pPr>
            <a:r>
              <a:rPr spc="-195" dirty="0">
                <a:solidFill>
                  <a:srgbClr val="001F5F"/>
                </a:solidFill>
              </a:rPr>
              <a:t>MOTIVATION</a:t>
            </a:r>
            <a:endParaRPr spc="-195" dirty="0">
              <a:solidFill>
                <a:srgbClr val="001F5F"/>
              </a:solidFill>
            </a:endParaRPr>
          </a:p>
        </p:txBody>
      </p:sp>
      <p:sp>
        <p:nvSpPr>
          <p:cNvPr id="5" name="Subtitle 4"/>
          <p:cNvSpPr>
            <a:spLocks noGrp="1"/>
          </p:cNvSpPr>
          <p:nvPr>
            <p:ph type="subTitle" idx="4"/>
          </p:nvPr>
        </p:nvSpPr>
        <p:spPr>
          <a:xfrm>
            <a:off x="272415" y="1711325"/>
            <a:ext cx="8380730" cy="3601085"/>
          </a:xfrm>
        </p:spPr>
        <p:txBody>
          <a:bodyPr wrap="square"/>
          <a:p>
            <a:pPr algn="just"/>
            <a:r>
              <a:rPr lang="en-US" sz="1800"/>
              <a:t>Virtual labs revolutionize the learning experience, particularly for students who face challenges in accessing traditional lab environments. By providing immersive 3D visualizations, students struggling to grasp complex concepts like chemical reactions can witness these processes in detail and repeat them as needed, enhancing comprehension in ways that limited time in physical labs cannot. Virtual labs also break down accessibility barriers, allowing students from rural or underserved areas to perform sophisticated experiments online and enabling differently-abled students to learn without physical limitations. Furthermore, virtual labs offer a safe environment for exploring high-risk experiments, letting students practice without danger and develop confidence in handling advanced procedures. This approach also minimizes the risk of costly equipment damage, empowering students to learn through trial and error without the fear of real-world consequences. Virtual labs not only make learning more accessible and safer but also foster a hands-on, risk-free environment where students can grow and excel.</a:t>
            </a:r>
            <a:endParaRPr lang="en-US" sz="1800"/>
          </a:p>
        </p:txBody>
      </p:sp>
      <p:sp>
        <p:nvSpPr>
          <p:cNvPr id="3" name="object 3"/>
          <p:cNvSpPr txBox="1"/>
          <p:nvPr/>
        </p:nvSpPr>
        <p:spPr>
          <a:xfrm>
            <a:off x="402437" y="1861566"/>
            <a:ext cx="8343265" cy="320675"/>
          </a:xfrm>
          <a:prstGeom prst="rect">
            <a:avLst/>
          </a:prstGeom>
        </p:spPr>
        <p:txBody>
          <a:bodyPr vert="horz" wrap="square" lIns="0" tIns="13335" rIns="0" bIns="0" rtlCol="0">
            <a:spAutoFit/>
          </a:bodyPr>
          <a:lstStyle/>
          <a:p>
            <a:pPr marL="354965" indent="-342265" algn="just">
              <a:lnSpc>
                <a:spcPct val="100000"/>
              </a:lnSpc>
              <a:spcBef>
                <a:spcPts val="105"/>
              </a:spcBef>
              <a:buFont typeface="Wingdings" panose="05000000000000000000"/>
              <a:buChar char=""/>
              <a:tabLst>
                <a:tab pos="354965" algn="l"/>
              </a:tabLst>
            </a:pPr>
            <a:endParaRPr sz="2000">
              <a:latin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6020" y="917575"/>
            <a:ext cx="6698615" cy="505460"/>
          </a:xfrm>
          <a:prstGeom prst="rect">
            <a:avLst/>
          </a:prstGeom>
        </p:spPr>
        <p:txBody>
          <a:bodyPr vert="horz" wrap="square" lIns="0" tIns="13335" rIns="0" bIns="0" rtlCol="0">
            <a:spAutoFit/>
          </a:bodyPr>
          <a:lstStyle/>
          <a:p>
            <a:pPr marL="12700">
              <a:lnSpc>
                <a:spcPct val="100000"/>
              </a:lnSpc>
              <a:spcBef>
                <a:spcPts val="105"/>
              </a:spcBef>
            </a:pPr>
            <a:r>
              <a:rPr spc="-65" dirty="0">
                <a:solidFill>
                  <a:srgbClr val="001F5F"/>
                </a:solidFill>
              </a:rPr>
              <a:t>LITERATURE</a:t>
            </a:r>
            <a:r>
              <a:rPr spc="-135" dirty="0">
                <a:solidFill>
                  <a:srgbClr val="001F5F"/>
                </a:solidFill>
              </a:rPr>
              <a:t> SURVEY</a:t>
            </a:r>
            <a:endParaRPr lang="en-IN" spc="-135" dirty="0">
              <a:solidFill>
                <a:srgbClr val="001F5F"/>
              </a:solidFill>
            </a:endParaRPr>
          </a:p>
        </p:txBody>
      </p:sp>
      <p:graphicFrame>
        <p:nvGraphicFramePr>
          <p:cNvPr id="3" name="object 3"/>
          <p:cNvGraphicFramePr>
            <a:graphicFrameLocks noGrp="1"/>
          </p:cNvGraphicFramePr>
          <p:nvPr/>
        </p:nvGraphicFramePr>
        <p:xfrm>
          <a:off x="0" y="1475740"/>
          <a:ext cx="9145270" cy="5786120"/>
        </p:xfrm>
        <a:graphic>
          <a:graphicData uri="http://schemas.openxmlformats.org/drawingml/2006/table">
            <a:tbl>
              <a:tblPr firstRow="1" bandRow="1">
                <a:tableStyleId>{2D5ABB26-0587-4C30-8999-92F81FD0307C}</a:tableStyleId>
              </a:tblPr>
              <a:tblGrid>
                <a:gridCol w="400050"/>
                <a:gridCol w="995680"/>
                <a:gridCol w="2423160"/>
                <a:gridCol w="2011680"/>
                <a:gridCol w="1795145"/>
                <a:gridCol w="1519555"/>
              </a:tblGrid>
              <a:tr h="1409700">
                <a:tc>
                  <a:txBody>
                    <a:bodyPr/>
                    <a:lstStyle/>
                    <a:p>
                      <a:pPr marL="91440" marR="116840">
                        <a:lnSpc>
                          <a:spcPct val="100000"/>
                        </a:lnSpc>
                        <a:spcBef>
                          <a:spcPts val="300"/>
                        </a:spcBef>
                      </a:pPr>
                      <a:r>
                        <a:rPr sz="1800" b="1" spc="-40" dirty="0">
                          <a:solidFill>
                            <a:srgbClr val="FFFFFF"/>
                          </a:solidFill>
                          <a:latin typeface="Times New Roman" panose="02020603050405020304"/>
                          <a:cs typeface="Times New Roman" panose="02020603050405020304"/>
                        </a:rPr>
                        <a:t>Sr. </a:t>
                      </a:r>
                      <a:r>
                        <a:rPr sz="1800" b="1" spc="-25" dirty="0">
                          <a:solidFill>
                            <a:srgbClr val="FFFFFF"/>
                          </a:solidFill>
                          <a:latin typeface="Times New Roman" panose="02020603050405020304"/>
                          <a:cs typeface="Times New Roman" panose="02020603050405020304"/>
                        </a:rPr>
                        <a:t>No</a:t>
                      </a:r>
                      <a:endParaRPr sz="1800">
                        <a:latin typeface="Times New Roman" panose="02020603050405020304"/>
                        <a:cs typeface="Times New Roman" panose="02020603050405020304"/>
                      </a:endParaRPr>
                    </a:p>
                    <a:p>
                      <a:pPr marL="91440">
                        <a:lnSpc>
                          <a:spcPct val="100000"/>
                        </a:lnSpc>
                      </a:pPr>
                      <a:r>
                        <a:rPr sz="1800" b="1" spc="-50" dirty="0">
                          <a:solidFill>
                            <a:srgbClr val="FFFFFF"/>
                          </a:solidFill>
                          <a:latin typeface="Times New Roman" panose="02020603050405020304"/>
                          <a:cs typeface="Times New Roman" panose="02020603050405020304"/>
                        </a:rPr>
                        <a:t>.</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marR="198755">
                        <a:lnSpc>
                          <a:spcPct val="100000"/>
                        </a:lnSpc>
                        <a:spcBef>
                          <a:spcPts val="300"/>
                        </a:spcBef>
                      </a:pPr>
                      <a:r>
                        <a:rPr sz="1800" b="1" spc="-10" dirty="0">
                          <a:solidFill>
                            <a:srgbClr val="FFFFFF"/>
                          </a:solidFill>
                          <a:latin typeface="Times New Roman" panose="02020603050405020304"/>
                          <a:cs typeface="Times New Roman" panose="02020603050405020304"/>
                        </a:rPr>
                        <a:t>Author </a:t>
                      </a:r>
                      <a:r>
                        <a:rPr sz="1800" b="1" dirty="0">
                          <a:solidFill>
                            <a:srgbClr val="FFFFFF"/>
                          </a:solidFill>
                          <a:latin typeface="Times New Roman" panose="02020603050405020304"/>
                          <a:cs typeface="Times New Roman" panose="02020603050405020304"/>
                        </a:rPr>
                        <a:t>&amp;</a:t>
                      </a:r>
                      <a:r>
                        <a:rPr sz="1800" b="1" spc="-80" dirty="0">
                          <a:solidFill>
                            <a:srgbClr val="FFFFFF"/>
                          </a:solidFill>
                          <a:latin typeface="Times New Roman" panose="02020603050405020304"/>
                          <a:cs typeface="Times New Roman" panose="02020603050405020304"/>
                        </a:rPr>
                        <a:t> </a:t>
                      </a:r>
                      <a:r>
                        <a:rPr sz="1800" b="1" spc="-40" dirty="0">
                          <a:solidFill>
                            <a:srgbClr val="FFFFFF"/>
                          </a:solidFill>
                          <a:latin typeface="Times New Roman" panose="02020603050405020304"/>
                          <a:cs typeface="Times New Roman" panose="02020603050405020304"/>
                        </a:rPr>
                        <a:t>Year</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marR="648335">
                        <a:lnSpc>
                          <a:spcPct val="100000"/>
                        </a:lnSpc>
                        <a:spcBef>
                          <a:spcPts val="300"/>
                        </a:spcBef>
                      </a:pPr>
                      <a:r>
                        <a:rPr sz="1800" b="1" dirty="0">
                          <a:solidFill>
                            <a:srgbClr val="FFFFFF"/>
                          </a:solidFill>
                          <a:latin typeface="Times New Roman" panose="02020603050405020304"/>
                          <a:cs typeface="Times New Roman" panose="02020603050405020304"/>
                        </a:rPr>
                        <a:t>Title</a:t>
                      </a:r>
                      <a:r>
                        <a:rPr sz="1800" b="1" spc="-60" dirty="0">
                          <a:solidFill>
                            <a:srgbClr val="FFFFFF"/>
                          </a:solidFill>
                          <a:latin typeface="Times New Roman" panose="02020603050405020304"/>
                          <a:cs typeface="Times New Roman" panose="02020603050405020304"/>
                        </a:rPr>
                        <a:t> </a:t>
                      </a:r>
                      <a:r>
                        <a:rPr sz="1800" b="1" spc="-25" dirty="0">
                          <a:solidFill>
                            <a:srgbClr val="FFFFFF"/>
                          </a:solidFill>
                          <a:latin typeface="Times New Roman" panose="02020603050405020304"/>
                          <a:cs typeface="Times New Roman" panose="02020603050405020304"/>
                        </a:rPr>
                        <a:t>Of </a:t>
                      </a:r>
                      <a:r>
                        <a:rPr sz="1800" b="1" spc="-10" dirty="0">
                          <a:solidFill>
                            <a:srgbClr val="FFFFFF"/>
                          </a:solidFill>
                          <a:latin typeface="Times New Roman" panose="02020603050405020304"/>
                          <a:cs typeface="Times New Roman" panose="02020603050405020304"/>
                        </a:rPr>
                        <a:t>Paper</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300"/>
                        </a:spcBef>
                      </a:pPr>
                      <a:r>
                        <a:rPr sz="1800" b="1" spc="-20" dirty="0">
                          <a:solidFill>
                            <a:srgbClr val="FFFFFF"/>
                          </a:solidFill>
                          <a:latin typeface="Times New Roman" panose="02020603050405020304"/>
                          <a:cs typeface="Times New Roman" panose="02020603050405020304"/>
                        </a:rPr>
                        <a:t>Techniques</a:t>
                      </a:r>
                      <a:r>
                        <a:rPr sz="1800" b="1" spc="-15" dirty="0">
                          <a:solidFill>
                            <a:srgbClr val="FFFFFF"/>
                          </a:solidFill>
                          <a:latin typeface="Times New Roman" panose="02020603050405020304"/>
                          <a:cs typeface="Times New Roman" panose="02020603050405020304"/>
                        </a:rPr>
                        <a:t> </a:t>
                      </a:r>
                      <a:r>
                        <a:rPr sz="1800" b="1" spc="-20" dirty="0">
                          <a:solidFill>
                            <a:srgbClr val="FFFFFF"/>
                          </a:solidFill>
                          <a:latin typeface="Times New Roman" panose="02020603050405020304"/>
                          <a:cs typeface="Times New Roman" panose="02020603050405020304"/>
                        </a:rPr>
                        <a:t>Used</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300"/>
                        </a:spcBef>
                      </a:pPr>
                      <a:r>
                        <a:rPr sz="1800" b="1" spc="-10" dirty="0">
                          <a:solidFill>
                            <a:srgbClr val="FFFFFF"/>
                          </a:solidFill>
                          <a:latin typeface="Times New Roman" panose="02020603050405020304"/>
                          <a:cs typeface="Times New Roman" panose="02020603050405020304"/>
                        </a:rPr>
                        <a:t>Observations</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300"/>
                        </a:spcBef>
                      </a:pPr>
                      <a:r>
                        <a:rPr sz="1800" b="1" dirty="0">
                          <a:solidFill>
                            <a:srgbClr val="FFFFFF"/>
                          </a:solidFill>
                          <a:latin typeface="Times New Roman" panose="02020603050405020304"/>
                          <a:cs typeface="Times New Roman" panose="02020603050405020304"/>
                        </a:rPr>
                        <a:t>Identified</a:t>
                      </a:r>
                      <a:r>
                        <a:rPr sz="1800" b="1" spc="-50" dirty="0">
                          <a:solidFill>
                            <a:srgbClr val="FFFFFF"/>
                          </a:solidFill>
                          <a:latin typeface="Times New Roman" panose="02020603050405020304"/>
                          <a:cs typeface="Times New Roman" panose="02020603050405020304"/>
                        </a:rPr>
                        <a:t> </a:t>
                      </a:r>
                      <a:r>
                        <a:rPr sz="1800" b="1" spc="-10" dirty="0">
                          <a:solidFill>
                            <a:srgbClr val="FFFFFF"/>
                          </a:solidFill>
                          <a:latin typeface="Times New Roman" panose="02020603050405020304"/>
                          <a:cs typeface="Times New Roman" panose="02020603050405020304"/>
                        </a:rPr>
                        <a:t>Issues</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993775">
                <a:tc>
                  <a:txBody>
                    <a:bodyPr/>
                    <a:lstStyle/>
                    <a:p>
                      <a:pPr marL="91440">
                        <a:lnSpc>
                          <a:spcPct val="100000"/>
                        </a:lnSpc>
                        <a:spcBef>
                          <a:spcPts val="330"/>
                        </a:spcBef>
                      </a:pPr>
                      <a:r>
                        <a:rPr sz="1200" spc="-25"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129540">
                        <a:lnSpc>
                          <a:spcPct val="100000"/>
                        </a:lnSpc>
                        <a:spcBef>
                          <a:spcPts val="330"/>
                        </a:spcBef>
                      </a:pPr>
                      <a:r>
                        <a:rPr sz="1200">
                          <a:latin typeface="Times New Roman" panose="02020603050405020304"/>
                          <a:cs typeface="Times New Roman" panose="02020603050405020304"/>
                        </a:rPr>
                        <a:t>Anthony Khoury</a:t>
                      </a:r>
                      <a:r>
                        <a:rPr lang="en-US" sz="1200">
                          <a:latin typeface="Times New Roman" panose="02020603050405020304"/>
                          <a:cs typeface="Times New Roman" panose="02020603050405020304"/>
                        </a:rPr>
                        <a:t> in 2023</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243840" algn="just">
                        <a:lnSpc>
                          <a:spcPct val="100000"/>
                        </a:lnSpc>
                        <a:spcBef>
                          <a:spcPts val="330"/>
                        </a:spcBef>
                      </a:pPr>
                      <a:r>
                        <a:rPr lang="en-IN" sz="1200" b="0">
                          <a:latin typeface="Times New Roman" panose="02020603050405020304"/>
                          <a:cs typeface="Times New Roman" panose="02020603050405020304"/>
                        </a:rPr>
                        <a:t>Educational Applications on Smartphone</a:t>
                      </a:r>
                      <a:r>
                        <a:rPr lang="en-US" altLang="en-IN" sz="1200" b="0">
                          <a:latin typeface="Times New Roman" panose="02020603050405020304"/>
                          <a:cs typeface="Times New Roman" panose="02020603050405020304"/>
                        </a:rPr>
                        <a:t> for virtual </a:t>
                      </a:r>
                      <a:r>
                        <a:rPr lang="en-IN" sz="1200" b="0">
                          <a:latin typeface="Times New Roman" panose="02020603050405020304"/>
                          <a:cs typeface="Times New Roman" panose="02020603050405020304"/>
                        </a:rPr>
                        <a:t>Laboratories in</a:t>
                      </a:r>
                      <a:r>
                        <a:rPr lang="en-US" altLang="en-IN" sz="1200" b="0">
                          <a:latin typeface="Times New Roman" panose="02020603050405020304"/>
                          <a:cs typeface="Times New Roman" panose="02020603050405020304"/>
                        </a:rPr>
                        <a:t> Engineering</a:t>
                      </a:r>
                      <a:endParaRPr lang="en-US" altLang="en-IN" sz="1200" b="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94615">
                        <a:lnSpc>
                          <a:spcPct val="100000"/>
                        </a:lnSpc>
                        <a:spcBef>
                          <a:spcPts val="330"/>
                        </a:spcBef>
                      </a:pPr>
                      <a:r>
                        <a:rPr lang="en-US" sz="1200">
                          <a:latin typeface="Times New Roman" panose="02020603050405020304"/>
                          <a:cs typeface="Times New Roman" panose="02020603050405020304"/>
                        </a:rPr>
                        <a:t>Simulation-based Learning, Sensor Integration and Data Acquisition</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205740">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432435">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1847215">
                <a:tc>
                  <a:txBody>
                    <a:bodyPr/>
                    <a:lstStyle/>
                    <a:p>
                      <a:pPr marL="91440">
                        <a:lnSpc>
                          <a:spcPct val="100000"/>
                        </a:lnSpc>
                        <a:spcBef>
                          <a:spcPts val="305"/>
                        </a:spcBef>
                      </a:pPr>
                      <a:r>
                        <a:rPr sz="1800" spc="-25" dirty="0">
                          <a:latin typeface="Times New Roman" panose="02020603050405020304"/>
                          <a:cs typeface="Times New Roman" panose="02020603050405020304"/>
                        </a:rPr>
                        <a:t>2.</a:t>
                      </a:r>
                      <a:endParaRPr sz="1800">
                        <a:latin typeface="Times New Roman" panose="02020603050405020304"/>
                        <a:cs typeface="Times New Roman" panose="02020603050405020304"/>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462280">
                        <a:lnSpc>
                          <a:spcPct val="100000"/>
                        </a:lnSpc>
                        <a:spcBef>
                          <a:spcPts val="325"/>
                        </a:spcBef>
                      </a:pPr>
                      <a:r>
                        <a:rPr lang="en-US" sz="1200">
                          <a:latin typeface="Times New Roman" panose="02020603050405020304"/>
                          <a:cs typeface="Times New Roman" panose="02020603050405020304"/>
                        </a:rPr>
                        <a:t>Raul Castilla-Arquillo in 2024</a:t>
                      </a:r>
                      <a:endParaRPr lang="en-US"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92710">
                        <a:lnSpc>
                          <a:spcPct val="100000"/>
                        </a:lnSpc>
                        <a:spcBef>
                          <a:spcPts val="325"/>
                        </a:spcBef>
                      </a:pPr>
                      <a:r>
                        <a:rPr lang="en-US" sz="1200">
                          <a:latin typeface="Times New Roman" panose="02020603050405020304"/>
                          <a:cs typeface="Times New Roman" panose="02020603050405020304"/>
                        </a:rPr>
                        <a:t>Virtual Reality Lab for Rover Navigation using Mars datasets</a:t>
                      </a:r>
                      <a:endParaRPr lang="en-US"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269875">
                        <a:lnSpc>
                          <a:spcPct val="100000"/>
                        </a:lnSpc>
                        <a:spcBef>
                          <a:spcPts val="325"/>
                        </a:spcBef>
                        <a:tabLst>
                          <a:tab pos="561975" algn="l"/>
                        </a:tabLst>
                      </a:pPr>
                      <a:r>
                        <a:rPr lang="en-US" sz="1200">
                          <a:latin typeface="Times New Roman" panose="02020603050405020304"/>
                          <a:cs typeface="Times New Roman" panose="02020603050405020304"/>
                        </a:rPr>
                        <a:t>Super-Resolution GAN(SRGAN) and YOLOv5 Neural Network</a:t>
                      </a:r>
                      <a:endParaRPr lang="en-US"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116205">
                        <a:lnSpc>
                          <a:spcPct val="100000"/>
                        </a:lnSpc>
                        <a:spcBef>
                          <a:spcPts val="325"/>
                        </a:spcBef>
                        <a:tabLst>
                          <a:tab pos="1006475" algn="l"/>
                        </a:tabLst>
                      </a:pPr>
                      <a:endParaRPr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267335">
                        <a:lnSpc>
                          <a:spcPct val="100000"/>
                        </a:lnSpc>
                        <a:spcBef>
                          <a:spcPts val="325"/>
                        </a:spcBef>
                      </a:pPr>
                      <a:endParaRPr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1535430">
                <a:tc>
                  <a:txBody>
                    <a:bodyPr/>
                    <a:lstStyle/>
                    <a:p>
                      <a:pPr marL="91440">
                        <a:lnSpc>
                          <a:spcPct val="100000"/>
                        </a:lnSpc>
                        <a:spcBef>
                          <a:spcPts val="305"/>
                        </a:spcBef>
                      </a:pPr>
                      <a:r>
                        <a:rPr sz="1800" spc="-25" dirty="0">
                          <a:latin typeface="Times New Roman" panose="02020603050405020304"/>
                          <a:cs typeface="Times New Roman" panose="02020603050405020304"/>
                        </a:rPr>
                        <a:t>3.</a:t>
                      </a:r>
                      <a:endParaRPr sz="1800">
                        <a:latin typeface="Times New Roman" panose="02020603050405020304"/>
                        <a:cs typeface="Times New Roman" panose="02020603050405020304"/>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262255">
                        <a:lnSpc>
                          <a:spcPct val="100000"/>
                        </a:lnSpc>
                        <a:spcBef>
                          <a:spcPts val="330"/>
                        </a:spcBef>
                      </a:pPr>
                      <a:r>
                        <a:rPr lang="en-US" sz="1200">
                          <a:latin typeface="Times New Roman" panose="02020603050405020304"/>
                          <a:cs typeface="Times New Roman" panose="02020603050405020304"/>
                        </a:rPr>
                        <a:t>Josefina Castillo Reyna in 2023</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318135">
                        <a:lnSpc>
                          <a:spcPct val="100000"/>
                        </a:lnSpc>
                        <a:spcBef>
                          <a:spcPts val="330"/>
                        </a:spcBef>
                      </a:pPr>
                      <a:r>
                        <a:rPr lang="en-US" sz="1200">
                          <a:latin typeface="Times New Roman" panose="02020603050405020304"/>
                          <a:cs typeface="Times New Roman" panose="02020603050405020304"/>
                        </a:rPr>
                        <a:t>Virtual Journey and Virtual Bio-Labs</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111760">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marR="99695">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marR="116205">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6020" y="917575"/>
            <a:ext cx="6698615" cy="505460"/>
          </a:xfrm>
          <a:prstGeom prst="rect">
            <a:avLst/>
          </a:prstGeom>
        </p:spPr>
        <p:txBody>
          <a:bodyPr vert="horz" wrap="square" lIns="0" tIns="13335" rIns="0" bIns="0" rtlCol="0">
            <a:spAutoFit/>
          </a:bodyPr>
          <a:lstStyle/>
          <a:p>
            <a:pPr marL="12700">
              <a:lnSpc>
                <a:spcPct val="100000"/>
              </a:lnSpc>
              <a:spcBef>
                <a:spcPts val="105"/>
              </a:spcBef>
            </a:pPr>
            <a:r>
              <a:rPr spc="-65" dirty="0">
                <a:solidFill>
                  <a:srgbClr val="001F5F"/>
                </a:solidFill>
              </a:rPr>
              <a:t>LITERATURE</a:t>
            </a:r>
            <a:r>
              <a:rPr spc="-135" dirty="0">
                <a:solidFill>
                  <a:srgbClr val="001F5F"/>
                </a:solidFill>
              </a:rPr>
              <a:t> SURVEY</a:t>
            </a:r>
            <a:endParaRPr lang="en-IN" spc="-135" dirty="0">
              <a:solidFill>
                <a:srgbClr val="001F5F"/>
              </a:solidFill>
            </a:endParaRPr>
          </a:p>
        </p:txBody>
      </p:sp>
      <p:graphicFrame>
        <p:nvGraphicFramePr>
          <p:cNvPr id="3" name="object 3"/>
          <p:cNvGraphicFramePr>
            <a:graphicFrameLocks noGrp="1"/>
          </p:cNvGraphicFramePr>
          <p:nvPr/>
        </p:nvGraphicFramePr>
        <p:xfrm>
          <a:off x="0" y="1475740"/>
          <a:ext cx="9145270" cy="5786120"/>
        </p:xfrm>
        <a:graphic>
          <a:graphicData uri="http://schemas.openxmlformats.org/drawingml/2006/table">
            <a:tbl>
              <a:tblPr firstRow="1" bandRow="1">
                <a:tableStyleId>{2D5ABB26-0587-4C30-8999-92F81FD0307C}</a:tableStyleId>
              </a:tblPr>
              <a:tblGrid>
                <a:gridCol w="400050"/>
                <a:gridCol w="995680"/>
                <a:gridCol w="2423160"/>
                <a:gridCol w="2011680"/>
                <a:gridCol w="1795145"/>
                <a:gridCol w="1519555"/>
              </a:tblGrid>
              <a:tr h="1409700">
                <a:tc>
                  <a:txBody>
                    <a:bodyPr/>
                    <a:lstStyle/>
                    <a:p>
                      <a:pPr marL="91440" marR="116840">
                        <a:lnSpc>
                          <a:spcPct val="100000"/>
                        </a:lnSpc>
                        <a:spcBef>
                          <a:spcPts val="300"/>
                        </a:spcBef>
                      </a:pPr>
                      <a:r>
                        <a:rPr sz="1800" b="1" spc="-40" dirty="0">
                          <a:solidFill>
                            <a:srgbClr val="FFFFFF"/>
                          </a:solidFill>
                          <a:latin typeface="Times New Roman" panose="02020603050405020304"/>
                          <a:cs typeface="Times New Roman" panose="02020603050405020304"/>
                        </a:rPr>
                        <a:t>Sr. </a:t>
                      </a:r>
                      <a:r>
                        <a:rPr sz="1800" b="1" spc="-25" dirty="0">
                          <a:solidFill>
                            <a:srgbClr val="FFFFFF"/>
                          </a:solidFill>
                          <a:latin typeface="Times New Roman" panose="02020603050405020304"/>
                          <a:cs typeface="Times New Roman" panose="02020603050405020304"/>
                        </a:rPr>
                        <a:t>No</a:t>
                      </a:r>
                      <a:endParaRPr sz="1800">
                        <a:latin typeface="Times New Roman" panose="02020603050405020304"/>
                        <a:cs typeface="Times New Roman" panose="02020603050405020304"/>
                      </a:endParaRPr>
                    </a:p>
                    <a:p>
                      <a:pPr marL="91440">
                        <a:lnSpc>
                          <a:spcPct val="100000"/>
                        </a:lnSpc>
                      </a:pPr>
                      <a:r>
                        <a:rPr sz="1800" b="1" spc="-50" dirty="0">
                          <a:solidFill>
                            <a:srgbClr val="FFFFFF"/>
                          </a:solidFill>
                          <a:latin typeface="Times New Roman" panose="02020603050405020304"/>
                          <a:cs typeface="Times New Roman" panose="02020603050405020304"/>
                        </a:rPr>
                        <a:t>.</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marR="198755">
                        <a:lnSpc>
                          <a:spcPct val="100000"/>
                        </a:lnSpc>
                        <a:spcBef>
                          <a:spcPts val="300"/>
                        </a:spcBef>
                      </a:pPr>
                      <a:r>
                        <a:rPr sz="1800" b="1" spc="-10" dirty="0">
                          <a:solidFill>
                            <a:srgbClr val="FFFFFF"/>
                          </a:solidFill>
                          <a:latin typeface="Times New Roman" panose="02020603050405020304"/>
                          <a:cs typeface="Times New Roman" panose="02020603050405020304"/>
                        </a:rPr>
                        <a:t>Author </a:t>
                      </a:r>
                      <a:r>
                        <a:rPr sz="1800" b="1" dirty="0">
                          <a:solidFill>
                            <a:srgbClr val="FFFFFF"/>
                          </a:solidFill>
                          <a:latin typeface="Times New Roman" panose="02020603050405020304"/>
                          <a:cs typeface="Times New Roman" panose="02020603050405020304"/>
                        </a:rPr>
                        <a:t>&amp;</a:t>
                      </a:r>
                      <a:r>
                        <a:rPr sz="1800" b="1" spc="-80" dirty="0">
                          <a:solidFill>
                            <a:srgbClr val="FFFFFF"/>
                          </a:solidFill>
                          <a:latin typeface="Times New Roman" panose="02020603050405020304"/>
                          <a:cs typeface="Times New Roman" panose="02020603050405020304"/>
                        </a:rPr>
                        <a:t> </a:t>
                      </a:r>
                      <a:r>
                        <a:rPr sz="1800" b="1" spc="-40" dirty="0">
                          <a:solidFill>
                            <a:srgbClr val="FFFFFF"/>
                          </a:solidFill>
                          <a:latin typeface="Times New Roman" panose="02020603050405020304"/>
                          <a:cs typeface="Times New Roman" panose="02020603050405020304"/>
                        </a:rPr>
                        <a:t>Year</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marR="648335">
                        <a:lnSpc>
                          <a:spcPct val="100000"/>
                        </a:lnSpc>
                        <a:spcBef>
                          <a:spcPts val="300"/>
                        </a:spcBef>
                      </a:pPr>
                      <a:r>
                        <a:rPr sz="1800" b="1" dirty="0">
                          <a:solidFill>
                            <a:srgbClr val="FFFFFF"/>
                          </a:solidFill>
                          <a:latin typeface="Times New Roman" panose="02020603050405020304"/>
                          <a:cs typeface="Times New Roman" panose="02020603050405020304"/>
                        </a:rPr>
                        <a:t>Title</a:t>
                      </a:r>
                      <a:r>
                        <a:rPr sz="1800" b="1" spc="-60" dirty="0">
                          <a:solidFill>
                            <a:srgbClr val="FFFFFF"/>
                          </a:solidFill>
                          <a:latin typeface="Times New Roman" panose="02020603050405020304"/>
                          <a:cs typeface="Times New Roman" panose="02020603050405020304"/>
                        </a:rPr>
                        <a:t> </a:t>
                      </a:r>
                      <a:r>
                        <a:rPr sz="1800" b="1" spc="-25" dirty="0">
                          <a:solidFill>
                            <a:srgbClr val="FFFFFF"/>
                          </a:solidFill>
                          <a:latin typeface="Times New Roman" panose="02020603050405020304"/>
                          <a:cs typeface="Times New Roman" panose="02020603050405020304"/>
                        </a:rPr>
                        <a:t>Of </a:t>
                      </a:r>
                      <a:r>
                        <a:rPr sz="1800" b="1" spc="-10" dirty="0">
                          <a:solidFill>
                            <a:srgbClr val="FFFFFF"/>
                          </a:solidFill>
                          <a:latin typeface="Times New Roman" panose="02020603050405020304"/>
                          <a:cs typeface="Times New Roman" panose="02020603050405020304"/>
                        </a:rPr>
                        <a:t>Paper</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300"/>
                        </a:spcBef>
                      </a:pPr>
                      <a:r>
                        <a:rPr sz="1800" b="1" spc="-20" dirty="0">
                          <a:solidFill>
                            <a:srgbClr val="FFFFFF"/>
                          </a:solidFill>
                          <a:latin typeface="Times New Roman" panose="02020603050405020304"/>
                          <a:cs typeface="Times New Roman" panose="02020603050405020304"/>
                        </a:rPr>
                        <a:t>Techniques</a:t>
                      </a:r>
                      <a:r>
                        <a:rPr sz="1800" b="1" spc="-15" dirty="0">
                          <a:solidFill>
                            <a:srgbClr val="FFFFFF"/>
                          </a:solidFill>
                          <a:latin typeface="Times New Roman" panose="02020603050405020304"/>
                          <a:cs typeface="Times New Roman" panose="02020603050405020304"/>
                        </a:rPr>
                        <a:t> </a:t>
                      </a:r>
                      <a:r>
                        <a:rPr sz="1800" b="1" spc="-20" dirty="0">
                          <a:solidFill>
                            <a:srgbClr val="FFFFFF"/>
                          </a:solidFill>
                          <a:latin typeface="Times New Roman" panose="02020603050405020304"/>
                          <a:cs typeface="Times New Roman" panose="02020603050405020304"/>
                        </a:rPr>
                        <a:t>Used</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300"/>
                        </a:spcBef>
                      </a:pPr>
                      <a:r>
                        <a:rPr sz="1800" b="1" spc="-10" dirty="0">
                          <a:solidFill>
                            <a:srgbClr val="FFFFFF"/>
                          </a:solidFill>
                          <a:latin typeface="Times New Roman" panose="02020603050405020304"/>
                          <a:cs typeface="Times New Roman" panose="02020603050405020304"/>
                        </a:rPr>
                        <a:t>Observations</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300"/>
                        </a:spcBef>
                      </a:pPr>
                      <a:r>
                        <a:rPr sz="1800" b="1" dirty="0">
                          <a:solidFill>
                            <a:srgbClr val="FFFFFF"/>
                          </a:solidFill>
                          <a:latin typeface="Times New Roman" panose="02020603050405020304"/>
                          <a:cs typeface="Times New Roman" panose="02020603050405020304"/>
                        </a:rPr>
                        <a:t>Identified</a:t>
                      </a:r>
                      <a:r>
                        <a:rPr sz="1800" b="1" spc="-50" dirty="0">
                          <a:solidFill>
                            <a:srgbClr val="FFFFFF"/>
                          </a:solidFill>
                          <a:latin typeface="Times New Roman" panose="02020603050405020304"/>
                          <a:cs typeface="Times New Roman" panose="02020603050405020304"/>
                        </a:rPr>
                        <a:t> </a:t>
                      </a:r>
                      <a:r>
                        <a:rPr sz="1800" b="1" spc="-10" dirty="0">
                          <a:solidFill>
                            <a:srgbClr val="FFFFFF"/>
                          </a:solidFill>
                          <a:latin typeface="Times New Roman" panose="02020603050405020304"/>
                          <a:cs typeface="Times New Roman" panose="02020603050405020304"/>
                        </a:rPr>
                        <a:t>Issues</a:t>
                      </a:r>
                      <a:endParaRPr sz="1800">
                        <a:latin typeface="Times New Roman" panose="02020603050405020304"/>
                        <a:cs typeface="Times New Roman" panose="02020603050405020304"/>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993775">
                <a:tc>
                  <a:txBody>
                    <a:bodyPr/>
                    <a:lstStyle/>
                    <a:p>
                      <a:pPr marL="91440">
                        <a:lnSpc>
                          <a:spcPct val="100000"/>
                        </a:lnSpc>
                        <a:spcBef>
                          <a:spcPts val="330"/>
                        </a:spcBef>
                      </a:pPr>
                      <a:r>
                        <a:rPr sz="1200" spc="-25"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129540">
                        <a:lnSpc>
                          <a:spcPct val="100000"/>
                        </a:lnSpc>
                        <a:spcBef>
                          <a:spcPts val="330"/>
                        </a:spcBef>
                      </a:pPr>
                      <a:r>
                        <a:rPr lang="en-US" sz="1200">
                          <a:latin typeface="Times New Roman" panose="02020603050405020304"/>
                          <a:cs typeface="Times New Roman" panose="02020603050405020304"/>
                        </a:rPr>
                        <a:t>Ishant Singhal in 2024</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243840" algn="just">
                        <a:lnSpc>
                          <a:spcPct val="100000"/>
                        </a:lnSpc>
                        <a:spcBef>
                          <a:spcPts val="330"/>
                        </a:spcBef>
                      </a:pPr>
                      <a:r>
                        <a:rPr lang="en-US" altLang="en-IN" sz="1200" b="0">
                          <a:latin typeface="Times New Roman" panose="02020603050405020304"/>
                          <a:cs typeface="Times New Roman" panose="02020603050405020304"/>
                        </a:rPr>
                        <a:t>3D-Printing Virtual Simulation Lab.</a:t>
                      </a:r>
                      <a:endParaRPr lang="en-US" altLang="en-IN" sz="1200" b="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94615">
                        <a:lnSpc>
                          <a:spcPct val="100000"/>
                        </a:lnSpc>
                        <a:spcBef>
                          <a:spcPts val="330"/>
                        </a:spcBef>
                      </a:pPr>
                      <a:r>
                        <a:rPr lang="en-US" sz="1200">
                          <a:latin typeface="Times New Roman" panose="02020603050405020304"/>
                          <a:cs typeface="Times New Roman" panose="02020603050405020304"/>
                        </a:rPr>
                        <a:t>Virtual Simulation of 3D Printing Process, Interactive 3D Modelling Tools</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205740">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432435">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1847215">
                <a:tc>
                  <a:txBody>
                    <a:bodyPr/>
                    <a:lstStyle/>
                    <a:p>
                      <a:pPr marL="91440">
                        <a:lnSpc>
                          <a:spcPct val="100000"/>
                        </a:lnSpc>
                        <a:spcBef>
                          <a:spcPts val="305"/>
                        </a:spcBef>
                      </a:pPr>
                      <a:r>
                        <a:rPr sz="1800" spc="-25" dirty="0">
                          <a:latin typeface="Times New Roman" panose="02020603050405020304"/>
                          <a:cs typeface="Times New Roman" panose="02020603050405020304"/>
                        </a:rPr>
                        <a:t>2.</a:t>
                      </a:r>
                      <a:endParaRPr sz="1800">
                        <a:latin typeface="Times New Roman" panose="02020603050405020304"/>
                        <a:cs typeface="Times New Roman" panose="02020603050405020304"/>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462280">
                        <a:lnSpc>
                          <a:spcPct val="100000"/>
                        </a:lnSpc>
                        <a:spcBef>
                          <a:spcPts val="325"/>
                        </a:spcBef>
                      </a:pPr>
                      <a:r>
                        <a:rPr lang="en-US" sz="1200">
                          <a:latin typeface="Times New Roman" panose="02020603050405020304"/>
                          <a:cs typeface="Times New Roman" panose="02020603050405020304"/>
                        </a:rPr>
                        <a:t>Mihir Jain in 2024</a:t>
                      </a:r>
                      <a:endParaRPr lang="en-US"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92710">
                        <a:lnSpc>
                          <a:spcPct val="100000"/>
                        </a:lnSpc>
                        <a:spcBef>
                          <a:spcPts val="325"/>
                        </a:spcBef>
                      </a:pPr>
                      <a:r>
                        <a:rPr lang="en-US" sz="1200">
                          <a:latin typeface="Times New Roman" panose="02020603050405020304"/>
                          <a:cs typeface="Times New Roman" panose="02020603050405020304"/>
                        </a:rPr>
                        <a:t>Virtual Reality in Electronics and communications Engineering Education</a:t>
                      </a:r>
                      <a:endParaRPr lang="en-US"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269875">
                        <a:lnSpc>
                          <a:spcPct val="100000"/>
                        </a:lnSpc>
                        <a:spcBef>
                          <a:spcPts val="325"/>
                        </a:spcBef>
                        <a:tabLst>
                          <a:tab pos="561975" algn="l"/>
                        </a:tabLst>
                      </a:pPr>
                      <a:r>
                        <a:rPr lang="en-US" sz="1200">
                          <a:latin typeface="Times New Roman" panose="02020603050405020304"/>
                          <a:cs typeface="Times New Roman" panose="02020603050405020304"/>
                        </a:rPr>
                        <a:t>3D modeling ad simulations, Interactive Learning Environments, Immersive Training</a:t>
                      </a:r>
                      <a:endParaRPr lang="en-US"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116205">
                        <a:lnSpc>
                          <a:spcPct val="100000"/>
                        </a:lnSpc>
                        <a:spcBef>
                          <a:spcPts val="325"/>
                        </a:spcBef>
                        <a:tabLst>
                          <a:tab pos="1006475" algn="l"/>
                        </a:tabLst>
                      </a:pPr>
                      <a:endParaRPr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267335">
                        <a:lnSpc>
                          <a:spcPct val="100000"/>
                        </a:lnSpc>
                        <a:spcBef>
                          <a:spcPts val="325"/>
                        </a:spcBef>
                      </a:pPr>
                      <a:endParaRPr sz="12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1535430">
                <a:tc>
                  <a:txBody>
                    <a:bodyPr/>
                    <a:lstStyle/>
                    <a:p>
                      <a:pPr marL="91440">
                        <a:lnSpc>
                          <a:spcPct val="100000"/>
                        </a:lnSpc>
                        <a:spcBef>
                          <a:spcPts val="305"/>
                        </a:spcBef>
                      </a:pPr>
                      <a:r>
                        <a:rPr sz="1800" spc="-25" dirty="0">
                          <a:latin typeface="Times New Roman" panose="02020603050405020304"/>
                          <a:cs typeface="Times New Roman" panose="02020603050405020304"/>
                        </a:rPr>
                        <a:t>3.</a:t>
                      </a:r>
                      <a:endParaRPr sz="1800">
                        <a:latin typeface="Times New Roman" panose="02020603050405020304"/>
                        <a:cs typeface="Times New Roman" panose="02020603050405020304"/>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262255">
                        <a:lnSpc>
                          <a:spcPct val="100000"/>
                        </a:lnSpc>
                        <a:spcBef>
                          <a:spcPts val="330"/>
                        </a:spcBef>
                      </a:pPr>
                      <a:r>
                        <a:rPr lang="en-US" sz="1200">
                          <a:latin typeface="Times New Roman" panose="02020603050405020304"/>
                          <a:cs typeface="Times New Roman" panose="02020603050405020304"/>
                        </a:rPr>
                        <a:t>Mengjiao Lu in 2023</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318135">
                        <a:lnSpc>
                          <a:spcPct val="100000"/>
                        </a:lnSpc>
                        <a:spcBef>
                          <a:spcPts val="330"/>
                        </a:spcBef>
                      </a:pPr>
                      <a:r>
                        <a:rPr lang="en-US" sz="1200">
                          <a:latin typeface="Times New Roman" panose="02020603050405020304"/>
                          <a:cs typeface="Times New Roman" panose="02020603050405020304"/>
                        </a:rPr>
                        <a:t>Research on the Application of Virtual Teaching Systems, in Experimental and Practical Teaching Based on CiteSpace Visual Anaylsis</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111760">
                        <a:lnSpc>
                          <a:spcPct val="100000"/>
                        </a:lnSpc>
                        <a:spcBef>
                          <a:spcPts val="330"/>
                        </a:spcBef>
                      </a:pPr>
                      <a:r>
                        <a:rPr lang="en-US" sz="1200">
                          <a:latin typeface="Times New Roman" panose="02020603050405020304"/>
                          <a:cs typeface="Times New Roman" panose="02020603050405020304"/>
                        </a:rPr>
                        <a:t>Bibliometric Visualization and analytic Hierarchy Process(AHP)</a:t>
                      </a:r>
                      <a:endParaRPr lang="en-US"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marR="99695">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marR="116205">
                        <a:lnSpc>
                          <a:spcPct val="100000"/>
                        </a:lnSpc>
                        <a:spcBef>
                          <a:spcPts val="330"/>
                        </a:spcBef>
                      </a:pPr>
                      <a:endParaRPr sz="1200">
                        <a:latin typeface="Times New Roman" panose="02020603050405020304"/>
                        <a:cs typeface="Times New Roman" panose="02020603050405020304"/>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31165" y="621030"/>
            <a:ext cx="8215630" cy="492125"/>
          </a:xfrm>
        </p:spPr>
        <p:txBody>
          <a:bodyPr wrap="square"/>
          <a:p>
            <a:pPr algn="ctr"/>
            <a:r>
              <a:rPr lang="en-US"/>
              <a:t>Software and Hardware Requirements</a:t>
            </a:r>
            <a:endParaRPr lang="en-US"/>
          </a:p>
        </p:txBody>
      </p:sp>
      <p:sp>
        <p:nvSpPr>
          <p:cNvPr id="3" name="Subtitle 2"/>
          <p:cNvSpPr>
            <a:spLocks noGrp="1"/>
          </p:cNvSpPr>
          <p:nvPr>
            <p:ph type="subTitle" idx="4"/>
          </p:nvPr>
        </p:nvSpPr>
        <p:spPr>
          <a:xfrm>
            <a:off x="673100" y="1371600"/>
            <a:ext cx="7799705" cy="5847715"/>
          </a:xfrm>
        </p:spPr>
        <p:txBody>
          <a:bodyPr wrap="square"/>
          <a:p>
            <a:r>
              <a:rPr lang="en-US" b="1"/>
              <a:t>Software Requirements :</a:t>
            </a:r>
            <a:endParaRPr lang="en-US" b="1"/>
          </a:p>
          <a:p>
            <a:r>
              <a:rPr lang="en-US"/>
              <a:t>Frontend: React Native or Flutter</a:t>
            </a:r>
            <a:endParaRPr lang="en-US"/>
          </a:p>
          <a:p>
            <a:r>
              <a:rPr lang="en-US"/>
              <a:t>Backend: Node.js (Express) or Django</a:t>
            </a:r>
            <a:endParaRPr lang="en-US"/>
          </a:p>
          <a:p>
            <a:r>
              <a:rPr lang="en-US"/>
              <a:t>3D </a:t>
            </a:r>
            <a:r>
              <a:rPr lang="en-US" sz="1800"/>
              <a:t>Simulation</a:t>
            </a:r>
            <a:r>
              <a:rPr lang="en-US"/>
              <a:t>: Unity3D/Unreal for VR or Three.js for WebGL</a:t>
            </a:r>
            <a:endParaRPr lang="en-US"/>
          </a:p>
          <a:p>
            <a:r>
              <a:rPr lang="en-US"/>
              <a:t>Database: MySQL/PostgreSQL or MongoDB</a:t>
            </a:r>
            <a:endParaRPr lang="en-US"/>
          </a:p>
          <a:p>
            <a:r>
              <a:rPr lang="en-US"/>
              <a:t>Cloud &amp; API: AWS/Azure; WebRTC/Socket.io for real-time collaboration</a:t>
            </a:r>
            <a:endParaRPr lang="en-US"/>
          </a:p>
          <a:p>
            <a:r>
              <a:rPr lang="en-US"/>
              <a:t>Testing &amp; Deployment: Jest/Cypress; CI/CD with GitHub Actions</a:t>
            </a:r>
            <a:endParaRPr lang="en-US"/>
          </a:p>
          <a:p>
            <a:r>
              <a:rPr lang="en-US"/>
              <a:t>Dev Environment: Visual Studio Code; GitHub for version control</a:t>
            </a:r>
            <a:endParaRPr lang="en-US"/>
          </a:p>
          <a:p>
            <a:endParaRPr lang="en-US"/>
          </a:p>
          <a:p>
            <a:r>
              <a:rPr lang="en-US" b="1"/>
              <a:t>Hardware Requirements:</a:t>
            </a:r>
            <a:endParaRPr lang="en-US" b="1"/>
          </a:p>
          <a:p>
            <a:r>
              <a:rPr lang="en-US"/>
              <a:t>Development Machine: 16GB RAM, multi-core processor, SSD, dedicated GPU if using VR/AR</a:t>
            </a:r>
            <a:endParaRPr lang="en-US"/>
          </a:p>
          <a:p>
            <a:r>
              <a:rPr lang="en-US"/>
              <a:t>Mobile Devices: iOS and Android for testing; VR headset if needed</a:t>
            </a:r>
            <a:endParaRPr lang="en-US"/>
          </a:p>
          <a:p>
            <a:r>
              <a:rPr lang="en-US"/>
              <a:t>Server: High-performance cloud servers with GPU if needed</a:t>
            </a:r>
            <a:endParaRPr lang="en-US"/>
          </a:p>
          <a:p>
            <a:endParaRPr lang="en-US"/>
          </a:p>
          <a:p>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7643</Words>
  <Application>WPS Presentation</Application>
  <PresentationFormat>On-screen Show (4:3)</PresentationFormat>
  <Paragraphs>178</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Times New Roman</vt:lpstr>
      <vt:lpstr>Arial</vt:lpstr>
      <vt:lpstr>Calibri</vt:lpstr>
      <vt:lpstr>Trebuchet MS</vt:lpstr>
      <vt:lpstr>Wingdings</vt:lpstr>
      <vt:lpstr>Microsoft YaHei</vt:lpstr>
      <vt:lpstr>Droid Sans Fallback</vt:lpstr>
      <vt:lpstr>Arial Unicode MS</vt:lpstr>
      <vt:lpstr>Andale Mono</vt:lpstr>
      <vt:lpstr>Office Theme</vt:lpstr>
      <vt:lpstr>College of Engineering</vt:lpstr>
      <vt:lpstr>TABLE OF CONTENTS :-</vt:lpstr>
      <vt:lpstr>Problem Statement</vt:lpstr>
      <vt:lpstr>ABSTRACT</vt:lpstr>
      <vt:lpstr>INTRODUCTION</vt:lpstr>
      <vt:lpstr>MOTIVATION</vt:lpstr>
      <vt:lpstr>LITERATURE SURVEY</vt:lpstr>
      <vt:lpstr>LITERATURE SURVEY</vt:lpstr>
      <vt:lpstr>Software and Hardware Requirements</vt:lpstr>
      <vt:lpstr>RESEARCH GAP</vt:lpstr>
      <vt:lpstr>Strength and Concerns </vt:lpstr>
      <vt:lpstr>Sponsership Letter</vt:lpstr>
      <vt:lpstr>Agile Development Life Cycle</vt:lpstr>
      <vt:lpstr>Meet (Planning/Requirements Gathering)</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Engineering</dc:title>
  <dc:creator>PCS</dc:creator>
  <cp:lastModifiedBy>rutuja</cp:lastModifiedBy>
  <cp:revision>7</cp:revision>
  <dcterms:created xsi:type="dcterms:W3CDTF">2024-11-10T06:49:38Z</dcterms:created>
  <dcterms:modified xsi:type="dcterms:W3CDTF">2024-11-10T06:49:38Z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2023-11-20T16:30:00Z</vt:filetime>
  </property>
  <property fmtid="{D5CDD505-2E9C-101B-9397-08002B2CF9AE}" pid="3" name="Creator">
    <vt:lpwstr>Microsoft® PowerPoint® 2010</vt:lpwstr>
  </property>
  <property fmtid="{D5CDD505-2E9C-101B-9397-08002B2CF9AE}" pid="4" name="LastSaved">
    <vt:filetime>2024-09-27T16:30:00Z</vt:filetime>
  </property>
  <property fmtid="{D5CDD505-2E9C-101B-9397-08002B2CF9AE}" pid="5" name="Producer">
    <vt:lpwstr>Microsoft® PowerPoint® 2010</vt:lpwstr>
  </property>
  <property fmtid="{D5CDD505-2E9C-101B-9397-08002B2CF9AE}" pid="6" name="ICV">
    <vt:lpwstr>A83E54319F8B4C54981CA56D82E51884_13</vt:lpwstr>
  </property>
  <property fmtid="{D5CDD505-2E9C-101B-9397-08002B2CF9AE}" pid="7" name="KSOProductBuildVer">
    <vt:lpwstr>1033-11.1.0.11723</vt:lpwstr>
  </property>
</Properties>
</file>