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77E667A-48F9-497F-AB39-AAA340EE27B7}"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237142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7E667A-48F9-497F-AB39-AAA340EE27B7}"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340235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7E667A-48F9-497F-AB39-AAA340EE27B7}"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132565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7E667A-48F9-497F-AB39-AAA340EE27B7}"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25198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7E667A-48F9-497F-AB39-AAA340EE27B7}"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155892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77E667A-48F9-497F-AB39-AAA340EE27B7}"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280706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77E667A-48F9-497F-AB39-AAA340EE27B7}"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392459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77E667A-48F9-497F-AB39-AAA340EE27B7}"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299778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E667A-48F9-497F-AB39-AAA340EE27B7}"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367519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7E667A-48F9-497F-AB39-AAA340EE27B7}"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91591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7E667A-48F9-497F-AB39-AAA340EE27B7}"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4A9C6-90F4-4E04-98AB-B78E470DFABC}" type="slidenum">
              <a:rPr lang="en-IN" smtClean="0"/>
              <a:t>‹#›</a:t>
            </a:fld>
            <a:endParaRPr lang="en-IN"/>
          </a:p>
        </p:txBody>
      </p:sp>
    </p:spTree>
    <p:extLst>
      <p:ext uri="{BB962C8B-B14F-4D97-AF65-F5344CB8AC3E}">
        <p14:creationId xmlns:p14="http://schemas.microsoft.com/office/powerpoint/2010/main" val="201455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E667A-48F9-497F-AB39-AAA340EE27B7}" type="datetimeFigureOut">
              <a:rPr lang="en-IN" smtClean="0"/>
              <a:t>18-01-2023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4A9C6-90F4-4E04-98AB-B78E470DFABC}" type="slidenum">
              <a:rPr lang="en-IN" smtClean="0"/>
              <a:t>‹#›</a:t>
            </a:fld>
            <a:endParaRPr lang="en-IN"/>
          </a:p>
        </p:txBody>
      </p:sp>
    </p:spTree>
    <p:extLst>
      <p:ext uri="{BB962C8B-B14F-4D97-AF65-F5344CB8AC3E}">
        <p14:creationId xmlns:p14="http://schemas.microsoft.com/office/powerpoint/2010/main" val="293367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heavy.ai/technical-glossary/graphical-user-interface"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435280" cy="5962674"/>
          </a:xfrm>
        </p:spPr>
        <p:txBody>
          <a:bodyPr>
            <a:normAutofit/>
          </a:bodyPr>
          <a:lstStyle/>
          <a:p>
            <a:pPr algn="l"/>
            <a:r>
              <a:rPr lang="en-US" dirty="0" smtClean="0">
                <a:latin typeface="Algerian" pitchFamily="82" charset="0"/>
              </a:rPr>
              <a:t>Name</a:t>
            </a:r>
            <a:r>
              <a:rPr lang="en-US" dirty="0" smtClean="0"/>
              <a:t> : </a:t>
            </a:r>
            <a:r>
              <a:rPr lang="en-US" sz="2800" dirty="0" err="1" smtClean="0">
                <a:latin typeface="Times New Roman" pitchFamily="18" charset="0"/>
                <a:cs typeface="Times New Roman" pitchFamily="18" charset="0"/>
              </a:rPr>
              <a:t>Pandekar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Rutuja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Bashweshwar</a:t>
            </a:r>
            <a:r>
              <a:rPr lang="en-US" dirty="0" smtClean="0"/>
              <a:t/>
            </a:r>
            <a:br>
              <a:rPr lang="en-US" dirty="0" smtClean="0"/>
            </a:br>
            <a:r>
              <a:rPr lang="en-US" dirty="0" smtClean="0">
                <a:latin typeface="Algerian" pitchFamily="82" charset="0"/>
              </a:rPr>
              <a:t>Class</a:t>
            </a:r>
            <a:r>
              <a:rPr lang="en-US" dirty="0" smtClean="0"/>
              <a:t> : </a:t>
            </a:r>
            <a:r>
              <a:rPr lang="en-US" sz="2800" dirty="0" smtClean="0">
                <a:latin typeface="Times New Roman" pitchFamily="18" charset="0"/>
                <a:cs typeface="Times New Roman" pitchFamily="18" charset="0"/>
              </a:rPr>
              <a:t>M.Sc.(Computer Science)-I</a:t>
            </a:r>
            <a:br>
              <a:rPr lang="en-US" sz="2800" dirty="0" smtClean="0">
                <a:latin typeface="Times New Roman" pitchFamily="18" charset="0"/>
                <a:cs typeface="Times New Roman" pitchFamily="18" charset="0"/>
              </a:rPr>
            </a:br>
            <a:r>
              <a:rPr lang="en-US" dirty="0" smtClean="0">
                <a:latin typeface="Algerian" pitchFamily="82" charset="0"/>
              </a:rPr>
              <a:t>Roll No </a:t>
            </a:r>
            <a:r>
              <a:rPr lang="en-US" dirty="0" smtClean="0"/>
              <a:t>: </a:t>
            </a:r>
            <a:r>
              <a:rPr lang="en-US" sz="2800" dirty="0" smtClean="0">
                <a:latin typeface="Times New Roman" pitchFamily="18" charset="0"/>
                <a:cs typeface="Times New Roman" pitchFamily="18" charset="0"/>
              </a:rPr>
              <a:t>29</a:t>
            </a:r>
            <a:r>
              <a:rPr lang="en-US" dirty="0" smtClean="0"/>
              <a:t/>
            </a:r>
            <a:br>
              <a:rPr lang="en-US" dirty="0" smtClean="0"/>
            </a:br>
            <a:r>
              <a:rPr lang="en-US" dirty="0" smtClean="0">
                <a:latin typeface="Algerian" pitchFamily="82" charset="0"/>
              </a:rPr>
              <a:t>Subject</a:t>
            </a:r>
            <a:r>
              <a:rPr lang="en-US" dirty="0" smtClean="0"/>
              <a:t> : </a:t>
            </a:r>
            <a:r>
              <a:rPr lang="en-US" sz="2800" dirty="0" smtClean="0">
                <a:latin typeface="Times New Roman" pitchFamily="18" charset="0"/>
                <a:cs typeface="Times New Roman" pitchFamily="18" charset="0"/>
              </a:rPr>
              <a:t>Web Service</a:t>
            </a:r>
            <a:br>
              <a:rPr lang="en-US" sz="2800" dirty="0" smtClean="0">
                <a:latin typeface="Times New Roman" pitchFamily="18" charset="0"/>
                <a:cs typeface="Times New Roman" pitchFamily="18" charset="0"/>
              </a:rPr>
            </a:br>
            <a:r>
              <a:rPr lang="en-US" dirty="0" smtClean="0">
                <a:latin typeface="Algerian" pitchFamily="82" charset="0"/>
              </a:rPr>
              <a:t>Topic</a:t>
            </a:r>
            <a:r>
              <a:rPr lang="en-US" dirty="0" smtClean="0"/>
              <a:t> : </a:t>
            </a:r>
            <a:r>
              <a:rPr lang="en-US" sz="2800" dirty="0" smtClean="0">
                <a:latin typeface="Times New Roman" pitchFamily="18" charset="0"/>
                <a:cs typeface="Times New Roman" pitchFamily="18" charset="0"/>
              </a:rPr>
              <a:t>Client – Server Architecture</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6396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27384"/>
            <a:ext cx="9180512" cy="6885384"/>
          </a:xfrm>
        </p:spPr>
        <p:txBody>
          <a:bodyPr>
            <a:normAutofit fontScale="90000"/>
          </a:bodyPr>
          <a:lstStyle/>
          <a:p>
            <a:pPr marL="342900" indent="-342900" algn="l">
              <a:buFont typeface="Wingdings" pitchFamily="2" charset="2"/>
              <a:buChar char="q"/>
            </a:pPr>
            <a:r>
              <a:rPr lang="en-US" sz="2000" b="1" dirty="0" smtClean="0"/>
              <a:t>What is the Client-Server Model?</a:t>
            </a:r>
            <a:br>
              <a:rPr lang="en-US" sz="2000" b="1" dirty="0" smtClean="0"/>
            </a:br>
            <a:r>
              <a:rPr lang="en-US" sz="2000" dirty="0" smtClean="0"/>
              <a:t>The client-server model, or client-server architecture, is a distributed application framework dividing tasks between servers and clients, which either reside in the same system or communicate through a computer network or the Internet. The client relies on sending a request to another program in order to access a service made available by a server. The server runs one or more programs that share resources with and distribute work among clients. </a:t>
            </a:r>
            <a:br>
              <a:rPr lang="en-US" sz="2000" dirty="0" smtClean="0"/>
            </a:br>
            <a:r>
              <a:rPr lang="en-US" sz="2000" dirty="0" smtClean="0"/>
              <a:t>The client server relationship communicates in a request–response messaging pattern and must adhere to a common communications protocol, which formally defines the rules, language, and dialog patterns to be used. Client-server communication typically adheres to the TCP/IP protocol suite. </a:t>
            </a:r>
            <a:br>
              <a:rPr lang="en-US" sz="2000" dirty="0" smtClean="0"/>
            </a:br>
            <a:r>
              <a:rPr lang="en-US" sz="2000" dirty="0" smtClean="0"/>
              <a:t>TCP protocol maintains a connection until the client and server have completed the message exchange. TCP protocol determines the best way to distribute application data into packets that networks can deliver, transfers packets to and receives packets from the network, and manages flow control and retransmission of dropped or garbled packets. IP is a connectionless protocol in which each packet traveling through the Internet is an independent unit of data unrelated to any other data units.</a:t>
            </a:r>
            <a:br>
              <a:rPr lang="en-US" sz="2000" dirty="0" smtClean="0"/>
            </a:br>
            <a:r>
              <a:rPr lang="en-US" sz="2000" dirty="0" smtClean="0"/>
              <a:t>Client requests are organized and prioritized in a scheduling system, which helps servers cope in the instance of receiving requests from many distinct clients in a short space of time. The client-server approach enables any general-purpose computer to expand its capabilities by utilizing the shared resources of other hosts. Popular client-server applications include email, the World Wide Web, and network printing.</a:t>
            </a:r>
            <a:br>
              <a:rPr lang="en-US" sz="2000" dirty="0" smtClean="0"/>
            </a:br>
            <a:endParaRPr lang="en-IN" sz="2000" dirty="0"/>
          </a:p>
        </p:txBody>
      </p:sp>
    </p:spTree>
    <p:extLst>
      <p:ext uri="{BB962C8B-B14F-4D97-AF65-F5344CB8AC3E}">
        <p14:creationId xmlns:p14="http://schemas.microsoft.com/office/powerpoint/2010/main" val="416455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6552728"/>
          </a:xfrm>
        </p:spPr>
        <p:txBody>
          <a:bodyPr>
            <a:normAutofit fontScale="90000"/>
          </a:bodyPr>
          <a:lstStyle/>
          <a:p>
            <a:pPr marL="285750" indent="-285750" algn="l">
              <a:buFont typeface="Wingdings" pitchFamily="2" charset="2"/>
              <a:buChar char="q"/>
            </a:pPr>
            <a:r>
              <a:rPr lang="en-US" sz="1600" b="1" dirty="0" smtClean="0"/>
              <a:t>Categories of Client-Server Computing</a:t>
            </a:r>
            <a:br>
              <a:rPr lang="en-US" sz="1600" b="1" dirty="0" smtClean="0"/>
            </a:br>
            <a:r>
              <a:rPr lang="en-US" sz="1600" dirty="0" smtClean="0"/>
              <a:t>There are four main categories of client-server computing:</a:t>
            </a:r>
            <a:br>
              <a:rPr lang="en-US" sz="1600" dirty="0" smtClean="0"/>
            </a:br>
            <a:r>
              <a:rPr lang="en-US" sz="1600" dirty="0" smtClean="0"/>
              <a:t/>
            </a:r>
            <a:br>
              <a:rPr lang="en-US" sz="1600" dirty="0" smtClean="0"/>
            </a:br>
            <a:r>
              <a:rPr lang="en-US" sz="2000" b="1" dirty="0" smtClean="0"/>
              <a:t>1</a:t>
            </a:r>
            <a:r>
              <a:rPr lang="en-US" sz="1600" dirty="0" smtClean="0"/>
              <a:t>.</a:t>
            </a:r>
            <a:r>
              <a:rPr lang="en-US" sz="1600" b="1" dirty="0" smtClean="0"/>
              <a:t>One-Tier architecture</a:t>
            </a:r>
            <a:r>
              <a:rPr lang="en-US" sz="1600" dirty="0" smtClean="0"/>
              <a:t>: consists of a simple program running on a single computer without requiring access to the network. User requests don’t manage any network protocols, therefore the code is simple and the network is relieved of the extra traffic.  </a:t>
            </a:r>
            <a:br>
              <a:rPr lang="en-US" sz="1600" dirty="0" smtClean="0"/>
            </a:br>
            <a:r>
              <a:rPr lang="en-US" sz="1600" dirty="0" smtClean="0"/>
              <a:t/>
            </a:r>
            <a:br>
              <a:rPr lang="en-US" sz="1600" dirty="0" smtClean="0"/>
            </a:br>
            <a:r>
              <a:rPr lang="en-US" sz="2000" b="1" dirty="0" smtClean="0"/>
              <a:t>2</a:t>
            </a:r>
            <a:r>
              <a:rPr lang="en-US" sz="1600" dirty="0" smtClean="0"/>
              <a:t>.</a:t>
            </a:r>
            <a:r>
              <a:rPr lang="en-US" sz="1600" b="1" dirty="0" smtClean="0"/>
              <a:t>Two-Tier architecture</a:t>
            </a:r>
            <a:r>
              <a:rPr lang="en-US" sz="1600" dirty="0" smtClean="0"/>
              <a:t>: consists of the client, the server, and the protocol that links the two tiers. The </a:t>
            </a:r>
            <a:r>
              <a:rPr lang="en-US" sz="1600" dirty="0" smtClean="0">
                <a:hlinkClick r:id="rId2"/>
              </a:rPr>
              <a:t>Graphical User Interface</a:t>
            </a:r>
            <a:r>
              <a:rPr lang="en-US" sz="1600" dirty="0" smtClean="0"/>
              <a:t> code resides on the client host and the domain logic resides on the server host. The client-server GUI is written in high-level languages such as C++ and Java. </a:t>
            </a:r>
            <a:br>
              <a:rPr lang="en-US" sz="1600" dirty="0" smtClean="0"/>
            </a:br>
            <a:r>
              <a:rPr lang="en-US" sz="1600" dirty="0" smtClean="0"/>
              <a:t/>
            </a:r>
            <a:br>
              <a:rPr lang="en-US" sz="1600" dirty="0" smtClean="0"/>
            </a:br>
            <a:r>
              <a:rPr lang="en-US" sz="2000" b="1" dirty="0" smtClean="0"/>
              <a:t>3</a:t>
            </a:r>
            <a:r>
              <a:rPr lang="en-US" sz="1600" dirty="0" smtClean="0"/>
              <a:t>.</a:t>
            </a:r>
            <a:r>
              <a:rPr lang="en-US" sz="1600" b="1" dirty="0" smtClean="0"/>
              <a:t>Three-Tier architecture</a:t>
            </a:r>
            <a:r>
              <a:rPr lang="en-US" sz="1600" dirty="0" smtClean="0"/>
              <a:t>: consists of a presentation tier, which is the User Interface layer, the application tier, which is the service layer that performs detailed processing, and the data tier, which consists of a database server that stores information.</a:t>
            </a:r>
            <a:br>
              <a:rPr lang="en-US" sz="1600" dirty="0" smtClean="0"/>
            </a:br>
            <a:r>
              <a:rPr lang="en-US" sz="1600" dirty="0" smtClean="0"/>
              <a:t/>
            </a:r>
            <a:br>
              <a:rPr lang="en-US" sz="1600" dirty="0" smtClean="0"/>
            </a:br>
            <a:r>
              <a:rPr lang="en-US" sz="2000" b="1" dirty="0" smtClean="0"/>
              <a:t>4</a:t>
            </a:r>
            <a:r>
              <a:rPr lang="en-US" sz="1600" dirty="0" smtClean="0"/>
              <a:t>.</a:t>
            </a:r>
            <a:r>
              <a:rPr lang="en-US" sz="1600" b="1" dirty="0" smtClean="0"/>
              <a:t>N-Tier architecture</a:t>
            </a:r>
            <a:r>
              <a:rPr lang="en-US" sz="1600" dirty="0" smtClean="0"/>
              <a:t>: divides an application into logical layers, which separate responsibilities and manage dependencies, and physical tiers, which run on separate machines, improve scalability, and add latency from the additional network communication. N-Tier architecture can be closed-layer, in which a layer can only communicate with the next layer down, or open-layer, in which a layer can communicate with any layers below it. </a:t>
            </a:r>
            <a:br>
              <a:rPr lang="en-US" sz="1600" dirty="0" smtClean="0"/>
            </a:br>
            <a:r>
              <a:rPr lang="en-US" sz="1600" dirty="0" smtClean="0"/>
              <a:t>Microsoft MySQL Server is a popular example of a three-tier architecture, consisting of three major components: a protocol layer, a relational engine, and a storage engine. Any client machines that connect directly to SQL Server must have a SQL Server client installed. Microsoft’s Client-Server Runtime Process helps manage the majority of the graphical instruction sets on Windows operating system.</a:t>
            </a:r>
            <a:br>
              <a:rPr lang="en-US" sz="1600" dirty="0" smtClean="0"/>
            </a:br>
            <a:r>
              <a:rPr lang="en-US" sz="1600" dirty="0" smtClean="0"/>
              <a:t/>
            </a:r>
            <a:br>
              <a:rPr lang="en-US" sz="1600" dirty="0" smtClean="0"/>
            </a:br>
            <a:endParaRPr lang="en-IN" sz="1600" dirty="0"/>
          </a:p>
        </p:txBody>
      </p:sp>
    </p:spTree>
    <p:extLst>
      <p:ext uri="{BB962C8B-B14F-4D97-AF65-F5344CB8AC3E}">
        <p14:creationId xmlns:p14="http://schemas.microsoft.com/office/powerpoint/2010/main" val="87369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3096344"/>
          </a:xfrm>
        </p:spPr>
        <p:txBody>
          <a:bodyPr>
            <a:normAutofit/>
          </a:bodyPr>
          <a:lstStyle/>
          <a:p>
            <a:pPr marL="285750" indent="-285750" algn="l">
              <a:buFont typeface="Wingdings" pitchFamily="2" charset="2"/>
              <a:buChar char="q"/>
            </a:pPr>
            <a:r>
              <a:rPr lang="en-US" sz="1600" b="1" dirty="0" smtClean="0"/>
              <a:t>What is a Client-Server Network?</a:t>
            </a:r>
            <a:br>
              <a:rPr lang="en-US" sz="1600" b="1" dirty="0" smtClean="0"/>
            </a:br>
            <a:r>
              <a:rPr lang="en-US" sz="1600" dirty="0" smtClean="0"/>
              <a:t>A client-server network is the medium through which clients access resources and services from a central computer, via either a local area network (LAN) or a wide-area network (WAN), such as the Internet. A unique server called a daemon may be employed for the sole purpose of awaiting client requests, at which point the network connection is initiated until the client request has been fulfilled. </a:t>
            </a:r>
            <a:br>
              <a:rPr lang="en-US" sz="1600" dirty="0" smtClean="0"/>
            </a:br>
            <a:r>
              <a:rPr lang="en-US" sz="1600" dirty="0" smtClean="0"/>
              <a:t>Network traffic is categorized as client-to-server (north-south traffic) or server-to-server (east-west traffic). Popular network services include e-mail, file sharing, printing, and the World Wide Web. A major advantage of the client-server network is the central management of applications and data.</a:t>
            </a:r>
            <a:br>
              <a:rPr lang="en-US" sz="1600" dirty="0" smtClean="0"/>
            </a:br>
            <a:endParaRPr lang="en-IN" sz="1600" dirty="0"/>
          </a:p>
        </p:txBody>
      </p:sp>
    </p:spTree>
    <p:extLst>
      <p:ext uri="{BB962C8B-B14F-4D97-AF65-F5344CB8AC3E}">
        <p14:creationId xmlns:p14="http://schemas.microsoft.com/office/powerpoint/2010/main" val="407868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3442394"/>
          </a:xfrm>
        </p:spPr>
        <p:txBody>
          <a:bodyPr>
            <a:normAutofit/>
          </a:bodyPr>
          <a:lstStyle/>
          <a:p>
            <a:pPr marL="285750" indent="-285750" algn="l">
              <a:buFont typeface="Wingdings" pitchFamily="2" charset="2"/>
              <a:buChar char="q"/>
            </a:pPr>
            <a:r>
              <a:rPr lang="en-US" sz="1600" b="1" dirty="0" smtClean="0"/>
              <a:t>Benefits of Client-Server Computing</a:t>
            </a:r>
            <a:br>
              <a:rPr lang="en-US" sz="1600" b="1" dirty="0" smtClean="0"/>
            </a:br>
            <a:r>
              <a:rPr lang="en-US" sz="1600" dirty="0" smtClean="0"/>
              <a:t>There are numerous advantages of the client server architecture model:</a:t>
            </a:r>
            <a:br>
              <a:rPr lang="en-US" sz="1600" dirty="0" smtClean="0"/>
            </a:br>
            <a:r>
              <a:rPr lang="en-US" sz="1600" dirty="0" smtClean="0"/>
              <a:t>A single server hosting all the required data in a single place facilitates easy protection of data and management of user authorization and authentication.</a:t>
            </a:r>
            <a:br>
              <a:rPr lang="en-US" sz="1600" dirty="0" smtClean="0"/>
            </a:br>
            <a:r>
              <a:rPr lang="en-US" sz="1600" dirty="0" smtClean="0"/>
              <a:t>Resources such as network segments, servers, and computers can be added to a client-server network without any significant interruptions. </a:t>
            </a:r>
            <a:br>
              <a:rPr lang="en-US" sz="1600" dirty="0" smtClean="0"/>
            </a:br>
            <a:r>
              <a:rPr lang="en-US" sz="1600" dirty="0" smtClean="0"/>
              <a:t>Data can be accessed efficiently without requiring clients and the server to be in close proximity. </a:t>
            </a:r>
            <a:br>
              <a:rPr lang="en-US" sz="1600" dirty="0" smtClean="0"/>
            </a:br>
            <a:r>
              <a:rPr lang="en-US" sz="1600" dirty="0" smtClean="0"/>
              <a:t>All nodes in the client-server system are independent, requesting data only from the server, which facilitates easy upgrades, replacements, and relocation of the nodes. </a:t>
            </a:r>
            <a:br>
              <a:rPr lang="en-US" sz="1600" dirty="0" smtClean="0"/>
            </a:br>
            <a:r>
              <a:rPr lang="en-US" sz="1600" dirty="0" smtClean="0"/>
              <a:t>Data that is transferred through client-server protocols are platform-agnostic.</a:t>
            </a:r>
            <a:br>
              <a:rPr lang="en-US" sz="1600" dirty="0" smtClean="0"/>
            </a:br>
            <a:r>
              <a:rPr lang="en-US" sz="1600" dirty="0" smtClean="0"/>
              <a:t/>
            </a:r>
            <a:br>
              <a:rPr lang="en-US" sz="1600" dirty="0" smtClean="0"/>
            </a:br>
            <a:endParaRPr lang="en-IN" sz="1600" dirty="0"/>
          </a:p>
        </p:txBody>
      </p:sp>
    </p:spTree>
    <p:extLst>
      <p:ext uri="{BB962C8B-B14F-4D97-AF65-F5344CB8AC3E}">
        <p14:creationId xmlns:p14="http://schemas.microsoft.com/office/powerpoint/2010/main" val="10185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3362"/>
          </a:xfrm>
        </p:spPr>
        <p:txBody>
          <a:bodyPr>
            <a:normAutofit fontScale="90000"/>
          </a:bodyPr>
          <a:lstStyle/>
          <a:p>
            <a:pPr marL="285750" indent="-285750" algn="l">
              <a:buFont typeface="Wingdings" pitchFamily="2" charset="2"/>
              <a:buChar char="q"/>
            </a:pPr>
            <a:r>
              <a:rPr lang="en-US" sz="1600" b="1" dirty="0" smtClean="0"/>
              <a:t>Difference Between Client and Server</a:t>
            </a:r>
            <a:br>
              <a:rPr lang="en-US" sz="1600" b="1" dirty="0" smtClean="0"/>
            </a:br>
            <a:r>
              <a:rPr lang="en-US" sz="1600" dirty="0" smtClean="0"/>
              <a:t>Clients, also known as service requesters, are pieces of computer hardware or server software that request resources and services made available by a server. Client computing is classified as Thick, Thin, or Hybrid. </a:t>
            </a:r>
            <a:br>
              <a:rPr lang="en-US" sz="1600" dirty="0" smtClean="0"/>
            </a:br>
            <a:r>
              <a:rPr lang="en-US" sz="1600" dirty="0" smtClean="0"/>
              <a:t/>
            </a:r>
            <a:br>
              <a:rPr lang="en-US" sz="1600" dirty="0" smtClean="0"/>
            </a:br>
            <a:r>
              <a:rPr lang="en-US" sz="1600" b="1" dirty="0" smtClean="0"/>
              <a:t>Thick Client</a:t>
            </a:r>
            <a:r>
              <a:rPr lang="en-US" sz="1600" dirty="0" smtClean="0"/>
              <a:t>: a client that provides rich functionality, performs the majority of data processing itself, and relies very lightly upon the server.</a:t>
            </a:r>
            <a:br>
              <a:rPr lang="en-US" sz="1600" dirty="0" smtClean="0"/>
            </a:br>
            <a:r>
              <a:rPr lang="en-US" sz="1600" dirty="0" smtClean="0"/>
              <a:t/>
            </a:r>
            <a:br>
              <a:rPr lang="en-US" sz="1600" dirty="0" smtClean="0"/>
            </a:br>
            <a:r>
              <a:rPr lang="en-US" sz="1600" b="1" dirty="0" smtClean="0"/>
              <a:t>Thin Client</a:t>
            </a:r>
            <a:r>
              <a:rPr lang="en-US" sz="1600" dirty="0" smtClean="0"/>
              <a:t>: a thin-client server is a lightweight computer that relies heavily on the resources of the host computer -- an application server performs the majority of any required data processing.</a:t>
            </a:r>
            <a:br>
              <a:rPr lang="en-US" sz="1600" dirty="0" smtClean="0"/>
            </a:br>
            <a:r>
              <a:rPr lang="en-US" sz="1600" dirty="0" smtClean="0"/>
              <a:t/>
            </a:r>
            <a:br>
              <a:rPr lang="en-US" sz="1600" dirty="0" smtClean="0"/>
            </a:br>
            <a:r>
              <a:rPr lang="en-US" sz="1600" b="1" dirty="0" smtClean="0"/>
              <a:t>Hybrid Client</a:t>
            </a:r>
            <a:r>
              <a:rPr lang="en-US" sz="1600" dirty="0" smtClean="0"/>
              <a:t>: possessing a combination of thin client and thick client characteristics, a hybrid client relies on the server to store persistent data, but is capable of local processing.</a:t>
            </a:r>
            <a:br>
              <a:rPr lang="en-US" sz="1600" dirty="0" smtClean="0"/>
            </a:br>
            <a:r>
              <a:rPr lang="en-US" sz="1600" dirty="0" smtClean="0"/>
              <a:t>A server is a device or computer program that provides functionality for other devices or programs. Any computerized process that can be used or called upon by a client to share resources and distribute work is a server. Some common examples of servers include:</a:t>
            </a:r>
            <a:br>
              <a:rPr lang="en-US" sz="1600" dirty="0" smtClean="0"/>
            </a:br>
            <a:r>
              <a:rPr lang="en-US" sz="1600" dirty="0" smtClean="0"/>
              <a:t/>
            </a:r>
            <a:br>
              <a:rPr lang="en-US" sz="1600" dirty="0" smtClean="0"/>
            </a:br>
            <a:r>
              <a:rPr lang="en-US" sz="1600" b="1" dirty="0" smtClean="0"/>
              <a:t>Application Server</a:t>
            </a:r>
            <a:r>
              <a:rPr lang="en-US" sz="1600" dirty="0" smtClean="0"/>
              <a:t>: hosts web applications that users in the network can use without needing their own copy.</a:t>
            </a:r>
            <a:br>
              <a:rPr lang="en-US" sz="1600" dirty="0" smtClean="0"/>
            </a:br>
            <a:r>
              <a:rPr lang="en-US" sz="1600" dirty="0" smtClean="0"/>
              <a:t/>
            </a:r>
            <a:br>
              <a:rPr lang="en-US" sz="1600" dirty="0" smtClean="0"/>
            </a:br>
            <a:r>
              <a:rPr lang="en-US" sz="1600" b="1" dirty="0" smtClean="0"/>
              <a:t>Computing Server</a:t>
            </a:r>
            <a:r>
              <a:rPr lang="en-US" sz="1600" dirty="0" smtClean="0"/>
              <a:t>: shares an enormous amount of computer resources with networked computers that require more CPU power and RAM than is typically available for a personal computer.</a:t>
            </a:r>
            <a:br>
              <a:rPr lang="en-US" sz="1600" dirty="0" smtClean="0"/>
            </a:br>
            <a:r>
              <a:rPr lang="en-US" sz="1600" dirty="0" smtClean="0"/>
              <a:t/>
            </a:r>
            <a:br>
              <a:rPr lang="en-US" sz="1600" dirty="0" smtClean="0"/>
            </a:br>
            <a:r>
              <a:rPr lang="en-US" sz="1600" b="1" dirty="0" smtClean="0"/>
              <a:t>Database Server</a:t>
            </a:r>
            <a:r>
              <a:rPr lang="en-US" sz="1600" dirty="0" smtClean="0"/>
              <a:t>: maintains and shares databases for any computer program that ingests well-organized data, such as accounting software and spreadsheets.</a:t>
            </a:r>
            <a:r>
              <a:rPr lang="en-US" sz="1600" b="1" dirty="0" smtClean="0"/>
              <a:t>‍</a:t>
            </a:r>
            <a:r>
              <a:rPr lang="en-US" sz="1600" dirty="0" smtClean="0"/>
              <a:t/>
            </a:r>
            <a:br>
              <a:rPr lang="en-US" sz="1600" dirty="0" smtClean="0"/>
            </a:br>
            <a:r>
              <a:rPr lang="en-US" sz="1600" dirty="0" smtClean="0"/>
              <a:t/>
            </a:r>
            <a:br>
              <a:rPr lang="en-US" sz="1600" dirty="0" smtClean="0"/>
            </a:br>
            <a:r>
              <a:rPr lang="en-US" sz="1600" b="1" dirty="0" smtClean="0"/>
              <a:t>Web Server</a:t>
            </a:r>
            <a:r>
              <a:rPr lang="en-US" sz="1600" dirty="0" smtClean="0"/>
              <a:t>: hosts web pages and facilitates the existence of the World Wide Web.</a:t>
            </a:r>
            <a:br>
              <a:rPr lang="en-US" sz="1600" dirty="0" smtClean="0"/>
            </a:br>
            <a:endParaRPr lang="en-IN" sz="1600" dirty="0"/>
          </a:p>
        </p:txBody>
      </p:sp>
    </p:spTree>
    <p:extLst>
      <p:ext uri="{BB962C8B-B14F-4D97-AF65-F5344CB8AC3E}">
        <p14:creationId xmlns:p14="http://schemas.microsoft.com/office/powerpoint/2010/main" val="1990787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30</Words>
  <Application>Microsoft Office PowerPoint</Application>
  <PresentationFormat>On-screen Show (4:3)</PresentationFormat>
  <Paragraphs>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Name : Pandekar Rutuja Bashweshwar Class : M.Sc.(Computer Science)-I Roll No : 29 Subject : Web Service Topic : Client – Server Architecture</vt:lpstr>
      <vt:lpstr>What is the Client-Server Model? The client-server model, or client-server architecture, is a distributed application framework dividing tasks between servers and clients, which either reside in the same system or communicate through a computer network or the Internet. The client relies on sending a request to another program in order to access a service made available by a server. The server runs one or more programs that share resources with and distribute work among clients.  The client server relationship communicates in a request–response messaging pattern and must adhere to a common communications protocol, which formally defines the rules, language, and dialog patterns to be used. Client-server communication typically adheres to the TCP/IP protocol suite.  TCP protocol maintains a connection until the client and server have completed the message exchange. TCP protocol determines the best way to distribute application data into packets that networks can deliver, transfers packets to and receives packets from the network, and manages flow control and retransmission of dropped or garbled packets. IP is a connectionless protocol in which each packet traveling through the Internet is an independent unit of data unrelated to any other data units. Client requests are organized and prioritized in a scheduling system, which helps servers cope in the instance of receiving requests from many distinct clients in a short space of time. The client-server approach enables any general-purpose computer to expand its capabilities by utilizing the shared resources of other hosts. Popular client-server applications include email, the World Wide Web, and network printing. </vt:lpstr>
      <vt:lpstr>Categories of Client-Server Computing There are four main categories of client-server computing:  1.One-Tier architecture: consists of a simple program running on a single computer without requiring access to the network. User requests don’t manage any network protocols, therefore the code is simple and the network is relieved of the extra traffic.    2.Two-Tier architecture: consists of the client, the server, and the protocol that links the two tiers. The Graphical User Interface code resides on the client host and the domain logic resides on the server host. The client-server GUI is written in high-level languages such as C++ and Java.   3.Three-Tier architecture: consists of a presentation tier, which is the User Interface layer, the application tier, which is the service layer that performs detailed processing, and the data tier, which consists of a database server that stores information.  4.N-Tier architecture: divides an application into logical layers, which separate responsibilities and manage dependencies, and physical tiers, which run on separate machines, improve scalability, and add latency from the additional network communication. N-Tier architecture can be closed-layer, in which a layer can only communicate with the next layer down, or open-layer, in which a layer can communicate with any layers below it.  Microsoft MySQL Server is a popular example of a three-tier architecture, consisting of three major components: a protocol layer, a relational engine, and a storage engine. Any client machines that connect directly to SQL Server must have a SQL Server client installed. Microsoft’s Client-Server Runtime Process helps manage the majority of the graphical instruction sets on Windows operating system.  </vt:lpstr>
      <vt:lpstr>What is a Client-Server Network? A client-server network is the medium through which clients access resources and services from a central computer, via either a local area network (LAN) or a wide-area network (WAN), such as the Internet. A unique server called a daemon may be employed for the sole purpose of awaiting client requests, at which point the network connection is initiated until the client request has been fulfilled.  Network traffic is categorized as client-to-server (north-south traffic) or server-to-server (east-west traffic). Popular network services include e-mail, file sharing, printing, and the World Wide Web. A major advantage of the client-server network is the central management of applications and data. </vt:lpstr>
      <vt:lpstr>Benefits of Client-Server Computing There are numerous advantages of the client server architecture model: A single server hosting all the required data in a single place facilitates easy protection of data and management of user authorization and authentication. Resources such as network segments, servers, and computers can be added to a client-server network without any significant interruptions.  Data can be accessed efficiently without requiring clients and the server to be in close proximity.  All nodes in the client-server system are independent, requesting data only from the server, which facilitates easy upgrades, replacements, and relocation of the nodes.  Data that is transferred through client-server protocols are platform-agnostic.  </vt:lpstr>
      <vt:lpstr>Difference Between Client and Server Clients, also known as service requesters, are pieces of computer hardware or server software that request resources and services made available by a server. Client computing is classified as Thick, Thin, or Hybrid.   Thick Client: a client that provides rich functionality, performs the majority of data processing itself, and relies very lightly upon the server.  Thin Client: a thin-client server is a lightweight computer that relies heavily on the resources of the host computer -- an application server performs the majority of any required data processing.  Hybrid Client: possessing a combination of thin client and thick client characteristics, a hybrid client relies on the server to store persistent data, but is capable of local processing. A server is a device or computer program that provides functionality for other devices or programs. Any computerized process that can be used or called upon by a client to share resources and distribute work is a server. Some common examples of servers include:  Application Server: hosts web applications that users in the network can use without needing their own copy.  Computing Server: shares an enormous amount of computer resources with networked computers that require more CPU power and RAM than is typically available for a personal computer.  Database Server: maintains and shares databases for any computer program that ingests well-organized data, such as accounting software and spreadsheets.‍  Web Server: hosts web pages and facilitates the existence of the World Wide Web.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Pandekar Rutuja Bashweshwar Class : M.Sc.(Computer Science)-I Roll No : 29 Subject : Web Service Topic : Client – Server Architecture</dc:title>
  <dc:creator>Admin</dc:creator>
  <cp:lastModifiedBy>Admin</cp:lastModifiedBy>
  <cp:revision>5</cp:revision>
  <dcterms:created xsi:type="dcterms:W3CDTF">2023-01-18T10:08:53Z</dcterms:created>
  <dcterms:modified xsi:type="dcterms:W3CDTF">2023-01-18T10:59:20Z</dcterms:modified>
</cp:coreProperties>
</file>