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63" r:id="rId5"/>
    <p:sldId id="272" r:id="rId6"/>
    <p:sldId id="258" r:id="rId7"/>
    <p:sldId id="273" r:id="rId8"/>
    <p:sldId id="261" r:id="rId9"/>
    <p:sldId id="280" r:id="rId10"/>
    <p:sldId id="281" r:id="rId11"/>
    <p:sldId id="270" r:id="rId12"/>
    <p:sldId id="275" r:id="rId13"/>
    <p:sldId id="282" r:id="rId14"/>
    <p:sldId id="285" r:id="rId15"/>
    <p:sldId id="276" r:id="rId16"/>
    <p:sldId id="283" r:id="rId17"/>
    <p:sldId id="27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6D704-B0F3-4CF5-BF4D-7DF488B60F25}">
          <p14:sldIdLst>
            <p14:sldId id="256"/>
            <p14:sldId id="257"/>
            <p14:sldId id="274"/>
            <p14:sldId id="263"/>
            <p14:sldId id="272"/>
            <p14:sldId id="258"/>
            <p14:sldId id="273"/>
            <p14:sldId id="261"/>
            <p14:sldId id="280"/>
            <p14:sldId id="281"/>
            <p14:sldId id="270"/>
            <p14:sldId id="275"/>
            <p14:sldId id="282"/>
            <p14:sldId id="285"/>
            <p14:sldId id="276"/>
            <p14:sldId id="283"/>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169772-C8E7-4403-A88F-D9010F8CDC8F}"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169772-C8E7-4403-A88F-D9010F8CDC8F}"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169772-C8E7-4403-A88F-D9010F8CDC8F}"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169772-C8E7-4403-A88F-D9010F8CDC8F}"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69772-C8E7-4403-A88F-D9010F8CDC8F}"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169772-C8E7-4403-A88F-D9010F8CDC8F}"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169772-C8E7-4403-A88F-D9010F8CDC8F}"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169772-C8E7-4403-A88F-D9010F8CDC8F}"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69772-C8E7-4403-A88F-D9010F8CDC8F}"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69772-C8E7-4403-A88F-D9010F8CDC8F}"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69772-C8E7-4403-A88F-D9010F8CDC8F}"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7347-4755-46C0-8A17-48BA27C67B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69772-C8E7-4403-A88F-D9010F8CDC8F}" type="datetimeFigureOut">
              <a:rPr lang="en-US" smtClean="0"/>
              <a:t>5/25/2022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17347-4755-46C0-8A17-48BA27C67B9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6781800" cy="1981200"/>
          </a:xfrm>
        </p:spPr>
        <p:txBody>
          <a:bodyPr>
            <a:noAutofit/>
          </a:bodyPr>
          <a:lstStyle/>
          <a:p>
            <a:r>
              <a:rPr lang="en-US" sz="1600" b="1" dirty="0"/>
              <a:t>’’EMPOWERMENT THROUGH TECHNOLOGICAL EXCELLENCE” </a:t>
            </a:r>
            <a:br>
              <a:rPr lang="en-US" sz="1600" dirty="0"/>
            </a:br>
            <a:r>
              <a:rPr lang="en-IN" sz="1600" b="1" dirty="0"/>
              <a:t>GENBA SOPANRAO MOZE TRUST’S </a:t>
            </a:r>
            <a:br>
              <a:rPr lang="en-US" sz="1600" dirty="0"/>
            </a:br>
            <a:r>
              <a:rPr lang="en-IN" sz="1600" b="1" dirty="0"/>
              <a:t>25/1/3, </a:t>
            </a:r>
            <a:r>
              <a:rPr lang="en-IN" sz="1600" b="1" dirty="0" err="1"/>
              <a:t>Balewadi</a:t>
            </a:r>
            <a:r>
              <a:rPr lang="en-IN" sz="1600" b="1" dirty="0"/>
              <a:t>, Haveli, Pune-411045 </a:t>
            </a:r>
            <a:br>
              <a:rPr lang="en-IN" sz="1600" b="1" dirty="0"/>
            </a:br>
            <a:br>
              <a:rPr lang="en-IN" sz="1600" b="1" dirty="0"/>
            </a:br>
            <a:br>
              <a:rPr lang="en-IN" sz="1600" b="1" dirty="0"/>
            </a:br>
            <a:r>
              <a:rPr lang="en-US" sz="2000" b="1" dirty="0"/>
              <a:t>GENBA SPOANRAO MOZE COLLEGE OF ENGINEERING, BALEWADI, PUNE -45</a:t>
            </a:r>
            <a:br>
              <a:rPr lang="en-US" sz="2000" dirty="0"/>
            </a:br>
            <a:br>
              <a:rPr lang="en-US" sz="1600" dirty="0"/>
            </a:br>
            <a:endParaRPr lang="en-US" sz="1600" dirty="0"/>
          </a:p>
        </p:txBody>
      </p:sp>
      <p:sp>
        <p:nvSpPr>
          <p:cNvPr id="3" name="Subtitle 2"/>
          <p:cNvSpPr>
            <a:spLocks noGrp="1"/>
          </p:cNvSpPr>
          <p:nvPr>
            <p:ph type="subTitle" idx="1"/>
          </p:nvPr>
        </p:nvSpPr>
        <p:spPr>
          <a:xfrm>
            <a:off x="609600" y="2209800"/>
            <a:ext cx="7924800" cy="4038600"/>
          </a:xfrm>
        </p:spPr>
        <p:txBody>
          <a:bodyPr>
            <a:normAutofit/>
          </a:bodyPr>
          <a:lstStyle/>
          <a:p>
            <a:pPr>
              <a:lnSpc>
                <a:spcPct val="120000"/>
              </a:lnSpc>
            </a:pPr>
            <a:r>
              <a:rPr lang="en-US" b="1" dirty="0">
                <a:solidFill>
                  <a:schemeClr val="tx1"/>
                </a:solidFill>
              </a:rPr>
              <a:t>Project Presentation (B.E. Mech.)</a:t>
            </a:r>
          </a:p>
          <a:p>
            <a:pPr>
              <a:lnSpc>
                <a:spcPct val="120000"/>
              </a:lnSpc>
            </a:pPr>
            <a:r>
              <a:rPr lang="en-US" sz="2800" b="1" dirty="0">
                <a:solidFill>
                  <a:schemeClr val="tx1"/>
                </a:solidFill>
              </a:rPr>
              <a:t>TITLE: </a:t>
            </a:r>
            <a:r>
              <a:rPr lang="en-US" sz="2400" b="1" dirty="0">
                <a:solidFill>
                  <a:schemeClr val="tx1"/>
                </a:solidFill>
              </a:rPr>
              <a:t>DESIGN AND TESTING OF LIGHT WEIGHT SANDWICH COMPOSITE T- JOINT USING FINITE ELEMENT ANALYSIS </a:t>
            </a:r>
          </a:p>
          <a:p>
            <a:pPr algn="l">
              <a:lnSpc>
                <a:spcPct val="120000"/>
              </a:lnSpc>
            </a:pPr>
            <a:r>
              <a:rPr lang="en-US" sz="2000" b="1" dirty="0">
                <a:solidFill>
                  <a:schemeClr val="tx1"/>
                </a:solidFill>
              </a:rPr>
              <a:t>PROJECT GUIDE:        </a:t>
            </a:r>
            <a:r>
              <a:rPr lang="en-US" sz="2000" b="1" u="sng" dirty="0">
                <a:solidFill>
                  <a:schemeClr val="tx1"/>
                </a:solidFill>
              </a:rPr>
              <a:t>PROF. S.S.YADAV</a:t>
            </a:r>
          </a:p>
          <a:p>
            <a:pPr algn="l">
              <a:lnSpc>
                <a:spcPct val="120000"/>
              </a:lnSpc>
            </a:pPr>
            <a:r>
              <a:rPr lang="en-US" sz="2000" b="1" dirty="0">
                <a:solidFill>
                  <a:schemeClr val="tx1"/>
                </a:solidFill>
              </a:rPr>
              <a:t>PROJECT MEMBERS: </a:t>
            </a:r>
            <a:r>
              <a:rPr lang="en-IN" sz="2000" dirty="0">
                <a:solidFill>
                  <a:schemeClr val="tx1"/>
                </a:solidFill>
              </a:rPr>
              <a:t>RUTURAJ HODAGE (B150300844)</a:t>
            </a:r>
            <a:endParaRPr lang="en-US" sz="2000" dirty="0">
              <a:solidFill>
                <a:schemeClr val="tx1"/>
              </a:solidFill>
            </a:endParaRPr>
          </a:p>
          <a:p>
            <a:pPr algn="l">
              <a:lnSpc>
                <a:spcPct val="120000"/>
              </a:lnSpc>
            </a:pPr>
            <a:r>
              <a:rPr lang="en-US" sz="2000" dirty="0">
                <a:solidFill>
                  <a:schemeClr val="tx1"/>
                </a:solidFill>
              </a:rPr>
              <a:t>                                      ABHISHEK TEKWADE(B150300938)</a:t>
            </a:r>
          </a:p>
          <a:p>
            <a:pPr algn="l">
              <a:lnSpc>
                <a:spcPct val="120000"/>
              </a:lnSpc>
            </a:pPr>
            <a:r>
              <a:rPr lang="en-US" sz="2000" dirty="0">
                <a:solidFill>
                  <a:schemeClr val="tx1"/>
                </a:solidFill>
              </a:rPr>
              <a:t>                                      MAHESHWARI KHILLARI(B150300868)</a:t>
            </a:r>
          </a:p>
          <a:p>
            <a:pPr algn="l">
              <a:lnSpc>
                <a:spcPct val="120000"/>
              </a:lnSpc>
            </a:pPr>
            <a:r>
              <a:rPr lang="en-US" sz="2000" dirty="0">
                <a:solidFill>
                  <a:schemeClr val="tx1"/>
                </a:solidFill>
              </a:rPr>
              <a:t>                                      ATHARVA BHANGE(B150300811)</a:t>
            </a:r>
            <a:endParaRPr lang="en-IN" sz="2000" dirty="0">
              <a:solidFill>
                <a:schemeClr val="tx1"/>
              </a:solidFill>
            </a:endParaRPr>
          </a:p>
          <a:p>
            <a:endParaRPr lang="en-US" sz="3000" b="1" dirty="0">
              <a:solidFill>
                <a:schemeClr val="tx1"/>
              </a:solidFill>
            </a:endParaRPr>
          </a:p>
        </p:txBody>
      </p:sp>
      <p:graphicFrame>
        <p:nvGraphicFramePr>
          <p:cNvPr id="1026" name="rectole0000000000"/>
          <p:cNvGraphicFramePr>
            <a:graphicFrameLocks noChangeAspect="1"/>
          </p:cNvGraphicFramePr>
          <p:nvPr/>
        </p:nvGraphicFramePr>
        <p:xfrm>
          <a:off x="914400" y="228600"/>
          <a:ext cx="1011238" cy="858837"/>
        </p:xfrm>
        <a:graphic>
          <a:graphicData uri="http://schemas.openxmlformats.org/presentationml/2006/ole">
            <mc:AlternateContent xmlns:mc="http://schemas.openxmlformats.org/markup-compatibility/2006">
              <mc:Choice xmlns:v="urn:schemas-microsoft-com:vml" Requires="v">
                <p:oleObj spid="_x0000_s1050" name="Picture" r:id="rId3" imgW="1432560" imgH="1122045" progId="StaticMetafile">
                  <p:embed/>
                </p:oleObj>
              </mc:Choice>
              <mc:Fallback>
                <p:oleObj name="Picture" r:id="rId3" imgW="1432560" imgH="1122045" progId="StaticMetafile">
                  <p:embed/>
                  <p:pic>
                    <p:nvPicPr>
                      <p:cNvPr id="0" name="rectole0000000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
                        <a:ext cx="1011238"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2D &amp; 3D Structure:</a:t>
            </a:r>
          </a:p>
        </p:txBody>
      </p:sp>
      <p:pic>
        <p:nvPicPr>
          <p:cNvPr id="4" name="Content Placeholder 3" descr="60 deg"/>
          <p:cNvPicPr>
            <a:picLocks noGrp="1" noChangeAspect="1"/>
          </p:cNvPicPr>
          <p:nvPr>
            <p:ph sz="half" idx="1"/>
          </p:nvPr>
        </p:nvPicPr>
        <p:blipFill>
          <a:blip r:embed="rId2"/>
          <a:srcRect l="16113" t="4056" r="-3021" b="-1504"/>
          <a:stretch>
            <a:fillRect/>
          </a:stretch>
        </p:blipFill>
        <p:spPr>
          <a:xfrm>
            <a:off x="127000" y="1828800"/>
            <a:ext cx="4384040" cy="3661410"/>
          </a:xfrm>
          <a:prstGeom prst="rect">
            <a:avLst/>
          </a:prstGeom>
        </p:spPr>
      </p:pic>
      <p:pic>
        <p:nvPicPr>
          <p:cNvPr id="5" name="Content Placeholder 4" descr="60 3d joint"/>
          <p:cNvPicPr>
            <a:picLocks noGrp="1" noChangeAspect="1"/>
          </p:cNvPicPr>
          <p:nvPr>
            <p:ph sz="half" idx="2"/>
          </p:nvPr>
        </p:nvPicPr>
        <p:blipFill>
          <a:blip r:embed="rId3"/>
          <a:stretch>
            <a:fillRect/>
          </a:stretch>
        </p:blipFill>
        <p:spPr>
          <a:xfrm>
            <a:off x="4124325" y="1732915"/>
            <a:ext cx="4540885" cy="3757295"/>
          </a:xfrm>
          <a:prstGeom prst="rect">
            <a:avLst/>
          </a:prstGeom>
        </p:spPr>
      </p:pic>
      <p:sp>
        <p:nvSpPr>
          <p:cNvPr id="9" name="Text Box 8"/>
          <p:cNvSpPr txBox="1"/>
          <p:nvPr/>
        </p:nvSpPr>
        <p:spPr>
          <a:xfrm>
            <a:off x="1905000" y="5715000"/>
            <a:ext cx="948055" cy="368300"/>
          </a:xfrm>
          <a:prstGeom prst="rect">
            <a:avLst/>
          </a:prstGeom>
          <a:noFill/>
        </p:spPr>
        <p:txBody>
          <a:bodyPr wrap="none" rtlCol="0">
            <a:spAutoFit/>
          </a:bodyPr>
          <a:lstStyle/>
          <a:p>
            <a:r>
              <a:rPr lang="en-US"/>
              <a:t>2D View</a:t>
            </a:r>
          </a:p>
        </p:txBody>
      </p:sp>
      <p:sp>
        <p:nvSpPr>
          <p:cNvPr id="10" name="Text Box 9"/>
          <p:cNvSpPr txBox="1"/>
          <p:nvPr/>
        </p:nvSpPr>
        <p:spPr>
          <a:xfrm>
            <a:off x="6324600" y="5715000"/>
            <a:ext cx="948055" cy="368300"/>
          </a:xfrm>
          <a:prstGeom prst="rect">
            <a:avLst/>
          </a:prstGeom>
          <a:noFill/>
        </p:spPr>
        <p:txBody>
          <a:bodyPr wrap="none" rtlCol="0">
            <a:spAutoFit/>
          </a:bodyPr>
          <a:lstStyle/>
          <a:p>
            <a:r>
              <a:rPr lang="en-US"/>
              <a:t>3D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Manufacturing of T Joint</a:t>
            </a:r>
          </a:p>
        </p:txBody>
      </p:sp>
      <p:sp>
        <p:nvSpPr>
          <p:cNvPr id="3" name="Content Placeholder 2"/>
          <p:cNvSpPr>
            <a:spLocks noGrp="1"/>
          </p:cNvSpPr>
          <p:nvPr>
            <p:ph sz="half" idx="1"/>
          </p:nvPr>
        </p:nvSpPr>
        <p:spPr>
          <a:xfrm>
            <a:off x="457200" y="1600200"/>
            <a:ext cx="8275320" cy="1727200"/>
          </a:xfrm>
        </p:spPr>
        <p:txBody>
          <a:bodyPr>
            <a:normAutofit/>
          </a:bodyPr>
          <a:lstStyle/>
          <a:p>
            <a:r>
              <a:rPr lang="en-US" sz="1555">
                <a:latin typeface="Times New Roman" panose="02020603050405020304" charset="0"/>
                <a:cs typeface="Times New Roman" panose="02020603050405020304" charset="0"/>
              </a:rPr>
              <a:t>The manufacturing of T-joint will be carried out in college workshop to get guidance of workshop supervisor and project guide.</a:t>
            </a:r>
          </a:p>
          <a:p>
            <a:r>
              <a:rPr lang="en-US" sz="1555">
                <a:latin typeface="Times New Roman" panose="02020603050405020304" charset="0"/>
                <a:cs typeface="Times New Roman" panose="02020603050405020304" charset="0"/>
              </a:rPr>
              <a:t>A T-joint consists of horizontal plate (hull), vertical plate (bulkhead), core pieces, filler triangle and overlaminates. Sandwich panels for T- joint are manufactured by HLU (Hand Lay-up) method. Since hull and bulkhead are made from core laminated with skin, it becomes quite difficult to understand and manufacture.</a:t>
            </a:r>
          </a:p>
          <a:p>
            <a:endParaRPr lang="en-US" sz="1555">
              <a:latin typeface="Times New Roman" panose="02020603050405020304" charset="0"/>
              <a:cs typeface="Times New Roman" panose="02020603050405020304" charset="0"/>
            </a:endParaRPr>
          </a:p>
        </p:txBody>
      </p:sp>
      <p:pic>
        <p:nvPicPr>
          <p:cNvPr id="8" name="Content Placeholder 7" descr="WhatsApp Image 2022-05-20 at 2.30.57 PM"/>
          <p:cNvPicPr>
            <a:picLocks noGrp="1" noChangeAspect="1"/>
          </p:cNvPicPr>
          <p:nvPr>
            <p:ph sz="half" idx="2"/>
          </p:nvPr>
        </p:nvPicPr>
        <p:blipFill>
          <a:blip r:embed="rId2"/>
          <a:stretch>
            <a:fillRect/>
          </a:stretch>
        </p:blipFill>
        <p:spPr>
          <a:xfrm>
            <a:off x="838200" y="3509645"/>
            <a:ext cx="1972310" cy="2454275"/>
          </a:xfrm>
          <a:prstGeom prst="rect">
            <a:avLst/>
          </a:prstGeom>
        </p:spPr>
      </p:pic>
      <p:pic>
        <p:nvPicPr>
          <p:cNvPr id="9" name="Picture 8" descr="WhatsApp Image 2022-05-20 at 2.30.56 PM"/>
          <p:cNvPicPr>
            <a:picLocks noChangeAspect="1"/>
          </p:cNvPicPr>
          <p:nvPr/>
        </p:nvPicPr>
        <p:blipFill>
          <a:blip r:embed="rId3"/>
          <a:stretch>
            <a:fillRect/>
          </a:stretch>
        </p:blipFill>
        <p:spPr>
          <a:xfrm>
            <a:off x="2971800" y="3489960"/>
            <a:ext cx="1981200" cy="2468880"/>
          </a:xfrm>
          <a:prstGeom prst="rect">
            <a:avLst/>
          </a:prstGeom>
        </p:spPr>
      </p:pic>
      <p:pic>
        <p:nvPicPr>
          <p:cNvPr id="6" name="Picture 5">
            <a:extLst>
              <a:ext uri="{FF2B5EF4-FFF2-40B4-BE49-F238E27FC236}">
                <a16:creationId xmlns:a16="http://schemas.microsoft.com/office/drawing/2014/main" id="{28A98F1F-18DF-04F3-C3CF-40B58AAA44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4290" y="3501054"/>
            <a:ext cx="2876550" cy="2457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p>
        </p:txBody>
      </p:sp>
      <p:sp>
        <p:nvSpPr>
          <p:cNvPr id="3" name="Content Placeholder 2"/>
          <p:cNvSpPr>
            <a:spLocks noGrp="1"/>
          </p:cNvSpPr>
          <p:nvPr>
            <p:ph idx="1"/>
          </p:nvPr>
        </p:nvSpPr>
        <p:spPr>
          <a:xfrm>
            <a:off x="457200" y="1600200"/>
            <a:ext cx="8229600" cy="3733800"/>
          </a:xfrm>
        </p:spPr>
        <p:txBody>
          <a:bodyPr>
            <a:noAutofit/>
          </a:bodyPr>
          <a:lstStyle/>
          <a:p>
            <a:pPr>
              <a:lnSpc>
                <a:spcPct val="130000"/>
              </a:lnSpc>
            </a:pPr>
            <a:r>
              <a:rPr lang="en-US" sz="2000" dirty="0">
                <a:latin typeface="Times New Roman" panose="02020603050405020304" charset="0"/>
                <a:cs typeface="Times New Roman" panose="02020603050405020304" charset="0"/>
              </a:rPr>
              <a:t>By the finite element analysis, it is possible to understand the failure mechanisms associated with the complex structure of the T-joint by identifying the critical points and improving them. </a:t>
            </a:r>
          </a:p>
          <a:p>
            <a:pPr>
              <a:lnSpc>
                <a:spcPct val="130000"/>
              </a:lnSpc>
            </a:pPr>
            <a:r>
              <a:rPr lang="en-US" sz="2000" dirty="0">
                <a:latin typeface="Times New Roman" panose="02020603050405020304" charset="0"/>
                <a:cs typeface="Times New Roman" panose="02020603050405020304" charset="0"/>
              </a:rPr>
              <a:t>Below fig. shows the distribution of the stresses at particular load application. The maximum value is located at the corner where there is a stress concentration.</a:t>
            </a:r>
          </a:p>
          <a:p>
            <a:pPr>
              <a:lnSpc>
                <a:spcPct val="130000"/>
              </a:lnSpc>
            </a:pPr>
            <a:r>
              <a:rPr lang="en-US" sz="2000" dirty="0">
                <a:latin typeface="Times New Roman" panose="02020603050405020304" charset="0"/>
                <a:cs typeface="Times New Roman" panose="02020603050405020304" charset="0"/>
              </a:rPr>
              <a:t>The effects of changes in the T-Joint geometry (overlaminate angle and hull thickness) were studied by comparing the strain distribution in critical regions of the joint.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ECB064F-0D36-F07B-0D4A-FB0B631320B8}"/>
              </a:ext>
            </a:extLst>
          </p:cNvPr>
          <p:cNvGraphicFramePr>
            <a:graphicFrameLocks noGrp="1"/>
          </p:cNvGraphicFramePr>
          <p:nvPr>
            <p:ph idx="1"/>
            <p:extLst>
              <p:ext uri="{D42A27DB-BD31-4B8C-83A1-F6EECF244321}">
                <p14:modId xmlns:p14="http://schemas.microsoft.com/office/powerpoint/2010/main" val="1591450033"/>
              </p:ext>
            </p:extLst>
          </p:nvPr>
        </p:nvGraphicFramePr>
        <p:xfrm>
          <a:off x="533400" y="381000"/>
          <a:ext cx="4953000" cy="1540962"/>
        </p:xfrm>
        <a:graphic>
          <a:graphicData uri="http://schemas.openxmlformats.org/drawingml/2006/table">
            <a:tbl>
              <a:tblPr firstRow="1" firstCol="1" bandRow="1">
                <a:tableStyleId>{5C22544A-7EE6-4342-B048-85BDC9FD1C3A}</a:tableStyleId>
              </a:tblPr>
              <a:tblGrid>
                <a:gridCol w="643953">
                  <a:extLst>
                    <a:ext uri="{9D8B030D-6E8A-4147-A177-3AD203B41FA5}">
                      <a16:colId xmlns:a16="http://schemas.microsoft.com/office/drawing/2014/main" val="2054406840"/>
                    </a:ext>
                  </a:extLst>
                </a:gridCol>
                <a:gridCol w="1290813">
                  <a:extLst>
                    <a:ext uri="{9D8B030D-6E8A-4147-A177-3AD203B41FA5}">
                      <a16:colId xmlns:a16="http://schemas.microsoft.com/office/drawing/2014/main" val="2516905406"/>
                    </a:ext>
                  </a:extLst>
                </a:gridCol>
                <a:gridCol w="1857375">
                  <a:extLst>
                    <a:ext uri="{9D8B030D-6E8A-4147-A177-3AD203B41FA5}">
                      <a16:colId xmlns:a16="http://schemas.microsoft.com/office/drawing/2014/main" val="482677935"/>
                    </a:ext>
                  </a:extLst>
                </a:gridCol>
                <a:gridCol w="1160859">
                  <a:extLst>
                    <a:ext uri="{9D8B030D-6E8A-4147-A177-3AD203B41FA5}">
                      <a16:colId xmlns:a16="http://schemas.microsoft.com/office/drawing/2014/main" val="415022280"/>
                    </a:ext>
                  </a:extLst>
                </a:gridCol>
              </a:tblGrid>
              <a:tr h="457200">
                <a:tc>
                  <a:txBody>
                    <a:bodyPr/>
                    <a:lstStyle/>
                    <a:p>
                      <a:pPr algn="ctr">
                        <a:lnSpc>
                          <a:spcPct val="115000"/>
                        </a:lnSpc>
                        <a:spcAft>
                          <a:spcPts val="1000"/>
                        </a:spcAft>
                      </a:pPr>
                      <a:r>
                        <a:rPr lang="en-US" sz="1200" dirty="0">
                          <a:effectLst/>
                          <a:latin typeface="Times New Roman" panose="02020603050405020304" pitchFamily="18" charset="0"/>
                          <a:cs typeface="Times New Roman" panose="02020603050405020304" pitchFamily="18" charset="0"/>
                        </a:rPr>
                        <a:t>Sr.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dirty="0">
                          <a:effectLst/>
                          <a:latin typeface="Times New Roman" panose="02020603050405020304" pitchFamily="18" charset="0"/>
                          <a:cs typeface="Times New Roman" panose="02020603050405020304" pitchFamily="18" charset="0"/>
                        </a:rPr>
                        <a:t>LOAD APPLIED</a:t>
                      </a:r>
                      <a:r>
                        <a:rPr lang="en-IN" sz="1200" dirty="0">
                          <a:effectLst/>
                          <a:latin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(KN)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dirty="0">
                          <a:effectLst/>
                          <a:latin typeface="Times New Roman" panose="02020603050405020304" pitchFamily="18" charset="0"/>
                          <a:cs typeface="Times New Roman" panose="02020603050405020304" pitchFamily="18" charset="0"/>
                        </a:rPr>
                        <a:t>TOTAL DEFORMATION (mm)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latin typeface="Times New Roman" panose="02020603050405020304" pitchFamily="18" charset="0"/>
                          <a:cs typeface="Times New Roman" panose="02020603050405020304" pitchFamily="18" charset="0"/>
                        </a:rPr>
                        <a:t>STRESS (MPa)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9607219"/>
                  </a:ext>
                </a:extLst>
              </a:tr>
              <a:tr h="361254">
                <a:tc>
                  <a:txBody>
                    <a:bodyPr/>
                    <a:lstStyle/>
                    <a:p>
                      <a:pPr algn="ctr">
                        <a:lnSpc>
                          <a:spcPct val="115000"/>
                        </a:lnSpc>
                        <a:spcAft>
                          <a:spcPts val="1000"/>
                        </a:spcAft>
                      </a:pPr>
                      <a:r>
                        <a:rPr lang="en-US" sz="1200">
                          <a:effectLst/>
                          <a:latin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4.85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49.607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5106720"/>
                  </a:ext>
                </a:extLst>
              </a:tr>
              <a:tr h="361254">
                <a:tc>
                  <a:txBody>
                    <a:bodyPr/>
                    <a:lstStyle/>
                    <a:p>
                      <a:pPr algn="ctr">
                        <a:lnSpc>
                          <a:spcPct val="115000"/>
                        </a:lnSpc>
                        <a:spcAft>
                          <a:spcPts val="1000"/>
                        </a:spcAft>
                      </a:pPr>
                      <a:r>
                        <a:rPr lang="en-US" sz="1200">
                          <a:effectLst/>
                          <a:latin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30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7.96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74.411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7605663"/>
                  </a:ext>
                </a:extLst>
              </a:tr>
              <a:tr h="361254">
                <a:tc>
                  <a:txBody>
                    <a:bodyPr/>
                    <a:lstStyle/>
                    <a:p>
                      <a:pPr algn="ctr">
                        <a:lnSpc>
                          <a:spcPct val="115000"/>
                        </a:lnSpc>
                        <a:spcAft>
                          <a:spcPts val="1000"/>
                        </a:spcAft>
                      </a:pPr>
                      <a:r>
                        <a:rPr lang="en-US" sz="1200">
                          <a:effectLst/>
                          <a:latin typeface="Times New Roman" panose="02020603050405020304" pitchFamily="18" charset="0"/>
                          <a:cs typeface="Times New Roman" panose="02020603050405020304" pitchFamily="18" charset="0"/>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124.02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845052"/>
                  </a:ext>
                </a:extLst>
              </a:tr>
            </a:tbl>
          </a:graphicData>
        </a:graphic>
      </p:graphicFrame>
      <p:pic>
        <p:nvPicPr>
          <p:cNvPr id="5" name="Picture 4">
            <a:extLst>
              <a:ext uri="{FF2B5EF4-FFF2-40B4-BE49-F238E27FC236}">
                <a16:creationId xmlns:a16="http://schemas.microsoft.com/office/drawing/2014/main" id="{7D58E1E3-1D60-D917-95B8-97F8DEF325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769" t="18918" r="24615" b="7692"/>
          <a:stretch/>
        </p:blipFill>
        <p:spPr bwMode="auto">
          <a:xfrm>
            <a:off x="499188" y="2438400"/>
            <a:ext cx="4016309" cy="299590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B6DE2F9-0537-F991-0AF4-A011651C78A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513" t="19601" r="18589" b="8376"/>
          <a:stretch/>
        </p:blipFill>
        <p:spPr bwMode="auto">
          <a:xfrm>
            <a:off x="4572000" y="2461727"/>
            <a:ext cx="4455473" cy="299590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65C8-825B-44BC-4551-8BE6516C2BB0}"/>
              </a:ext>
            </a:extLst>
          </p:cNvPr>
          <p:cNvSpPr>
            <a:spLocks noGrp="1"/>
          </p:cNvSpPr>
          <p:nvPr>
            <p:ph type="title"/>
          </p:nvPr>
        </p:nvSpPr>
        <p:spPr/>
        <p:txBody>
          <a:bodyPr>
            <a:noAutofit/>
          </a:bodyPr>
          <a:lstStyle/>
          <a:p>
            <a:r>
              <a:rPr lang="en-IN" sz="2000" dirty="0">
                <a:latin typeface="Times New Roman" panose="02020603050405020304" pitchFamily="18" charset="0"/>
                <a:cs typeface="Times New Roman" panose="02020603050405020304" pitchFamily="18" charset="0"/>
              </a:rPr>
              <a:t>Analysis of T- Joint its Deformation and Stress Generation: </a:t>
            </a:r>
          </a:p>
        </p:txBody>
      </p:sp>
      <p:pic>
        <p:nvPicPr>
          <p:cNvPr id="4" name="Content Placeholder 3">
            <a:extLst>
              <a:ext uri="{FF2B5EF4-FFF2-40B4-BE49-F238E27FC236}">
                <a16:creationId xmlns:a16="http://schemas.microsoft.com/office/drawing/2014/main" id="{D7C72DF0-8658-0077-0C2E-5011654F29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4872"/>
          <a:stretch/>
        </p:blipFill>
        <p:spPr bwMode="auto">
          <a:xfrm>
            <a:off x="4627184" y="1295400"/>
            <a:ext cx="4059616" cy="363940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E7134AB-80CF-C09D-1DCA-26588E88B71A}"/>
              </a:ext>
            </a:extLst>
          </p:cNvPr>
          <p:cNvPicPr>
            <a:picLocks noChangeAspect="1"/>
          </p:cNvPicPr>
          <p:nvPr/>
        </p:nvPicPr>
        <p:blipFill rotWithShape="1">
          <a:blip r:embed="rId3">
            <a:extLst>
              <a:ext uri="{28A0092B-C50C-407E-A947-70E740481C1C}">
                <a14:useLocalDpi xmlns:a14="http://schemas.microsoft.com/office/drawing/2010/main" val="0"/>
              </a:ext>
            </a:extLst>
          </a:blip>
          <a:srcRect r="46154"/>
          <a:stretch/>
        </p:blipFill>
        <p:spPr bwMode="auto">
          <a:xfrm>
            <a:off x="372470" y="1295400"/>
            <a:ext cx="4114800" cy="37762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64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Analysis</a:t>
            </a:r>
          </a:p>
        </p:txBody>
      </p:sp>
      <p:sp>
        <p:nvSpPr>
          <p:cNvPr id="3" name="Content Placeholder 2"/>
          <p:cNvSpPr>
            <a:spLocks noGrp="1"/>
          </p:cNvSpPr>
          <p:nvPr>
            <p:ph idx="1"/>
          </p:nvPr>
        </p:nvSpPr>
        <p:spPr>
          <a:xfrm>
            <a:off x="457200" y="1600200"/>
            <a:ext cx="8229600" cy="3211195"/>
          </a:xfrm>
        </p:spPr>
        <p:txBody>
          <a:bodyPr>
            <a:noAutofit/>
          </a:bodyPr>
          <a:lstStyle/>
          <a:p>
            <a:pPr>
              <a:lnSpc>
                <a:spcPct val="130000"/>
              </a:lnSpc>
            </a:pPr>
            <a:r>
              <a:rPr lang="en-US" sz="2000">
                <a:latin typeface="Times New Roman" panose="02020603050405020304" charset="0"/>
                <a:cs typeface="Times New Roman" panose="02020603050405020304" charset="0"/>
              </a:rPr>
              <a:t>We are determining the static tensile load and displacement of a T-joint with the help of stress analysis. </a:t>
            </a:r>
          </a:p>
          <a:p>
            <a:pPr>
              <a:lnSpc>
                <a:spcPct val="130000"/>
              </a:lnSpc>
            </a:pPr>
            <a:r>
              <a:rPr lang="en-US" sz="2000">
                <a:latin typeface="Times New Roman" panose="02020603050405020304" charset="0"/>
                <a:cs typeface="Times New Roman" panose="02020603050405020304" charset="0"/>
              </a:rPr>
              <a:t>We have studied the strength and failure mode experimentally and by finite element analysis. Load Vs Displacement curves plotted with the help of servo hydraulic testing machine.</a:t>
            </a:r>
          </a:p>
          <a:p>
            <a:pPr>
              <a:lnSpc>
                <a:spcPct val="130000"/>
              </a:lnSpc>
            </a:pPr>
            <a:r>
              <a:rPr lang="en-US" sz="2000">
                <a:latin typeface="Times New Roman" panose="02020603050405020304" charset="0"/>
                <a:cs typeface="Times New Roman" panose="02020603050405020304" charset="0"/>
              </a:rPr>
              <a:t>After building the structure, it’s good practice to verify the FEM using experimental stress analysis. </a:t>
            </a:r>
          </a:p>
          <a:p>
            <a:pPr>
              <a:lnSpc>
                <a:spcPct val="130000"/>
              </a:lnSpc>
            </a:pPr>
            <a:r>
              <a:rPr lang="en-US" sz="2000">
                <a:latin typeface="Times New Roman" panose="02020603050405020304" charset="0"/>
                <a:cs typeface="Times New Roman" panose="02020603050405020304" charset="0"/>
              </a:rPr>
              <a:t>We are using experimental stress analysis also FE analysis. In this case, the goal is to identify the crack an existing t-joint in order to resolve problems.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225E05B-A80C-8AA5-6F9A-A77668D97D5B}"/>
              </a:ext>
            </a:extLst>
          </p:cNvPr>
          <p:cNvGraphicFramePr>
            <a:graphicFrameLocks noGrp="1"/>
          </p:cNvGraphicFramePr>
          <p:nvPr>
            <p:ph idx="1"/>
            <p:extLst>
              <p:ext uri="{D42A27DB-BD31-4B8C-83A1-F6EECF244321}">
                <p14:modId xmlns:p14="http://schemas.microsoft.com/office/powerpoint/2010/main" val="1894594926"/>
              </p:ext>
            </p:extLst>
          </p:nvPr>
        </p:nvGraphicFramePr>
        <p:xfrm>
          <a:off x="1345247" y="522508"/>
          <a:ext cx="4897295" cy="1828799"/>
        </p:xfrm>
        <a:graphic>
          <a:graphicData uri="http://schemas.openxmlformats.org/drawingml/2006/table">
            <a:tbl>
              <a:tblPr firstRow="1" firstCol="1" bandRow="1">
                <a:tableStyleId>{5C22544A-7EE6-4342-B048-85BDC9FD1C3A}</a:tableStyleId>
              </a:tblPr>
              <a:tblGrid>
                <a:gridCol w="1880529">
                  <a:extLst>
                    <a:ext uri="{9D8B030D-6E8A-4147-A177-3AD203B41FA5}">
                      <a16:colId xmlns:a16="http://schemas.microsoft.com/office/drawing/2014/main" val="490660670"/>
                    </a:ext>
                  </a:extLst>
                </a:gridCol>
                <a:gridCol w="665769">
                  <a:extLst>
                    <a:ext uri="{9D8B030D-6E8A-4147-A177-3AD203B41FA5}">
                      <a16:colId xmlns:a16="http://schemas.microsoft.com/office/drawing/2014/main" val="2153847927"/>
                    </a:ext>
                  </a:extLst>
                </a:gridCol>
                <a:gridCol w="1236908">
                  <a:extLst>
                    <a:ext uri="{9D8B030D-6E8A-4147-A177-3AD203B41FA5}">
                      <a16:colId xmlns:a16="http://schemas.microsoft.com/office/drawing/2014/main" val="4167681040"/>
                    </a:ext>
                  </a:extLst>
                </a:gridCol>
                <a:gridCol w="1114089">
                  <a:extLst>
                    <a:ext uri="{9D8B030D-6E8A-4147-A177-3AD203B41FA5}">
                      <a16:colId xmlns:a16="http://schemas.microsoft.com/office/drawing/2014/main" val="1970258668"/>
                    </a:ext>
                  </a:extLst>
                </a:gridCol>
              </a:tblGrid>
              <a:tr h="604056">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Value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Unit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Sample-45deg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Sample-60deg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7557103"/>
                  </a:ext>
                </a:extLst>
              </a:tr>
              <a:tr h="289449">
                <a:tc>
                  <a:txBody>
                    <a:bodyPr/>
                    <a:lstStyle/>
                    <a:p>
                      <a:pPr algn="just">
                        <a:lnSpc>
                          <a:spcPct val="115000"/>
                        </a:lnSpc>
                        <a:spcAft>
                          <a:spcPts val="1000"/>
                        </a:spcAft>
                      </a:pPr>
                      <a:r>
                        <a:rPr lang="en-US" sz="1400">
                          <a:effectLst/>
                          <a:latin typeface="Times New Roman" panose="02020603050405020304" pitchFamily="18" charset="0"/>
                          <a:cs typeface="Times New Roman" panose="02020603050405020304" pitchFamily="18" charset="0"/>
                        </a:rPr>
                        <a:t>Failure load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KN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29.8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49.5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876848"/>
                  </a:ext>
                </a:extLst>
              </a:tr>
              <a:tr h="331238">
                <a:tc>
                  <a:txBody>
                    <a:bodyPr/>
                    <a:lstStyle/>
                    <a:p>
                      <a:pPr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Deformation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mm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7.96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11.32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553145"/>
                  </a:ext>
                </a:extLst>
              </a:tr>
              <a:tr h="604056">
                <a:tc>
                  <a:txBody>
                    <a:bodyPr/>
                    <a:lstStyle/>
                    <a:p>
                      <a:pPr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Tensile Stress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N/mm</a:t>
                      </a:r>
                      <a:r>
                        <a:rPr lang="en-US" sz="1400" baseline="300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91.37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125.30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201"/>
                  </a:ext>
                </a:extLst>
              </a:tr>
            </a:tbl>
          </a:graphicData>
        </a:graphic>
      </p:graphicFrame>
      <p:pic>
        <p:nvPicPr>
          <p:cNvPr id="5" name="Picture 4">
            <a:extLst>
              <a:ext uri="{FF2B5EF4-FFF2-40B4-BE49-F238E27FC236}">
                <a16:creationId xmlns:a16="http://schemas.microsoft.com/office/drawing/2014/main" id="{8C39400C-27E5-9CC0-9A3D-8D63F45FC51F}"/>
              </a:ext>
            </a:extLst>
          </p:cNvPr>
          <p:cNvPicPr>
            <a:picLocks noChangeAspect="1"/>
          </p:cNvPicPr>
          <p:nvPr/>
        </p:nvPicPr>
        <p:blipFill>
          <a:blip r:embed="rId2" cstate="print"/>
          <a:srcRect/>
          <a:stretch>
            <a:fillRect/>
          </a:stretch>
        </p:blipFill>
        <p:spPr>
          <a:xfrm>
            <a:off x="2286000" y="2743200"/>
            <a:ext cx="4064953" cy="284269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270" y="440413"/>
            <a:ext cx="7070501" cy="719705"/>
          </a:xfrm>
        </p:spPr>
        <p:txBody>
          <a:bodyPr>
            <a:normAutofit fontScale="90000"/>
          </a:bodyPr>
          <a:lstStyle/>
          <a:p>
            <a:r>
              <a:rPr lang="en-US"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sz="half" idx="1"/>
          </p:nvPr>
        </p:nvSpPr>
        <p:spPr>
          <a:xfrm>
            <a:off x="1143000" y="1149232"/>
            <a:ext cx="6375999" cy="1441568"/>
          </a:xfrm>
        </p:spPr>
        <p:txBody>
          <a:bodyPr>
            <a:noAutofit/>
          </a:bodyPr>
          <a:lstStyle/>
          <a:p>
            <a:r>
              <a:rPr lang="en-US" sz="2000" dirty="0">
                <a:latin typeface="Times New Roman" panose="02020603050405020304" pitchFamily="18" charset="0"/>
                <a:cs typeface="Times New Roman" panose="02020603050405020304" pitchFamily="18" charset="0"/>
              </a:rPr>
              <a:t>The crack initiated from the interface between the over laminate and bottom skin through core A at about 49.5 KN after 10.93 mm displacement. The load versus displacement curve is shown in fig. </a:t>
            </a:r>
          </a:p>
          <a:p>
            <a:endParaRPr lang="en-US" sz="2000"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0D7E6EC-97FF-9834-4D31-8DE63BFB9319}"/>
              </a:ext>
            </a:extLst>
          </p:cNvPr>
          <p:cNvGraphicFramePr>
            <a:graphicFrameLocks noGrp="1"/>
          </p:cNvGraphicFramePr>
          <p:nvPr>
            <p:extLst>
              <p:ext uri="{D42A27DB-BD31-4B8C-83A1-F6EECF244321}">
                <p14:modId xmlns:p14="http://schemas.microsoft.com/office/powerpoint/2010/main" val="2646014234"/>
              </p:ext>
            </p:extLst>
          </p:nvPr>
        </p:nvGraphicFramePr>
        <p:xfrm>
          <a:off x="1143000" y="2556268"/>
          <a:ext cx="6312198" cy="1535966"/>
        </p:xfrm>
        <a:graphic>
          <a:graphicData uri="http://schemas.openxmlformats.org/drawingml/2006/table">
            <a:tbl>
              <a:tblPr firstRow="1" firstCol="1" bandRow="1">
                <a:tableStyleId>{5C22544A-7EE6-4342-B048-85BDC9FD1C3A}</a:tableStyleId>
              </a:tblPr>
              <a:tblGrid>
                <a:gridCol w="916054">
                  <a:extLst>
                    <a:ext uri="{9D8B030D-6E8A-4147-A177-3AD203B41FA5}">
                      <a16:colId xmlns:a16="http://schemas.microsoft.com/office/drawing/2014/main" val="597063879"/>
                    </a:ext>
                  </a:extLst>
                </a:gridCol>
                <a:gridCol w="1696077">
                  <a:extLst>
                    <a:ext uri="{9D8B030D-6E8A-4147-A177-3AD203B41FA5}">
                      <a16:colId xmlns:a16="http://schemas.microsoft.com/office/drawing/2014/main" val="2302904896"/>
                    </a:ext>
                  </a:extLst>
                </a:gridCol>
                <a:gridCol w="1696077">
                  <a:extLst>
                    <a:ext uri="{9D8B030D-6E8A-4147-A177-3AD203B41FA5}">
                      <a16:colId xmlns:a16="http://schemas.microsoft.com/office/drawing/2014/main" val="2263470493"/>
                    </a:ext>
                  </a:extLst>
                </a:gridCol>
                <a:gridCol w="2003990">
                  <a:extLst>
                    <a:ext uri="{9D8B030D-6E8A-4147-A177-3AD203B41FA5}">
                      <a16:colId xmlns:a16="http://schemas.microsoft.com/office/drawing/2014/main" val="646232433"/>
                    </a:ext>
                  </a:extLst>
                </a:gridCol>
              </a:tblGrid>
              <a:tr h="736271">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SR</a:t>
                      </a:r>
                      <a:r>
                        <a:rPr lang="en-US" sz="2000" dirty="0">
                          <a:effectLst/>
                          <a:latin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cs typeface="Times New Roman" panose="02020603050405020304" pitchFamily="18" charset="0"/>
                        </a:rPr>
                        <a:t>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LOAD (in KN)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ANSYS RESULT</a:t>
                      </a:r>
                      <a:endParaRPr lang="en-IN" sz="16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(in mm)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EXPERIMENTAL RESULT (in mm)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0475977"/>
                  </a:ext>
                </a:extLst>
              </a:tr>
              <a:tr h="266565">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4.85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4.32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952050"/>
                  </a:ext>
                </a:extLst>
              </a:tr>
              <a:tr h="266565">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7.96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7.25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087232"/>
                  </a:ext>
                </a:extLst>
              </a:tr>
              <a:tr h="266565">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11.32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10.45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275250"/>
                  </a:ext>
                </a:extLst>
              </a:tr>
            </a:tbl>
          </a:graphicData>
        </a:graphic>
      </p:graphicFrame>
      <p:sp>
        <p:nvSpPr>
          <p:cNvPr id="15" name="TextBox 14">
            <a:extLst>
              <a:ext uri="{FF2B5EF4-FFF2-40B4-BE49-F238E27FC236}">
                <a16:creationId xmlns:a16="http://schemas.microsoft.com/office/drawing/2014/main" id="{3936646B-F705-F150-ECE1-3A51C97A45F8}"/>
              </a:ext>
            </a:extLst>
          </p:cNvPr>
          <p:cNvSpPr txBox="1"/>
          <p:nvPr/>
        </p:nvSpPr>
        <p:spPr>
          <a:xfrm>
            <a:off x="1206799" y="4495800"/>
            <a:ext cx="6248399"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According to Finite Element Analysis result, maximum stress has developed on over laminate and bottom skin. Hence it was obviously failed at high stress region i.e. from over laminate.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sz="2000" dirty="0">
                <a:latin typeface="Times New Roman" panose="02020603050405020304" charset="0"/>
                <a:cs typeface="Times New Roman" panose="02020603050405020304" charset="0"/>
              </a:rPr>
              <a:t>It is found that both hull thickness and over laminate angle affected the critical strains in both the over laminate hull, indicating that in the design of such joints, these effects must be considered.</a:t>
            </a:r>
          </a:p>
          <a:p>
            <a:r>
              <a:rPr lang="en-US" sz="2000" dirty="0">
                <a:latin typeface="Times New Roman" panose="02020603050405020304" charset="0"/>
                <a:cs typeface="Times New Roman" panose="02020603050405020304" charset="0"/>
              </a:rPr>
              <a:t>The selected sandwich T-joint has been tested in static tension in special designed fixture .</a:t>
            </a:r>
          </a:p>
          <a:p>
            <a:r>
              <a:rPr lang="en-US" sz="2000" dirty="0">
                <a:latin typeface="Times New Roman" panose="02020603050405020304" charset="0"/>
                <a:cs typeface="Times New Roman" panose="02020603050405020304" charset="0"/>
              </a:rPr>
              <a:t>The T-joint fails in shear in the core of the base panel at a load of 49.5 KN.</a:t>
            </a:r>
          </a:p>
          <a:p>
            <a:r>
              <a:rPr lang="en-US" sz="2000" dirty="0">
                <a:latin typeface="Times New Roman" panose="02020603050405020304" charset="0"/>
                <a:cs typeface="Times New Roman" panose="02020603050405020304" charset="0"/>
              </a:rPr>
              <a:t>The release of energy from the shear failure of the base panel causes the T-joint itself to fail as well. </a:t>
            </a:r>
          </a:p>
          <a:p>
            <a:r>
              <a:rPr lang="en-US" sz="2000" dirty="0">
                <a:latin typeface="Times New Roman" panose="02020603050405020304" charset="0"/>
                <a:cs typeface="Times New Roman" panose="02020603050405020304" charset="0"/>
              </a:rPr>
              <a:t> The failure load of new T-joint is nearly 20% higher than that of the reference Base Design T- joint.</a:t>
            </a:r>
          </a:p>
          <a:p>
            <a:r>
              <a:rPr lang="en-US" sz="2000" dirty="0">
                <a:latin typeface="Times New Roman" panose="02020603050405020304" charset="0"/>
                <a:cs typeface="Times New Roman" panose="02020603050405020304" charset="0"/>
              </a:rPr>
              <a:t>The failure mode is initiated from overlaminate to foam core A by shear failure.</a:t>
            </a:r>
          </a:p>
          <a:p>
            <a:r>
              <a:rPr lang="en-US" sz="2000" dirty="0">
                <a:latin typeface="Times New Roman" panose="02020603050405020304" charset="0"/>
                <a:cs typeface="Times New Roman" panose="02020603050405020304" charset="0"/>
              </a:rPr>
              <a:t>The load Vs deflection curve is almost linear until a load of 49.5 KN.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Referance</a:t>
            </a:r>
          </a:p>
        </p:txBody>
      </p:sp>
      <p:sp>
        <p:nvSpPr>
          <p:cNvPr id="3" name="Content Placeholder 2"/>
          <p:cNvSpPr>
            <a:spLocks noGrp="1"/>
          </p:cNvSpPr>
          <p:nvPr>
            <p:ph idx="1"/>
          </p:nvPr>
        </p:nvSpPr>
        <p:spPr>
          <a:xfrm>
            <a:off x="457200" y="1600200"/>
            <a:ext cx="8229600" cy="4595495"/>
          </a:xfrm>
        </p:spPr>
        <p:txBody>
          <a:bodyPr>
            <a:noAutofit/>
          </a:bodyPr>
          <a:lstStyle/>
          <a:p>
            <a:r>
              <a:rPr lang="en-US" sz="1900">
                <a:latin typeface="Times New Roman" panose="02020603050405020304" charset="0"/>
                <a:cs typeface="Times New Roman" panose="02020603050405020304" charset="0"/>
              </a:rPr>
              <a:t>REFERENCES:</a:t>
            </a:r>
          </a:p>
          <a:p>
            <a:r>
              <a:rPr lang="en-US" sz="1900">
                <a:latin typeface="Times New Roman" panose="02020603050405020304" charset="0"/>
                <a:cs typeface="Times New Roman" panose="02020603050405020304" charset="0"/>
              </a:rPr>
              <a:t>1.D.W. Zhou and L.A. Louca “Numerical simulation of sandwich T-joints under dynamic loading” Composites Part B 39 (2008) 973–98520.</a:t>
            </a:r>
          </a:p>
          <a:p>
            <a:r>
              <a:rPr lang="en-US" sz="1900">
                <a:latin typeface="Times New Roman" panose="02020603050405020304" charset="0"/>
                <a:cs typeface="Times New Roman" panose="02020603050405020304" charset="0"/>
              </a:rPr>
              <a:t>2.G. Di Bella, C.Borsellino “Experimental and numerical study of composite T-joints for marine application” international journal of adhesion &amp; adhesives 30(2010) 347-358.</a:t>
            </a:r>
          </a:p>
          <a:p>
            <a:r>
              <a:rPr lang="en-US" sz="1900">
                <a:latin typeface="Times New Roman" panose="02020603050405020304" charset="0"/>
                <a:cs typeface="Times New Roman" panose="02020603050405020304" charset="0"/>
              </a:rPr>
              <a:t>3.Jeom Kee Paik, Anil K.Thayamballi, Gyu Sung Kim “The strength characteristics of aluminum honeycomb sandwich panels” Thin-walled structures 35 (1999) 205-231</a:t>
            </a:r>
          </a:p>
          <a:p>
            <a:r>
              <a:rPr lang="en-US" sz="1900">
                <a:latin typeface="Times New Roman" panose="02020603050405020304" charset="0"/>
                <a:cs typeface="Times New Roman" panose="02020603050405020304" charset="0"/>
              </a:rPr>
              <a:t>4.Elena Bozhevolnayaa and Ole T.Thomsen “Local effects across core junctions in sandwich panels” Composites: Part B 34 (2003) 509–517.</a:t>
            </a:r>
          </a:p>
          <a:p>
            <a:r>
              <a:rPr lang="en-US" sz="1900">
                <a:latin typeface="Times New Roman" panose="02020603050405020304" charset="0"/>
                <a:cs typeface="Times New Roman" panose="02020603050405020304" charset="0"/>
              </a:rPr>
              <a:t>5.S.M.R. Khalili and A.Ghaznavi “Numerical analysis of adhesively bonded T-joints with structural sandwiches and study of design parameters” International Journal of Adhesion &amp; Adhesives 31 (2011) 347–356.</a:t>
            </a:r>
          </a:p>
          <a:p>
            <a:endParaRPr lang="en-US" sz="19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54000" y="1165860"/>
            <a:ext cx="8610600" cy="5151120"/>
          </a:xfrm>
        </p:spPr>
        <p:txBody>
          <a:bodyPr>
            <a:noAutofit/>
          </a:bodyPr>
          <a:lstStyle/>
          <a:p>
            <a:pPr>
              <a:lnSpc>
                <a:spcPct val="130000"/>
              </a:lnSpc>
            </a:pPr>
            <a:r>
              <a:rPr lang="en-US" sz="2000" dirty="0">
                <a:latin typeface="Times New Roman" panose="02020603050405020304" charset="0"/>
                <a:cs typeface="Times New Roman" panose="02020603050405020304" charset="0"/>
              </a:rPr>
              <a:t>Modern Mechanical Structures Uses Composite T – Joint Due Excellent Mechanical Properties.</a:t>
            </a:r>
          </a:p>
          <a:p>
            <a:pPr>
              <a:lnSpc>
                <a:spcPct val="130000"/>
              </a:lnSpc>
            </a:pPr>
            <a:r>
              <a:rPr lang="en-US" sz="2000" dirty="0">
                <a:latin typeface="Times New Roman" panose="02020603050405020304" charset="0"/>
                <a:cs typeface="Times New Roman" panose="02020603050405020304" charset="0"/>
              </a:rPr>
              <a:t>The Widely Used T – Joint Materials Such As Steel And Aluminum Have Major Problem Of Corrosion.</a:t>
            </a:r>
          </a:p>
          <a:p>
            <a:pPr>
              <a:lnSpc>
                <a:spcPct val="130000"/>
              </a:lnSpc>
            </a:pPr>
            <a:r>
              <a:rPr lang="en-US" sz="2000" dirty="0">
                <a:latin typeface="Times New Roman" panose="02020603050405020304" charset="0"/>
                <a:cs typeface="Times New Roman" panose="02020603050405020304" charset="0"/>
              </a:rPr>
              <a:t> To Overcome This Problem They Are Replaced By Composite Materials As Glass Fabric, PVC Foam And Epoxy Resin. </a:t>
            </a:r>
          </a:p>
          <a:p>
            <a:pPr>
              <a:lnSpc>
                <a:spcPct val="130000"/>
              </a:lnSpc>
            </a:pPr>
            <a:r>
              <a:rPr lang="en-US" sz="2000" dirty="0">
                <a:latin typeface="Times New Roman" panose="02020603050405020304" charset="0"/>
                <a:cs typeface="Times New Roman" panose="02020603050405020304" charset="0"/>
              </a:rPr>
              <a:t>Many Of The High-performance Components In Aircraft And Spacecraft Industry Are Made Of Honeycomb Sandwich Materials. These Composite Parts Are Fabricated With Glass Or Carbon-fiber Reinforced Face Sheets And A Thick Low-density Core. Their Superior Mechanical Properties, In Particular The Unique Stiffness To Weight Ratio, Make Them A Favorable Material In Aviation Applications.</a:t>
            </a:r>
          </a:p>
          <a:p>
            <a:pPr>
              <a:lnSpc>
                <a:spcPct val="13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p>
        </p:txBody>
      </p:sp>
      <p:sp>
        <p:nvSpPr>
          <p:cNvPr id="3" name="Content Placeholder 2"/>
          <p:cNvSpPr>
            <a:spLocks noGrp="1"/>
          </p:cNvSpPr>
          <p:nvPr>
            <p:ph idx="1"/>
          </p:nvPr>
        </p:nvSpPr>
        <p:spPr>
          <a:xfrm>
            <a:off x="457200" y="1600200"/>
            <a:ext cx="8229600" cy="4525963"/>
          </a:xfrm>
        </p:spPr>
        <p:txBody>
          <a:bodyPr>
            <a:normAutofit fontScale="90000" lnSpcReduction="20000"/>
          </a:bodyPr>
          <a:lstStyle/>
          <a:p>
            <a:pPr marL="0" indent="0">
              <a:lnSpc>
                <a:spcPct val="110000"/>
              </a:lnSpc>
              <a:buFont typeface="Wingdings" panose="05000000000000000000" pitchFamily="2" charset="2"/>
              <a:buNone/>
            </a:pPr>
            <a:r>
              <a:rPr lang="en-US" sz="2220" dirty="0">
                <a:latin typeface="Times New Roman" panose="02020603050405020304" charset="0"/>
                <a:cs typeface="Times New Roman" panose="02020603050405020304" charset="0"/>
                <a:sym typeface="+mn-ea"/>
              </a:rPr>
              <a:t>To Overcome The Problems Of Steel And Aluminum.</a:t>
            </a:r>
            <a:endParaRPr lang="en-US" sz="2220" cap="none" dirty="0">
              <a:latin typeface="Times New Roman" panose="02020603050405020304" charset="0"/>
              <a:cs typeface="Times New Roman" panose="02020603050405020304" charset="0"/>
            </a:endParaRPr>
          </a:p>
          <a:p>
            <a:pPr marL="0" indent="0">
              <a:lnSpc>
                <a:spcPct val="110000"/>
              </a:lnSpc>
              <a:buFont typeface="Wingdings" panose="05000000000000000000" pitchFamily="2" charset="2"/>
              <a:buNone/>
            </a:pPr>
            <a:r>
              <a:rPr lang="en-US" sz="2220" dirty="0">
                <a:latin typeface="Times New Roman" panose="02020603050405020304" charset="0"/>
                <a:cs typeface="Times New Roman" panose="02020603050405020304" charset="0"/>
                <a:sym typeface="+mn-ea"/>
              </a:rPr>
              <a:t>We Can Make Use Of The Following Composite Materials Which Has:</a:t>
            </a:r>
            <a:endParaRPr lang="en-US" sz="2220" cap="none" dirty="0">
              <a:latin typeface="Times New Roman" panose="02020603050405020304" charset="0"/>
              <a:cs typeface="Times New Roman" panose="02020603050405020304" charset="0"/>
            </a:endParaRPr>
          </a:p>
          <a:p>
            <a:pPr lvl="0" algn="l" fontAlgn="ctr">
              <a:lnSpc>
                <a:spcPct val="110000"/>
              </a:lnSpc>
            </a:pPr>
            <a:r>
              <a:rPr lang="en-US" sz="2210" dirty="0">
                <a:latin typeface="Times New Roman" panose="02020603050405020304" charset="0"/>
                <a:cs typeface="Times New Roman" panose="02020603050405020304" charset="0"/>
                <a:sym typeface="+mn-ea"/>
              </a:rPr>
              <a:t>High Strength To Weight Ratio</a:t>
            </a:r>
            <a:endParaRPr lang="en-US" sz="2210" cap="none" dirty="0">
              <a:latin typeface="Times New Roman" panose="02020603050405020304" charset="0"/>
              <a:cs typeface="Times New Roman" panose="02020603050405020304" charset="0"/>
            </a:endParaRPr>
          </a:p>
          <a:p>
            <a:pPr lvl="0" algn="l" fontAlgn="ctr">
              <a:lnSpc>
                <a:spcPct val="110000"/>
              </a:lnSpc>
            </a:pPr>
            <a:r>
              <a:rPr lang="en-US" sz="2210" dirty="0">
                <a:latin typeface="Times New Roman" panose="02020603050405020304" charset="0"/>
                <a:cs typeface="Times New Roman" panose="02020603050405020304" charset="0"/>
                <a:sym typeface="+mn-ea"/>
              </a:rPr>
              <a:t>High Corrosion Resistance</a:t>
            </a:r>
            <a:endParaRPr lang="en-US" sz="2210" cap="none" dirty="0">
              <a:latin typeface="Times New Roman" panose="02020603050405020304" charset="0"/>
              <a:cs typeface="Times New Roman" panose="02020603050405020304" charset="0"/>
            </a:endParaRPr>
          </a:p>
          <a:p>
            <a:pPr lvl="0" algn="l" fontAlgn="ctr">
              <a:lnSpc>
                <a:spcPct val="110000"/>
              </a:lnSpc>
            </a:pPr>
            <a:r>
              <a:rPr lang="en-US" sz="2210" dirty="0">
                <a:latin typeface="Times New Roman" panose="02020603050405020304" charset="0"/>
                <a:cs typeface="Times New Roman" panose="02020603050405020304" charset="0"/>
                <a:sym typeface="+mn-ea"/>
              </a:rPr>
              <a:t>Low Maintenance</a:t>
            </a:r>
          </a:p>
          <a:p>
            <a:pPr lvl="0" algn="l" fontAlgn="ctr">
              <a:lnSpc>
                <a:spcPct val="110000"/>
              </a:lnSpc>
            </a:pPr>
            <a:r>
              <a:rPr lang="en-US" sz="2210" dirty="0">
                <a:latin typeface="Times New Roman" panose="02020603050405020304" charset="0"/>
                <a:cs typeface="Times New Roman" panose="02020603050405020304" charset="0"/>
                <a:sym typeface="+mn-ea"/>
              </a:rPr>
              <a:t>Cost Efficient</a:t>
            </a:r>
            <a:endParaRPr lang="en-US" sz="2210" cap="none" dirty="0">
              <a:latin typeface="Times New Roman" panose="02020603050405020304" charset="0"/>
              <a:cs typeface="Times New Roman" panose="02020603050405020304" charset="0"/>
            </a:endParaRPr>
          </a:p>
          <a:p>
            <a:pPr>
              <a:lnSpc>
                <a:spcPct val="110000"/>
              </a:lnSpc>
              <a:buNone/>
            </a:pPr>
            <a:endParaRPr lang="en-US" sz="2220" cap="none" dirty="0">
              <a:latin typeface="Times New Roman" panose="02020603050405020304" charset="0"/>
              <a:cs typeface="Times New Roman" panose="02020603050405020304" charset="0"/>
            </a:endParaRPr>
          </a:p>
          <a:p>
            <a:pPr>
              <a:lnSpc>
                <a:spcPct val="110000"/>
              </a:lnSpc>
            </a:pPr>
            <a:r>
              <a:rPr lang="en-US" sz="2220" dirty="0">
                <a:latin typeface="Times New Roman" panose="02020603050405020304" charset="0"/>
                <a:cs typeface="Times New Roman" panose="02020603050405020304" charset="0"/>
                <a:sym typeface="+mn-ea"/>
              </a:rPr>
              <a:t>It is important to understand the way a composite t-joint fails and develop methods of improving fatigue life performance to enhance the durability of Mechanical Structures.</a:t>
            </a:r>
            <a:endParaRPr lang="en-US" sz="2220" dirty="0">
              <a:latin typeface="Times New Roman" panose="02020603050405020304" charset="0"/>
              <a:cs typeface="Times New Roman" panose="02020603050405020304" charset="0"/>
            </a:endParaRPr>
          </a:p>
          <a:p>
            <a:pPr>
              <a:lnSpc>
                <a:spcPct val="110000"/>
              </a:lnSpc>
            </a:pPr>
            <a:r>
              <a:rPr lang="en-US" sz="2220" dirty="0">
                <a:latin typeface="Times New Roman" panose="02020603050405020304" charset="0"/>
                <a:cs typeface="Times New Roman" panose="02020603050405020304" charset="0"/>
                <a:sym typeface="+mn-ea"/>
              </a:rPr>
              <a:t>To replace the material which are used in our daily life components to enhance the durability and to benefit the products economically.</a:t>
            </a:r>
            <a:br>
              <a:rPr lang="en-US" sz="2220" dirty="0">
                <a:latin typeface="Times New Roman" panose="02020603050405020304" charset="0"/>
                <a:cs typeface="Times New Roman" panose="02020603050405020304" charset="0"/>
                <a:sym typeface="+mn-ea"/>
              </a:rPr>
            </a:br>
            <a:endParaRPr lang="en-US" sz="222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8534400" cy="5693866"/>
          </a:xfrm>
          <a:prstGeom prst="rect">
            <a:avLst/>
          </a:prstGeom>
          <a:noFill/>
        </p:spPr>
        <p:txBody>
          <a:bodyPr wrap="square" rtlCol="0">
            <a:spAutoFit/>
          </a:bodyPr>
          <a:lstStyle/>
          <a:p>
            <a:pPr indent="0">
              <a:buNone/>
            </a:pPr>
            <a:r>
              <a:rPr lang="en-US" altLang="en-IN" sz="2000" b="1" dirty="0">
                <a:latin typeface="Times New Roman" panose="02020603050405020304" charset="0"/>
                <a:cs typeface="Times New Roman" panose="02020603050405020304" charset="0"/>
                <a:sym typeface="+mn-ea"/>
              </a:rPr>
              <a:t>What are Composite Materials?</a:t>
            </a:r>
            <a:endParaRPr lang="en-US" altLang="en-IN" sz="2000" b="1" dirty="0">
              <a:latin typeface="Times New Roman" panose="02020603050405020304" charset="0"/>
              <a:cs typeface="Times New Roman" panose="02020603050405020304" charset="0"/>
            </a:endParaRPr>
          </a:p>
          <a:p>
            <a:pPr indent="0">
              <a:buFont typeface="Arial" panose="020B0604020202020204" pitchFamily="34" charset="0"/>
              <a:buNone/>
            </a:pPr>
            <a:r>
              <a:rPr lang="en-US" altLang="en-IN" sz="2000" dirty="0">
                <a:latin typeface="Times New Roman" panose="02020603050405020304" charset="0"/>
                <a:cs typeface="Times New Roman" panose="02020603050405020304" charset="0"/>
                <a:sym typeface="+mn-ea"/>
              </a:rPr>
              <a:t>A composite material is a combination of two materials with different physical and chemical properties.</a:t>
            </a:r>
            <a:endParaRPr lang="en-US" altLang="en-I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IN" sz="2000" dirty="0">
                <a:latin typeface="Times New Roman" panose="02020603050405020304" charset="0"/>
                <a:cs typeface="Times New Roman" panose="02020603050405020304" charset="0"/>
                <a:sym typeface="+mn-ea"/>
              </a:rPr>
              <a:t>Metal and its alloys.</a:t>
            </a:r>
            <a:endParaRPr lang="en-US" altLang="en-I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IN" sz="2000" dirty="0">
                <a:latin typeface="Times New Roman" panose="02020603050405020304" charset="0"/>
                <a:cs typeface="Times New Roman" panose="02020603050405020304" charset="0"/>
                <a:sym typeface="+mn-ea"/>
              </a:rPr>
              <a:t>Metal Alloys and organic polymers.</a:t>
            </a:r>
            <a:endParaRPr lang="en-US" altLang="en-I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IN" sz="2000" dirty="0">
                <a:latin typeface="Times New Roman" panose="02020603050405020304" charset="0"/>
                <a:cs typeface="Times New Roman" panose="02020603050405020304" charset="0"/>
                <a:sym typeface="+mn-ea"/>
              </a:rPr>
              <a:t>Ceramic and organic polymers.</a:t>
            </a:r>
            <a:endParaRPr lang="en-US" altLang="en-IN" sz="2000" dirty="0">
              <a:latin typeface="Times New Roman" panose="02020603050405020304" charset="0"/>
              <a:cs typeface="Times New Roman" panose="02020603050405020304" charset="0"/>
            </a:endParaRPr>
          </a:p>
          <a:p>
            <a:pPr marL="342900" indent="-342900">
              <a:buFont typeface="Wingdings" panose="05000000000000000000" pitchFamily="2" charset="2"/>
              <a:buChar char="q"/>
            </a:pPr>
            <a:endParaRPr lang="en-US" sz="2000" dirty="0">
              <a:latin typeface="Times New Roman" panose="02020603050405020304" charset="0"/>
              <a:cs typeface="Times New Roman" panose="02020603050405020304" charset="0"/>
            </a:endParaRPr>
          </a:p>
          <a:p>
            <a:pPr indent="0">
              <a:buFont typeface="Wingdings" panose="05000000000000000000" pitchFamily="2" charset="2"/>
              <a:buNone/>
            </a:pPr>
            <a:r>
              <a:rPr lang="en-US" sz="2000" b="1" dirty="0">
                <a:latin typeface="Times New Roman" panose="02020603050405020304" charset="0"/>
                <a:cs typeface="Times New Roman" panose="02020603050405020304" charset="0"/>
              </a:rPr>
              <a:t>     Why use Composites?</a:t>
            </a:r>
          </a:p>
          <a:p>
            <a:pPr marL="342900" indent="-342900">
              <a:buFont typeface="Wingdings" panose="05000000000000000000" pitchFamily="2" charset="2"/>
              <a:buChar char="Ø"/>
            </a:pPr>
            <a:r>
              <a:rPr lang="en-US" sz="2000" dirty="0">
                <a:latin typeface="Times New Roman" panose="02020603050405020304" charset="0"/>
                <a:cs typeface="Times New Roman" panose="02020603050405020304" charset="0"/>
              </a:rPr>
              <a:t>Weight saving is one of the main reasons for using composite materials rather than conventional materials for components.</a:t>
            </a:r>
          </a:p>
          <a:p>
            <a:pPr marL="342900" indent="-342900">
              <a:buFont typeface="Wingdings" panose="05000000000000000000" pitchFamily="2" charset="2"/>
              <a:buChar char="Ø"/>
            </a:pPr>
            <a:r>
              <a:rPr lang="en-US" sz="2000" dirty="0">
                <a:latin typeface="Times New Roman" panose="02020603050405020304" charset="0"/>
                <a:cs typeface="Times New Roman" panose="02020603050405020304" charset="0"/>
              </a:rPr>
              <a:t> While composites are lighter they can also be stronger than other materials.</a:t>
            </a:r>
          </a:p>
          <a:p>
            <a:pPr marL="342900" indent="-342900">
              <a:buFont typeface="Wingdings" panose="05000000000000000000" pitchFamily="2" charset="2"/>
              <a:buChar char="Ø"/>
            </a:pPr>
            <a:endParaRPr lang="en-IN" sz="2000" dirty="0">
              <a:latin typeface="Times New Roman" panose="02020603050405020304" charset="0"/>
              <a:cs typeface="Times New Roman" panose="02020603050405020304" charset="0"/>
            </a:endParaRPr>
          </a:p>
          <a:p>
            <a:pPr marL="342900" indent="-342900">
              <a:buFont typeface="Wingdings" panose="05000000000000000000" pitchFamily="2" charset="2"/>
              <a:buChar char="Ø"/>
            </a:pPr>
            <a:r>
              <a:rPr lang="en-US" sz="1400" b="0" i="1" dirty="0">
                <a:solidFill>
                  <a:srgbClr val="13293D"/>
                </a:solidFill>
                <a:effectLst/>
                <a:latin typeface="regular_medium"/>
              </a:rPr>
              <a:t>The global composite material market is segmented by resin, fiber type, coatings, adhesives, end-user industry, and geography. By resin, the market is segmented into Thermoset Resin and Thermoplastic Resin. By fiber type, market is segmented into Glass Fiber, Carbon Fiber, Aramid Fiber, and Others.</a:t>
            </a:r>
            <a:endParaRPr lang="en-US" sz="1400" i="1" dirty="0"/>
          </a:p>
          <a:p>
            <a:pPr marL="342900" indent="-342900">
              <a:buFont typeface="Wingdings" panose="05000000000000000000" pitchFamily="2" charset="2"/>
              <a:buChar char="Ø"/>
            </a:pPr>
            <a:endParaRPr lang="en-IN" sz="2000" dirty="0">
              <a:latin typeface="Times New Roman" panose="02020603050405020304" charset="0"/>
              <a:cs typeface="Times New Roman" panose="02020603050405020304" charset="0"/>
            </a:endParaRPr>
          </a:p>
          <a:p>
            <a:pPr indent="0">
              <a:buNone/>
            </a:pPr>
            <a:endParaRPr lang="en-US" altLang="en-I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altLang="en-IN"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0"/>
            <a:ext cx="6400800" cy="381000"/>
          </a:xfrm>
        </p:spPr>
        <p:txBody>
          <a:bodyPr>
            <a:normAutofit fontScale="90000"/>
          </a:bodyPr>
          <a:lstStyle/>
          <a:p>
            <a:r>
              <a:rPr lang="en-US" dirty="0"/>
              <a:t> Composite Materials:</a:t>
            </a:r>
          </a:p>
        </p:txBody>
      </p:sp>
      <p:graphicFrame>
        <p:nvGraphicFramePr>
          <p:cNvPr id="5" name="Table 5">
            <a:extLst>
              <a:ext uri="{FF2B5EF4-FFF2-40B4-BE49-F238E27FC236}">
                <a16:creationId xmlns:a16="http://schemas.microsoft.com/office/drawing/2014/main" id="{CBB70EC4-E672-EDDE-7640-9B14080E6E2A}"/>
              </a:ext>
            </a:extLst>
          </p:cNvPr>
          <p:cNvGraphicFramePr>
            <a:graphicFrameLocks noGrp="1"/>
          </p:cNvGraphicFramePr>
          <p:nvPr>
            <p:extLst>
              <p:ext uri="{D42A27DB-BD31-4B8C-83A1-F6EECF244321}">
                <p14:modId xmlns:p14="http://schemas.microsoft.com/office/powerpoint/2010/main" val="627461740"/>
              </p:ext>
            </p:extLst>
          </p:nvPr>
        </p:nvGraphicFramePr>
        <p:xfrm>
          <a:off x="1143000" y="685800"/>
          <a:ext cx="6858000" cy="5466080"/>
        </p:xfrm>
        <a:graphic>
          <a:graphicData uri="http://schemas.openxmlformats.org/drawingml/2006/table">
            <a:tbl>
              <a:tblPr firstRow="1" bandRow="1">
                <a:tableStyleId>{D7AC3CCA-C797-4891-BE02-D94E43425B78}</a:tableStyleId>
              </a:tblPr>
              <a:tblGrid>
                <a:gridCol w="2286000">
                  <a:extLst>
                    <a:ext uri="{9D8B030D-6E8A-4147-A177-3AD203B41FA5}">
                      <a16:colId xmlns:a16="http://schemas.microsoft.com/office/drawing/2014/main" val="2577282202"/>
                    </a:ext>
                  </a:extLst>
                </a:gridCol>
                <a:gridCol w="1600200">
                  <a:extLst>
                    <a:ext uri="{9D8B030D-6E8A-4147-A177-3AD203B41FA5}">
                      <a16:colId xmlns:a16="http://schemas.microsoft.com/office/drawing/2014/main" val="3679173523"/>
                    </a:ext>
                  </a:extLst>
                </a:gridCol>
                <a:gridCol w="2971800">
                  <a:extLst>
                    <a:ext uri="{9D8B030D-6E8A-4147-A177-3AD203B41FA5}">
                      <a16:colId xmlns:a16="http://schemas.microsoft.com/office/drawing/2014/main" val="571913698"/>
                    </a:ext>
                  </a:extLst>
                </a:gridCol>
              </a:tblGrid>
              <a:tr h="1295400">
                <a:tc rowSpan="2">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RESIN</a:t>
                      </a:r>
                      <a:endParaRPr lang="en-IN" dirty="0"/>
                    </a:p>
                  </a:txBody>
                  <a:tcPr/>
                </a:tc>
                <a:tc>
                  <a:txBody>
                    <a:bodyPr/>
                    <a:lstStyle/>
                    <a:p>
                      <a:pPr algn="ctr"/>
                      <a:endParaRPr lang="en-US" b="0" dirty="0"/>
                    </a:p>
                    <a:p>
                      <a:pPr algn="ctr"/>
                      <a:endParaRPr lang="en-US" b="0" dirty="0"/>
                    </a:p>
                    <a:p>
                      <a:pPr algn="ctr"/>
                      <a:endParaRPr lang="en-US" b="0" dirty="0"/>
                    </a:p>
                    <a:p>
                      <a:pPr algn="ctr"/>
                      <a:r>
                        <a:rPr lang="en-US" b="0" dirty="0"/>
                        <a:t>Thermosets</a:t>
                      </a:r>
                      <a:endParaRPr lang="en-IN" b="0" dirty="0"/>
                    </a:p>
                  </a:txBody>
                  <a:tcPr/>
                </a:tc>
                <a:tc>
                  <a:txBody>
                    <a:bodyPr/>
                    <a:lstStyle/>
                    <a:p>
                      <a:pPr algn="ctr"/>
                      <a:r>
                        <a:rPr lang="en-US" b="0" dirty="0"/>
                        <a:t>Polyester</a:t>
                      </a:r>
                    </a:p>
                    <a:p>
                      <a:pPr algn="ctr"/>
                      <a:r>
                        <a:rPr lang="en-US" b="0" dirty="0"/>
                        <a:t>Vinyl</a:t>
                      </a:r>
                      <a:r>
                        <a:rPr lang="en-IN" b="0" dirty="0"/>
                        <a:t> Esters </a:t>
                      </a:r>
                    </a:p>
                    <a:p>
                      <a:pPr algn="ctr"/>
                      <a:r>
                        <a:rPr lang="en-IN" b="0" dirty="0"/>
                        <a:t>Phenolic</a:t>
                      </a:r>
                    </a:p>
                    <a:p>
                      <a:pPr algn="ctr"/>
                      <a:r>
                        <a:rPr lang="en-IN" b="0" dirty="0"/>
                        <a:t>Cyanate Ester</a:t>
                      </a:r>
                    </a:p>
                    <a:p>
                      <a:pPr algn="ctr"/>
                      <a:r>
                        <a:rPr lang="en-IN" b="0" dirty="0"/>
                        <a:t>Others</a:t>
                      </a:r>
                      <a:endParaRPr lang="en-US" b="0" dirty="0"/>
                    </a:p>
                  </a:txBody>
                  <a:tcPr/>
                </a:tc>
                <a:extLst>
                  <a:ext uri="{0D108BD9-81ED-4DB2-BD59-A6C34878D82A}">
                    <a16:rowId xmlns:a16="http://schemas.microsoft.com/office/drawing/2014/main" val="1620782535"/>
                  </a:ext>
                </a:extLst>
              </a:tr>
              <a:tr h="1625600">
                <a:tc vMerge="1">
                  <a:txBody>
                    <a:bodyPr/>
                    <a:lstStyle/>
                    <a:p>
                      <a:endParaRPr lang="en-IN" dirty="0"/>
                    </a:p>
                  </a:txBody>
                  <a:tcPr/>
                </a:tc>
                <a:tc>
                  <a:txBody>
                    <a:bodyPr/>
                    <a:lstStyle/>
                    <a:p>
                      <a:pPr algn="ctr"/>
                      <a:endParaRPr lang="en-US" dirty="0"/>
                    </a:p>
                    <a:p>
                      <a:pPr algn="ctr"/>
                      <a:endParaRPr lang="en-US" dirty="0"/>
                    </a:p>
                    <a:p>
                      <a:pPr algn="ctr"/>
                      <a:endParaRPr lang="en-US" dirty="0"/>
                    </a:p>
                    <a:p>
                      <a:pPr algn="ctr"/>
                      <a:r>
                        <a:rPr lang="en-US" dirty="0"/>
                        <a:t>Thermoplastics</a:t>
                      </a:r>
                      <a:endParaRPr lang="en-IN" dirty="0"/>
                    </a:p>
                  </a:txBody>
                  <a:tcPr/>
                </a:tc>
                <a:tc>
                  <a:txBody>
                    <a:bodyPr/>
                    <a:lstStyle/>
                    <a:p>
                      <a:pPr algn="ctr"/>
                      <a:r>
                        <a:rPr lang="en-US" dirty="0"/>
                        <a:t>Polyetherimide(PEI)</a:t>
                      </a:r>
                    </a:p>
                    <a:p>
                      <a:pPr algn="ctr"/>
                      <a:r>
                        <a:rPr lang="en-US" dirty="0"/>
                        <a:t>Polyether ketone(PEK)</a:t>
                      </a:r>
                    </a:p>
                    <a:p>
                      <a:pPr algn="ctr"/>
                      <a:r>
                        <a:rPr lang="en-US" dirty="0"/>
                        <a:t>Polyamide-imide(PAI)</a:t>
                      </a:r>
                      <a:endParaRPr lang="en-IN" dirty="0"/>
                    </a:p>
                    <a:p>
                      <a:pPr algn="ctr"/>
                      <a:r>
                        <a:rPr lang="en-IN" dirty="0"/>
                        <a:t>Liquid Crystal Polymer(LCP)</a:t>
                      </a:r>
                    </a:p>
                    <a:p>
                      <a:pPr algn="ctr"/>
                      <a:r>
                        <a:rPr lang="en-IN" dirty="0"/>
                        <a:t>Others</a:t>
                      </a:r>
                      <a:endParaRPr lang="en-US" dirty="0"/>
                    </a:p>
                  </a:txBody>
                  <a:tcPr/>
                </a:tc>
                <a:extLst>
                  <a:ext uri="{0D108BD9-81ED-4DB2-BD59-A6C34878D82A}">
                    <a16:rowId xmlns:a16="http://schemas.microsoft.com/office/drawing/2014/main" val="3495057506"/>
                  </a:ext>
                </a:extLst>
              </a:tr>
              <a:tr h="526679">
                <a:tc>
                  <a:txBody>
                    <a:bodyPr/>
                    <a:lstStyle/>
                    <a:p>
                      <a:pPr algn="ctr"/>
                      <a:r>
                        <a:rPr lang="en-US" b="1" dirty="0"/>
                        <a:t>FIBER TYPES</a:t>
                      </a:r>
                      <a:endParaRPr lang="en-IN" b="1" dirty="0"/>
                    </a:p>
                  </a:txBody>
                  <a:tcPr/>
                </a:tc>
                <a:tc gridSpan="2">
                  <a:txBody>
                    <a:bodyPr/>
                    <a:lstStyle/>
                    <a:p>
                      <a:pPr algn="ctr"/>
                      <a:r>
                        <a:rPr lang="en-US" dirty="0"/>
                        <a:t>Glass Fiber </a:t>
                      </a:r>
                    </a:p>
                    <a:p>
                      <a:pPr algn="ctr"/>
                      <a:r>
                        <a:rPr lang="en-US" dirty="0"/>
                        <a:t>Carbon Fiber </a:t>
                      </a:r>
                    </a:p>
                    <a:p>
                      <a:pPr algn="ctr"/>
                      <a:r>
                        <a:rPr lang="en-US" dirty="0" err="1"/>
                        <a:t>Aramide</a:t>
                      </a:r>
                      <a:r>
                        <a:rPr lang="en-US" dirty="0"/>
                        <a:t> Fiber</a:t>
                      </a:r>
                    </a:p>
                  </a:txBody>
                  <a:tcPr/>
                </a:tc>
                <a:tc hMerge="1">
                  <a:txBody>
                    <a:bodyPr/>
                    <a:lstStyle/>
                    <a:p>
                      <a:endParaRPr lang="en-IN" dirty="0"/>
                    </a:p>
                  </a:txBody>
                  <a:tcPr/>
                </a:tc>
                <a:extLst>
                  <a:ext uri="{0D108BD9-81ED-4DB2-BD59-A6C34878D82A}">
                    <a16:rowId xmlns:a16="http://schemas.microsoft.com/office/drawing/2014/main" val="3633094490"/>
                  </a:ext>
                </a:extLst>
              </a:tr>
              <a:tr h="526679">
                <a:tc>
                  <a:txBody>
                    <a:bodyPr/>
                    <a:lstStyle/>
                    <a:p>
                      <a:pPr algn="ctr"/>
                      <a:r>
                        <a:rPr lang="en-US" b="1" dirty="0"/>
                        <a:t>ADHESIVES</a:t>
                      </a:r>
                      <a:endParaRPr lang="en-IN" b="1" dirty="0"/>
                    </a:p>
                  </a:txBody>
                  <a:tcPr/>
                </a:tc>
                <a:tc gridSpan="2">
                  <a:txBody>
                    <a:bodyPr/>
                    <a:lstStyle/>
                    <a:p>
                      <a:pPr algn="ctr"/>
                      <a:r>
                        <a:rPr lang="en-US" dirty="0"/>
                        <a:t>Epoxies</a:t>
                      </a:r>
                    </a:p>
                    <a:p>
                      <a:pPr algn="ctr"/>
                      <a:r>
                        <a:rPr lang="en-US" dirty="0"/>
                        <a:t>Bismaleimide (BMI)</a:t>
                      </a:r>
                    </a:p>
                    <a:p>
                      <a:pPr algn="ctr"/>
                      <a:r>
                        <a:rPr lang="en-US" dirty="0"/>
                        <a:t>Modified Acrylics</a:t>
                      </a:r>
                    </a:p>
                    <a:p>
                      <a:pPr algn="ctr"/>
                      <a:r>
                        <a:rPr lang="en-IN" dirty="0"/>
                        <a:t>Polyurethanes</a:t>
                      </a:r>
                    </a:p>
                    <a:p>
                      <a:pPr algn="ctr"/>
                      <a:r>
                        <a:rPr lang="en-IN" dirty="0"/>
                        <a:t>Silicones</a:t>
                      </a:r>
                    </a:p>
                  </a:txBody>
                  <a:tcPr/>
                </a:tc>
                <a:tc hMerge="1">
                  <a:txBody>
                    <a:bodyPr/>
                    <a:lstStyle/>
                    <a:p>
                      <a:endParaRPr lang="en-IN" dirty="0"/>
                    </a:p>
                  </a:txBody>
                  <a:tcPr/>
                </a:tc>
                <a:extLst>
                  <a:ext uri="{0D108BD9-81ED-4DB2-BD59-A6C34878D82A}">
                    <a16:rowId xmlns:a16="http://schemas.microsoft.com/office/drawing/2014/main" val="307435479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p>
        </p:txBody>
      </p:sp>
      <p:sp>
        <p:nvSpPr>
          <p:cNvPr id="3" name="Content Placeholder 2"/>
          <p:cNvSpPr>
            <a:spLocks noGrp="1"/>
          </p:cNvSpPr>
          <p:nvPr>
            <p:ph idx="1"/>
          </p:nvPr>
        </p:nvSpPr>
        <p:spPr>
          <a:xfrm>
            <a:off x="0" y="1676401"/>
            <a:ext cx="9144000" cy="5181600"/>
          </a:xfrm>
        </p:spPr>
        <p:txBody>
          <a:bodyPr>
            <a:normAutofit lnSpcReduction="10000"/>
          </a:bodyPr>
          <a:lstStyle/>
          <a:p>
            <a:pPr>
              <a:lnSpc>
                <a:spcPct val="90000"/>
              </a:lnSpc>
            </a:pPr>
            <a:r>
              <a:rPr lang="en-US" sz="2000" dirty="0">
                <a:latin typeface="Times New Roman" panose="02020603050405020304" charset="0"/>
                <a:cs typeface="Times New Roman" panose="02020603050405020304" charset="0"/>
              </a:rPr>
              <a:t>To understand the present practices and theories testing of T-Joint composite material.</a:t>
            </a:r>
          </a:p>
          <a:p>
            <a:pPr>
              <a:lnSpc>
                <a:spcPct val="90000"/>
              </a:lnSpc>
            </a:pPr>
            <a:endParaRPr lang="en-US" sz="2000" dirty="0">
              <a:latin typeface="Times New Roman" panose="02020603050405020304" charset="0"/>
              <a:cs typeface="Times New Roman" panose="02020603050405020304" charset="0"/>
            </a:endParaRPr>
          </a:p>
          <a:p>
            <a:pPr>
              <a:lnSpc>
                <a:spcPct val="90000"/>
              </a:lnSpc>
            </a:pPr>
            <a:r>
              <a:rPr lang="en-US" sz="2000" dirty="0">
                <a:latin typeface="Times New Roman" panose="02020603050405020304" charset="0"/>
                <a:cs typeface="Times New Roman" panose="02020603050405020304" charset="0"/>
              </a:rPr>
              <a:t>To obtain a better understanding of how the material property will affect on bending, compressive and tensile forces.</a:t>
            </a:r>
          </a:p>
          <a:p>
            <a:pPr>
              <a:lnSpc>
                <a:spcPct val="90000"/>
              </a:lnSpc>
              <a:buNone/>
            </a:pPr>
            <a:endParaRPr lang="en-US" sz="2000" dirty="0">
              <a:latin typeface="Times New Roman" panose="02020603050405020304" charset="0"/>
              <a:cs typeface="Times New Roman" panose="02020603050405020304" charset="0"/>
            </a:endParaRPr>
          </a:p>
          <a:p>
            <a:pPr>
              <a:lnSpc>
                <a:spcPct val="90000"/>
              </a:lnSpc>
            </a:pPr>
            <a:r>
              <a:rPr lang="en-US" sz="2000" dirty="0">
                <a:latin typeface="Times New Roman" panose="02020603050405020304" charset="0"/>
                <a:cs typeface="Times New Roman" panose="02020603050405020304" charset="0"/>
              </a:rPr>
              <a:t>Based upon which selection and characterization of composite material with respect to their performance will be done.</a:t>
            </a:r>
          </a:p>
          <a:p>
            <a:pPr marL="0" indent="0">
              <a:lnSpc>
                <a:spcPct val="90000"/>
              </a:lnSpc>
              <a:buNone/>
            </a:pPr>
            <a:endParaRPr lang="en-US" sz="2000" dirty="0">
              <a:latin typeface="Times New Roman" panose="02020603050405020304" charset="0"/>
              <a:cs typeface="Times New Roman" panose="02020603050405020304" charset="0"/>
            </a:endParaRPr>
          </a:p>
          <a:p>
            <a:pPr>
              <a:lnSpc>
                <a:spcPct val="90000"/>
              </a:lnSpc>
            </a:pPr>
            <a:r>
              <a:rPr lang="en-US" sz="2000" dirty="0">
                <a:latin typeface="Times New Roman" panose="02020603050405020304" charset="0"/>
                <a:cs typeface="Times New Roman" panose="02020603050405020304" charset="0"/>
              </a:rPr>
              <a:t>A number of scientific and technical issues still need to be resolved, for example, predictive FE models for determining the strength of composite t-joints have not been satisfactorily developed. </a:t>
            </a:r>
          </a:p>
          <a:p>
            <a:pPr>
              <a:lnSpc>
                <a:spcPct val="90000"/>
              </a:lnSpc>
            </a:pPr>
            <a:r>
              <a:rPr lang="en-US" sz="2000" dirty="0">
                <a:latin typeface="Times New Roman" panose="02020603050405020304" charset="0"/>
                <a:cs typeface="Times New Roman" panose="02020603050405020304" charset="0"/>
              </a:rPr>
              <a:t>Following is the detail review of comparison between various reasearch papers based upon some parameters:</a:t>
            </a:r>
          </a:p>
          <a:p>
            <a:pPr>
              <a:lnSpc>
                <a:spcPct val="90000"/>
              </a:lnSpc>
            </a:pPr>
            <a:endParaRPr lang="en-US" sz="2000" dirty="0">
              <a:latin typeface="Times New Roman" panose="02020603050405020304" charset="0"/>
              <a:cs typeface="Times New Roman" panose="02020603050405020304" charset="0"/>
            </a:endParaRPr>
          </a:p>
          <a:p>
            <a:pPr marL="0" indent="0">
              <a:lnSpc>
                <a:spcPct val="90000"/>
              </a:lnSpc>
              <a:buNone/>
            </a:pPr>
            <a:br>
              <a:rPr lang="en-US" sz="2000" dirty="0">
                <a:latin typeface="Times New Roman" panose="02020603050405020304" charset="0"/>
                <a:cs typeface="Times New Roman" panose="02020603050405020304" charset="0"/>
              </a:rPr>
            </a:b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98024579"/>
              </p:ext>
            </p:extLst>
          </p:nvPr>
        </p:nvGraphicFramePr>
        <p:xfrm>
          <a:off x="76200" y="0"/>
          <a:ext cx="8763000" cy="12412822"/>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21907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190750">
                  <a:extLst>
                    <a:ext uri="{9D8B030D-6E8A-4147-A177-3AD203B41FA5}">
                      <a16:colId xmlns:a16="http://schemas.microsoft.com/office/drawing/2014/main" val="20003"/>
                    </a:ext>
                  </a:extLst>
                </a:gridCol>
              </a:tblGrid>
              <a:tr h="204512">
                <a:tc>
                  <a:txBody>
                    <a:bodyPr/>
                    <a:lstStyle/>
                    <a:p>
                      <a:pPr indent="0" algn="ctr">
                        <a:buNone/>
                      </a:pPr>
                      <a:r>
                        <a:rPr lang="en-US" sz="1000" b="0" u="sng">
                          <a:solidFill>
                            <a:srgbClr val="000000"/>
                          </a:solidFill>
                          <a:latin typeface="Arial" panose="020B0604020202020204" charset="-122"/>
                        </a:rPr>
                        <a:t>REFERANCE </a:t>
                      </a:r>
                    </a:p>
                  </a:txBody>
                  <a:tcPr marL="12700" marR="12700" marT="12700" anchor="ctr"/>
                </a:tc>
                <a:tc>
                  <a:txBody>
                    <a:bodyPr/>
                    <a:lstStyle/>
                    <a:p>
                      <a:pPr indent="0" algn="ctr">
                        <a:buNone/>
                      </a:pPr>
                      <a:r>
                        <a:rPr lang="en-US" sz="1000" b="0">
                          <a:solidFill>
                            <a:srgbClr val="000000"/>
                          </a:solidFill>
                          <a:latin typeface="Arial" panose="020B0604020202020204" charset="-122"/>
                        </a:rPr>
                        <a:t>MAIN PURPOSE OF STUDY</a:t>
                      </a:r>
                    </a:p>
                  </a:txBody>
                  <a:tcPr marL="12700" marR="12700" marT="12700" anchor="ctr"/>
                </a:tc>
                <a:tc>
                  <a:txBody>
                    <a:bodyPr/>
                    <a:lstStyle/>
                    <a:p>
                      <a:pPr indent="0" algn="ctr">
                        <a:buNone/>
                      </a:pPr>
                      <a:r>
                        <a:rPr lang="en-US" sz="1000" b="0">
                          <a:solidFill>
                            <a:srgbClr val="000000"/>
                          </a:solidFill>
                          <a:latin typeface="Arial" panose="020B0604020202020204" charset="-122"/>
                        </a:rPr>
                        <a:t>CRITERIA CONSIDERED</a:t>
                      </a:r>
                    </a:p>
                  </a:txBody>
                  <a:tcPr marL="12700" marR="12700" marT="12700" anchor="ctr"/>
                </a:tc>
                <a:tc>
                  <a:txBody>
                    <a:bodyPr/>
                    <a:lstStyle/>
                    <a:p>
                      <a:pPr indent="0" algn="ctr">
                        <a:buNone/>
                      </a:pPr>
                      <a:r>
                        <a:rPr lang="en-US" sz="1000" b="0">
                          <a:solidFill>
                            <a:srgbClr val="000000"/>
                          </a:solidFill>
                          <a:latin typeface="Arial" panose="020B0604020202020204" charset="-122"/>
                        </a:rPr>
                        <a:t>REMARK</a:t>
                      </a:r>
                    </a:p>
                  </a:txBody>
                  <a:tcPr marL="12700" marR="12700" marT="12700" anchor="ctr"/>
                </a:tc>
                <a:extLst>
                  <a:ext uri="{0D108BD9-81ED-4DB2-BD59-A6C34878D82A}">
                    <a16:rowId xmlns:a16="http://schemas.microsoft.com/office/drawing/2014/main" val="10000"/>
                  </a:ext>
                </a:extLst>
              </a:tr>
              <a:tr h="943711">
                <a:tc>
                  <a:txBody>
                    <a:bodyPr/>
                    <a:lstStyle/>
                    <a:p>
                      <a:pPr indent="0">
                        <a:buNone/>
                      </a:pPr>
                      <a:r>
                        <a:rPr lang="en-US" sz="1000" b="0" dirty="0">
                          <a:solidFill>
                            <a:srgbClr val="000000"/>
                          </a:solidFill>
                          <a:latin typeface="Arial" panose="020B0604020202020204" charset="-122"/>
                        </a:rPr>
                        <a:t>A.P. </a:t>
                      </a:r>
                      <a:r>
                        <a:rPr lang="en-US" sz="1000" b="0" dirty="0" err="1">
                          <a:solidFill>
                            <a:srgbClr val="000000"/>
                          </a:solidFill>
                          <a:latin typeface="Arial" panose="020B0604020202020204" charset="-122"/>
                        </a:rPr>
                        <a:t>Mouritz</a:t>
                      </a:r>
                      <a:r>
                        <a:rPr lang="en-US" sz="1000" b="0" dirty="0">
                          <a:solidFill>
                            <a:srgbClr val="000000"/>
                          </a:solidFill>
                          <a:latin typeface="Arial" panose="020B0604020202020204" charset="-122"/>
                        </a:rPr>
                        <a:t>, </a:t>
                      </a:r>
                      <a:r>
                        <a:rPr lang="en-US" sz="1000" b="0" dirty="0" err="1">
                          <a:solidFill>
                            <a:srgbClr val="000000"/>
                          </a:solidFill>
                          <a:latin typeface="Arial" panose="020B0604020202020204" charset="-122"/>
                        </a:rPr>
                        <a:t>E.Gellert</a:t>
                      </a:r>
                      <a:r>
                        <a:rPr lang="en-US" sz="1000" b="0" dirty="0">
                          <a:solidFill>
                            <a:srgbClr val="000000"/>
                          </a:solidFill>
                          <a:latin typeface="Arial" panose="020B0604020202020204" charset="-122"/>
                        </a:rPr>
                        <a:t>, </a:t>
                      </a:r>
                      <a:r>
                        <a:rPr lang="en-US" sz="1000" b="0" dirty="0" err="1">
                          <a:solidFill>
                            <a:srgbClr val="000000"/>
                          </a:solidFill>
                          <a:latin typeface="Arial" panose="020B0604020202020204" charset="-122"/>
                        </a:rPr>
                        <a:t>P.Burchill</a:t>
                      </a:r>
                      <a:r>
                        <a:rPr lang="en-US" sz="1000" b="0" dirty="0">
                          <a:solidFill>
                            <a:srgbClr val="000000"/>
                          </a:solidFill>
                          <a:latin typeface="Arial" panose="020B0604020202020204" charset="-122"/>
                        </a:rPr>
                        <a:t>, </a:t>
                      </a:r>
                      <a:r>
                        <a:rPr lang="en-US" sz="1000" b="0" dirty="0" err="1">
                          <a:solidFill>
                            <a:srgbClr val="000000"/>
                          </a:solidFill>
                          <a:latin typeface="Arial" panose="020B0604020202020204" charset="-122"/>
                        </a:rPr>
                        <a:t>K.Challis</a:t>
                      </a:r>
                      <a:endParaRPr lang="en-US" sz="1000" b="0" dirty="0">
                        <a:solidFill>
                          <a:srgbClr val="000000"/>
                        </a:solidFill>
                        <a:latin typeface="Arial" panose="020B0604020202020204" charset="-122"/>
                      </a:endParaRPr>
                    </a:p>
                  </a:txBody>
                  <a:tcPr marL="12700" marR="12700" marT="12700"/>
                </a:tc>
                <a:tc>
                  <a:txBody>
                    <a:bodyPr/>
                    <a:lstStyle/>
                    <a:p>
                      <a:pPr indent="0">
                        <a:buNone/>
                      </a:pPr>
                      <a:r>
                        <a:rPr lang="en-US" sz="1000" b="0" dirty="0">
                          <a:solidFill>
                            <a:srgbClr val="000000"/>
                          </a:solidFill>
                          <a:latin typeface="Arial" panose="020B0604020202020204" charset="-122"/>
                        </a:rPr>
                        <a:t>A wide range of new application of composites to naval vessels are described</a:t>
                      </a:r>
                    </a:p>
                  </a:txBody>
                  <a:tcPr marL="12700" marR="12700" marT="12700"/>
                </a:tc>
                <a:tc>
                  <a:txBody>
                    <a:bodyPr/>
                    <a:lstStyle/>
                    <a:p>
                      <a:pPr indent="0">
                        <a:buNone/>
                      </a:pPr>
                      <a:r>
                        <a:rPr lang="en-US" sz="1000" b="0" dirty="0">
                          <a:solidFill>
                            <a:srgbClr val="000000"/>
                          </a:solidFill>
                          <a:latin typeface="Arial" panose="020B0604020202020204" charset="-122"/>
                        </a:rPr>
                        <a:t>Growing use of composites in the complete constructions of fast petrol boats mine hunting ships and corvettes is discussed</a:t>
                      </a:r>
                    </a:p>
                  </a:txBody>
                  <a:tcPr marL="12700" marR="12700" marT="12700"/>
                </a:tc>
                <a:tc>
                  <a:txBody>
                    <a:bodyPr/>
                    <a:lstStyle/>
                    <a:p>
                      <a:pPr indent="0">
                        <a:buNone/>
                      </a:pPr>
                      <a:r>
                        <a:rPr lang="en-US" sz="1000" b="0">
                          <a:solidFill>
                            <a:srgbClr val="000000"/>
                          </a:solidFill>
                          <a:latin typeface="Arial" panose="020B0604020202020204" charset="-122"/>
                        </a:rPr>
                        <a:t>Composite structure are requuired to pass a series of strict regulatios relatong to air blast and underwater shock damage resisteanc, fire performance.</a:t>
                      </a:r>
                    </a:p>
                  </a:txBody>
                  <a:tcPr marL="12700" marR="12700" marT="12700"/>
                </a:tc>
                <a:extLst>
                  <a:ext uri="{0D108BD9-81ED-4DB2-BD59-A6C34878D82A}">
                    <a16:rowId xmlns:a16="http://schemas.microsoft.com/office/drawing/2014/main" val="10001"/>
                  </a:ext>
                </a:extLst>
              </a:tr>
              <a:tr h="500192">
                <a:tc>
                  <a:txBody>
                    <a:bodyPr/>
                    <a:lstStyle/>
                    <a:p>
                      <a:pPr indent="0">
                        <a:buNone/>
                      </a:pPr>
                      <a:r>
                        <a:rPr lang="en-US" sz="1000" b="0" u="sng">
                          <a:solidFill>
                            <a:srgbClr val="000000"/>
                          </a:solidFill>
                          <a:latin typeface="Arial" panose="020B0604020202020204" charset="-122"/>
                        </a:rPr>
                        <a:t>Keun Song, JI Young Choi, Jin Jwe Kweon, Jin Ho Choi,Kwamg Soo Kim</a:t>
                      </a:r>
                    </a:p>
                  </a:txBody>
                  <a:tcPr marL="12700" marR="12700" marT="12700"/>
                </a:tc>
                <a:tc>
                  <a:txBody>
                    <a:bodyPr/>
                    <a:lstStyle/>
                    <a:p>
                      <a:pPr indent="0">
                        <a:buNone/>
                      </a:pPr>
                      <a:r>
                        <a:rPr lang="en-US" sz="1000" b="0">
                          <a:solidFill>
                            <a:srgbClr val="000000"/>
                          </a:solidFill>
                          <a:latin typeface="Arial" panose="020B0604020202020204" charset="-122"/>
                        </a:rPr>
                        <a:t>Pull out and Shear Failure loads of compositre sandwich,insert joint </a:t>
                      </a:r>
                    </a:p>
                  </a:txBody>
                  <a:tcPr marL="12700" marR="12700" marT="12700"/>
                </a:tc>
                <a:tc>
                  <a:txBody>
                    <a:bodyPr/>
                    <a:lstStyle/>
                    <a:p>
                      <a:pPr indent="0">
                        <a:buNone/>
                      </a:pPr>
                      <a:r>
                        <a:rPr lang="en-US" sz="1000" b="0">
                          <a:solidFill>
                            <a:srgbClr val="000000"/>
                          </a:solidFill>
                          <a:latin typeface="Arial" panose="020B0604020202020204" charset="-122"/>
                        </a:rPr>
                        <a:t>80 Specimen of different types were tested</a:t>
                      </a:r>
                    </a:p>
                  </a:txBody>
                  <a:tcPr marL="12700" marR="12700" marT="12700"/>
                </a:tc>
                <a:tc>
                  <a:txBody>
                    <a:bodyPr/>
                    <a:lstStyle/>
                    <a:p>
                      <a:pPr indent="0">
                        <a:buNone/>
                      </a:pPr>
                      <a:r>
                        <a:rPr lang="en-US" sz="1000" b="0">
                          <a:solidFill>
                            <a:srgbClr val="000000"/>
                          </a:solidFill>
                          <a:latin typeface="Arial" panose="020B0604020202020204" charset="-122"/>
                        </a:rPr>
                        <a:t>Its failure was influenced by core height, density and face thickness</a:t>
                      </a:r>
                    </a:p>
                  </a:txBody>
                  <a:tcPr marL="12700" marR="12700" marT="12700"/>
                </a:tc>
                <a:extLst>
                  <a:ext uri="{0D108BD9-81ED-4DB2-BD59-A6C34878D82A}">
                    <a16:rowId xmlns:a16="http://schemas.microsoft.com/office/drawing/2014/main" val="10002"/>
                  </a:ext>
                </a:extLst>
              </a:tr>
              <a:tr h="943711">
                <a:tc>
                  <a:txBody>
                    <a:bodyPr/>
                    <a:lstStyle/>
                    <a:p>
                      <a:pPr indent="0">
                        <a:buNone/>
                      </a:pPr>
                      <a:r>
                        <a:rPr lang="en-US" sz="1000" b="0" dirty="0" err="1">
                          <a:solidFill>
                            <a:srgbClr val="000000"/>
                          </a:solidFill>
                          <a:latin typeface="Arial" panose="020B0604020202020204" charset="-122"/>
                        </a:rPr>
                        <a:t>Byoung</a:t>
                      </a:r>
                      <a:r>
                        <a:rPr lang="en-US" sz="1000" b="0" dirty="0">
                          <a:solidFill>
                            <a:srgbClr val="000000"/>
                          </a:solidFill>
                          <a:latin typeface="Arial" panose="020B0604020202020204" charset="-122"/>
                        </a:rPr>
                        <a:t> Jung Kim, Dai Gil Lee</a:t>
                      </a:r>
                    </a:p>
                  </a:txBody>
                  <a:tcPr marL="12700" marR="12700" marT="12700"/>
                </a:tc>
                <a:tc>
                  <a:txBody>
                    <a:bodyPr/>
                    <a:lstStyle/>
                    <a:p>
                      <a:pPr indent="0">
                        <a:buNone/>
                      </a:pPr>
                      <a:r>
                        <a:rPr lang="en-US" sz="1000" b="0">
                          <a:solidFill>
                            <a:srgbClr val="000000"/>
                          </a:solidFill>
                          <a:latin typeface="Arial" panose="020B0604020202020204" charset="-122"/>
                        </a:rPr>
                        <a:t>Monocoque satellite structure ws designed to reduce structural mass and improve static and dynamic structural rigidity.</a:t>
                      </a:r>
                    </a:p>
                  </a:txBody>
                  <a:tcPr marL="12700" marR="12700" marT="12700"/>
                </a:tc>
                <a:tc>
                  <a:txBody>
                    <a:bodyPr/>
                    <a:lstStyle/>
                    <a:p>
                      <a:pPr indent="0">
                        <a:buNone/>
                      </a:pPr>
                      <a:r>
                        <a:rPr lang="en-US" sz="1000" b="0">
                          <a:solidFill>
                            <a:srgbClr val="000000"/>
                          </a:solidFill>
                          <a:latin typeface="Arial" panose="020B0604020202020204" charset="-122"/>
                        </a:rPr>
                        <a:t>A new I Shaped side was insert and fixed into composite sandwich pannel edge with film adhesive flatwise compressive and tensile test was performed.</a:t>
                      </a:r>
                    </a:p>
                  </a:txBody>
                  <a:tcPr marL="12700" marR="12700" marT="12700"/>
                </a:tc>
                <a:tc>
                  <a:txBody>
                    <a:bodyPr/>
                    <a:lstStyle/>
                    <a:p>
                      <a:pPr indent="0">
                        <a:buNone/>
                      </a:pPr>
                      <a:r>
                        <a:rPr lang="en-US" sz="1000" b="0">
                          <a:solidFill>
                            <a:srgbClr val="000000"/>
                          </a:solidFill>
                          <a:latin typeface="Arial" panose="020B0604020202020204" charset="-122"/>
                        </a:rPr>
                        <a:t>Mass reduction of 14.8 kg , Launching Cost reduction of $148000-$296000 from FEA satellite structure reliability was verified with a safety margin of 2.4</a:t>
                      </a:r>
                    </a:p>
                  </a:txBody>
                  <a:tcPr marL="12700" marR="12700" marT="12700"/>
                </a:tc>
                <a:extLst>
                  <a:ext uri="{0D108BD9-81ED-4DB2-BD59-A6C34878D82A}">
                    <a16:rowId xmlns:a16="http://schemas.microsoft.com/office/drawing/2014/main" val="10003"/>
                  </a:ext>
                </a:extLst>
              </a:tr>
              <a:tr h="1091551">
                <a:tc>
                  <a:txBody>
                    <a:bodyPr/>
                    <a:lstStyle/>
                    <a:p>
                      <a:pPr indent="0">
                        <a:buNone/>
                      </a:pPr>
                      <a:r>
                        <a:rPr lang="en-US" sz="1000" b="0">
                          <a:solidFill>
                            <a:srgbClr val="000000"/>
                          </a:solidFill>
                          <a:latin typeface="Arial" panose="020B0604020202020204" charset="-122"/>
                        </a:rPr>
                        <a:t>Jun Cao, Joachim L. Grenested, William J. Maroun</a:t>
                      </a:r>
                    </a:p>
                  </a:txBody>
                  <a:tcPr marL="12700" marR="12700" marT="12700"/>
                </a:tc>
                <a:tc>
                  <a:txBody>
                    <a:bodyPr/>
                    <a:lstStyle/>
                    <a:p>
                      <a:pPr indent="0">
                        <a:buNone/>
                      </a:pPr>
                      <a:r>
                        <a:rPr lang="en-US" sz="1000" b="0" u="sng" dirty="0">
                          <a:solidFill>
                            <a:srgbClr val="000000"/>
                          </a:solidFill>
                          <a:latin typeface="Arial" panose="020B0604020202020204" charset="-122"/>
                        </a:rPr>
                        <a:t>A Hybrid ship hull made of steel truss &amp; composite sandwich skins was investigated experimentally and numerically.</a:t>
                      </a:r>
                    </a:p>
                  </a:txBody>
                  <a:tcPr marL="12700" marR="12700" marT="12700"/>
                </a:tc>
                <a:tc>
                  <a:txBody>
                    <a:bodyPr/>
                    <a:lstStyle/>
                    <a:p>
                      <a:pPr indent="0">
                        <a:buNone/>
                      </a:pPr>
                      <a:r>
                        <a:rPr lang="en-US" sz="1000" b="0">
                          <a:solidFill>
                            <a:srgbClr val="000000"/>
                          </a:solidFill>
                          <a:latin typeface="Arial" panose="020B0604020202020204" charset="-122"/>
                        </a:rPr>
                        <a:t>6m model was tested under hogging load after being subjected to sagging, loads were introduced as shear, model was designed to the design load point at which plstic yielding of steel truss.</a:t>
                      </a:r>
                    </a:p>
                  </a:txBody>
                  <a:tcPr marL="12700" marR="12700" marT="12700"/>
                </a:tc>
                <a:tc>
                  <a:txBody>
                    <a:bodyPr/>
                    <a:lstStyle/>
                    <a:p>
                      <a:pPr indent="0">
                        <a:buNone/>
                      </a:pPr>
                      <a:r>
                        <a:rPr lang="en-US" sz="1000" b="0">
                          <a:solidFill>
                            <a:srgbClr val="000000"/>
                          </a:solidFill>
                          <a:latin typeface="Arial" panose="020B0604020202020204" charset="-122"/>
                        </a:rPr>
                        <a:t>Good Correlation wass found after comparing data of both sagging and hogging.</a:t>
                      </a:r>
                    </a:p>
                  </a:txBody>
                  <a:tcPr marL="12700" marR="12700" marT="12700"/>
                </a:tc>
                <a:extLst>
                  <a:ext uri="{0D108BD9-81ED-4DB2-BD59-A6C34878D82A}">
                    <a16:rowId xmlns:a16="http://schemas.microsoft.com/office/drawing/2014/main" val="10004"/>
                  </a:ext>
                </a:extLst>
              </a:tr>
              <a:tr h="943711">
                <a:tc>
                  <a:txBody>
                    <a:bodyPr/>
                    <a:lstStyle/>
                    <a:p>
                      <a:pPr indent="0">
                        <a:buNone/>
                      </a:pPr>
                      <a:r>
                        <a:rPr lang="en-US" sz="1000" b="0">
                          <a:solidFill>
                            <a:srgbClr val="000000"/>
                          </a:solidFill>
                          <a:latin typeface="Arial" panose="020B0604020202020204" charset="-122"/>
                        </a:rPr>
                        <a:t>Harald Osnes, Dag McGeorge</a:t>
                      </a:r>
                    </a:p>
                  </a:txBody>
                  <a:tcPr marL="12700" marR="12700" marT="12700" anchor="ctr"/>
                </a:tc>
                <a:tc>
                  <a:txBody>
                    <a:bodyPr/>
                    <a:lstStyle/>
                    <a:p>
                      <a:pPr indent="0">
                        <a:buNone/>
                      </a:pPr>
                      <a:r>
                        <a:rPr lang="en-US" sz="1000" b="0">
                          <a:solidFill>
                            <a:srgbClr val="000000"/>
                          </a:solidFill>
                          <a:latin typeface="Arial" panose="020B0604020202020204" charset="-122"/>
                        </a:rPr>
                        <a:t>To improve performance of High speed Aircraft. Strength of doubled lap steel, composite joint are investigated through theoritical analysis and expirement testing.</a:t>
                      </a:r>
                    </a:p>
                  </a:txBody>
                  <a:tcPr marL="12700" marR="12700" marT="12700" anchor="ctr"/>
                </a:tc>
                <a:tc>
                  <a:txBody>
                    <a:bodyPr/>
                    <a:lstStyle/>
                    <a:p>
                      <a:pPr indent="0">
                        <a:buNone/>
                      </a:pPr>
                      <a:r>
                        <a:rPr lang="en-US" sz="1000" b="0">
                          <a:solidFill>
                            <a:srgbClr val="000000"/>
                          </a:solidFill>
                          <a:latin typeface="Arial" panose="020B0604020202020204" charset="-122"/>
                        </a:rPr>
                        <a:t>Strength was measured expirementally, a new elastic plastic analysis accounting of deformation has been derived </a:t>
                      </a:r>
                    </a:p>
                  </a:txBody>
                  <a:tcPr marL="12700" marR="12700" marT="12700" anchor="ctr"/>
                </a:tc>
                <a:tc>
                  <a:txBody>
                    <a:bodyPr/>
                    <a:lstStyle/>
                    <a:p>
                      <a:pPr indent="0">
                        <a:buNone/>
                      </a:pPr>
                      <a:r>
                        <a:rPr lang="en-US" sz="1000" b="0">
                          <a:solidFill>
                            <a:srgbClr val="000000"/>
                          </a:solidFill>
                          <a:latin typeface="Arial" panose="020B0604020202020204" charset="-122"/>
                        </a:rPr>
                        <a:t>Prediction using new theory derived compared with reported result, strength prediction obtained by new theory agree well with the expirimental result compared to old theory.</a:t>
                      </a:r>
                    </a:p>
                  </a:txBody>
                  <a:tcPr marL="12700" marR="12700" marT="12700" anchor="ctr"/>
                </a:tc>
                <a:extLst>
                  <a:ext uri="{0D108BD9-81ED-4DB2-BD59-A6C34878D82A}">
                    <a16:rowId xmlns:a16="http://schemas.microsoft.com/office/drawing/2014/main" val="10005"/>
                  </a:ext>
                </a:extLst>
              </a:tr>
              <a:tr h="648031">
                <a:tc>
                  <a:txBody>
                    <a:bodyPr/>
                    <a:lstStyle/>
                    <a:p>
                      <a:pPr indent="0">
                        <a:buNone/>
                      </a:pPr>
                      <a:r>
                        <a:rPr lang="en-US" sz="1000" b="0">
                          <a:solidFill>
                            <a:srgbClr val="000000"/>
                          </a:solidFill>
                          <a:latin typeface="Arial" panose="020B0604020202020204" charset="-122"/>
                        </a:rPr>
                        <a:t>E.W. Andrews, N.A. Moussa</a:t>
                      </a:r>
                    </a:p>
                  </a:txBody>
                  <a:tcPr marL="12700" marR="12700" marT="12700" anchor="ctr"/>
                </a:tc>
                <a:tc>
                  <a:txBody>
                    <a:bodyPr/>
                    <a:lstStyle/>
                    <a:p>
                      <a:pPr indent="0">
                        <a:buNone/>
                      </a:pPr>
                      <a:r>
                        <a:rPr lang="en-US" sz="1000" b="0">
                          <a:solidFill>
                            <a:srgbClr val="000000"/>
                          </a:solidFill>
                          <a:latin typeface="Arial" panose="020B0604020202020204" charset="-122"/>
                        </a:rPr>
                        <a:t>Failure mode maps for sandwich panels with composite face sheets are presented.</a:t>
                      </a:r>
                    </a:p>
                  </a:txBody>
                  <a:tcPr marL="12700" marR="12700" marT="12700" anchor="ctr"/>
                </a:tc>
                <a:tc>
                  <a:txBody>
                    <a:bodyPr/>
                    <a:lstStyle/>
                    <a:p>
                      <a:pPr indent="0">
                        <a:buNone/>
                      </a:pPr>
                      <a:r>
                        <a:rPr lang="en-US" sz="1000" b="0">
                          <a:solidFill>
                            <a:srgbClr val="000000"/>
                          </a:solidFill>
                          <a:latin typeface="Arial" panose="020B0604020202020204" charset="-122"/>
                        </a:rPr>
                        <a:t>Sandwich panel was considered modeled as a single DOF mass spring system to include dynamic effects in problem.</a:t>
                      </a:r>
                    </a:p>
                  </a:txBody>
                  <a:tcPr marL="12700" marR="12700" marT="12700" anchor="ctr"/>
                </a:tc>
                <a:tc>
                  <a:txBody>
                    <a:bodyPr/>
                    <a:lstStyle/>
                    <a:p>
                      <a:pPr indent="0">
                        <a:buNone/>
                      </a:pPr>
                      <a:r>
                        <a:rPr lang="en-US" sz="1000" b="0">
                          <a:solidFill>
                            <a:srgbClr val="000000"/>
                          </a:solidFill>
                          <a:latin typeface="Arial" panose="020B0604020202020204" charset="-122"/>
                        </a:rPr>
                        <a:t>Comparision with some quasi static test result was performed where expieimental  data was consistent with analysis.</a:t>
                      </a:r>
                    </a:p>
                  </a:txBody>
                  <a:tcPr marL="12700" marR="12700" marT="12700" anchor="ctr"/>
                </a:tc>
                <a:extLst>
                  <a:ext uri="{0D108BD9-81ED-4DB2-BD59-A6C34878D82A}">
                    <a16:rowId xmlns:a16="http://schemas.microsoft.com/office/drawing/2014/main" val="10006"/>
                  </a:ext>
                </a:extLst>
              </a:tr>
              <a:tr h="1091551">
                <a:tc>
                  <a:txBody>
                    <a:bodyPr/>
                    <a:lstStyle/>
                    <a:p>
                      <a:pPr indent="0">
                        <a:buNone/>
                      </a:pPr>
                      <a:r>
                        <a:rPr lang="en-US" sz="1000" b="0">
                          <a:solidFill>
                            <a:srgbClr val="000000"/>
                          </a:solidFill>
                          <a:latin typeface="Arial" panose="020B0604020202020204" charset="-122"/>
                        </a:rPr>
                        <a:t>Rodrigo A. Silva Munoz, Roberto A. Lopez Anido</a:t>
                      </a:r>
                    </a:p>
                  </a:txBody>
                  <a:tcPr marL="12700" marR="12700" marT="12700" anchor="ctr"/>
                </a:tc>
                <a:tc>
                  <a:txBody>
                    <a:bodyPr/>
                    <a:lstStyle/>
                    <a:p>
                      <a:pPr indent="0">
                        <a:buNone/>
                      </a:pPr>
                      <a:r>
                        <a:rPr lang="en-US" sz="1000" b="0" u="sng">
                          <a:solidFill>
                            <a:srgbClr val="000000"/>
                          </a:solidFill>
                          <a:latin typeface="Arial" panose="020B0604020202020204" charset="-122"/>
                        </a:rPr>
                        <a:t>Structural health monitoring of marine composite structural joints using embedded Fiber Bragg Grating (FBG) Sensor. </a:t>
                      </a:r>
                    </a:p>
                  </a:txBody>
                  <a:tcPr marL="12700" marR="12700" marT="12700" anchor="ctr"/>
                </a:tc>
                <a:tc>
                  <a:txBody>
                    <a:bodyPr/>
                    <a:lstStyle/>
                    <a:p>
                      <a:pPr indent="0">
                        <a:buNone/>
                      </a:pPr>
                      <a:r>
                        <a:rPr lang="en-US" sz="1000" b="0">
                          <a:solidFill>
                            <a:srgbClr val="000000"/>
                          </a:solidFill>
                          <a:latin typeface="Arial" panose="020B0604020202020204" charset="-122"/>
                        </a:rPr>
                        <a:t>Joints were subjected to fatigue tension loading to induce stable crack propogation. A Finite Analysis model was develop to correlate expiremental strain measurements with numerical predictions.  </a:t>
                      </a:r>
                    </a:p>
                  </a:txBody>
                  <a:tcPr marL="12700" marR="12700" marT="12700" anchor="ctr"/>
                </a:tc>
                <a:tc>
                  <a:txBody>
                    <a:bodyPr/>
                    <a:lstStyle/>
                    <a:p>
                      <a:pPr indent="0">
                        <a:buNone/>
                      </a:pPr>
                      <a:r>
                        <a:rPr lang="en-US" sz="1000" b="0">
                          <a:solidFill>
                            <a:srgbClr val="000000"/>
                          </a:solidFill>
                          <a:latin typeface="Arial" panose="020B0604020202020204" charset="-122"/>
                        </a:rPr>
                        <a:t>A Strain based methodology can be utilized to detect crack propogation in this type of composite joint.</a:t>
                      </a:r>
                    </a:p>
                  </a:txBody>
                  <a:tcPr marL="12700" marR="12700" marT="12700" anchor="ctr"/>
                </a:tc>
                <a:extLst>
                  <a:ext uri="{0D108BD9-81ED-4DB2-BD59-A6C34878D82A}">
                    <a16:rowId xmlns:a16="http://schemas.microsoft.com/office/drawing/2014/main" val="10007"/>
                  </a:ext>
                </a:extLst>
              </a:tr>
              <a:tr h="943711">
                <a:tc>
                  <a:txBody>
                    <a:bodyPr/>
                    <a:lstStyle/>
                    <a:p>
                      <a:pPr indent="0">
                        <a:buNone/>
                      </a:pPr>
                      <a:r>
                        <a:rPr lang="en-US" sz="1000" b="0">
                          <a:solidFill>
                            <a:srgbClr val="000000"/>
                          </a:solidFill>
                          <a:latin typeface="Arial" panose="020B0604020202020204" charset="-122"/>
                        </a:rPr>
                        <a:t>H.C.H. Li, I. Herszberg, C.E. Davis, A.P. Mouritz, S.C. Galea</a:t>
                      </a:r>
                    </a:p>
                  </a:txBody>
                  <a:tcPr marL="12700" marR="12700" marT="12700" anchor="ctr"/>
                </a:tc>
                <a:tc>
                  <a:txBody>
                    <a:bodyPr/>
                    <a:lstStyle/>
                    <a:p>
                      <a:pPr indent="0">
                        <a:buNone/>
                      </a:pPr>
                      <a:r>
                        <a:rPr lang="en-US" sz="1000" b="0">
                          <a:solidFill>
                            <a:srgbClr val="000000"/>
                          </a:solidFill>
                          <a:latin typeface="Arial" panose="020B0604020202020204" charset="-122"/>
                        </a:rPr>
                        <a:t>Structural health monitoring of marine composite structural joints using  Fiber Optic Sensor. </a:t>
                      </a:r>
                    </a:p>
                  </a:txBody>
                  <a:tcPr marL="12700" marR="12700" marT="12700" anchor="ctr"/>
                </a:tc>
                <a:tc>
                  <a:txBody>
                    <a:bodyPr/>
                    <a:lstStyle/>
                    <a:p>
                      <a:pPr indent="0">
                        <a:buNone/>
                      </a:pPr>
                      <a:r>
                        <a:rPr lang="en-US" sz="1000" b="0">
                          <a:solidFill>
                            <a:srgbClr val="000000"/>
                          </a:solidFill>
                          <a:latin typeface="Arial" panose="020B0604020202020204" charset="-122"/>
                        </a:rPr>
                        <a:t>Finite element modelling indicate presence of this bond and strain distribution. A technique is developed based on novel Signal Processing and statistical outlier detection.</a:t>
                      </a:r>
                    </a:p>
                  </a:txBody>
                  <a:tcPr marL="12700" marR="12700" marT="12700" anchor="ctr"/>
                </a:tc>
                <a:tc>
                  <a:txBody>
                    <a:bodyPr/>
                    <a:lstStyle/>
                    <a:p>
                      <a:pPr indent="0">
                        <a:buNone/>
                      </a:pPr>
                      <a:r>
                        <a:rPr lang="en-US" sz="1000" b="0">
                          <a:solidFill>
                            <a:srgbClr val="000000"/>
                          </a:solidFill>
                          <a:latin typeface="Arial" panose="020B0604020202020204" charset="-122"/>
                        </a:rPr>
                        <a:t>It provides successful damage diagnosis with an acceptable level of accuracy more accuracy may be achieved by increasing the sensor density.</a:t>
                      </a:r>
                    </a:p>
                  </a:txBody>
                  <a:tcPr marL="12700" marR="12700" marT="12700" anchor="ctr"/>
                </a:tc>
                <a:extLst>
                  <a:ext uri="{0D108BD9-81ED-4DB2-BD59-A6C34878D82A}">
                    <a16:rowId xmlns:a16="http://schemas.microsoft.com/office/drawing/2014/main" val="10008"/>
                  </a:ext>
                </a:extLst>
              </a:tr>
              <a:tr h="1091551">
                <a:tc>
                  <a:txBody>
                    <a:bodyPr/>
                    <a:lstStyle/>
                    <a:p>
                      <a:pPr indent="0">
                        <a:buNone/>
                      </a:pPr>
                      <a:r>
                        <a:rPr lang="en-US" sz="1000" b="0">
                          <a:solidFill>
                            <a:srgbClr val="000000"/>
                          </a:solidFill>
                          <a:latin typeface="Arial" panose="020B0604020202020204" charset="-122"/>
                        </a:rPr>
                        <a:t>Jin Dai, H. Thomas Hahn</a:t>
                      </a:r>
                    </a:p>
                  </a:txBody>
                  <a:tcPr marL="12700" marR="12700" marT="12700" anchor="ctr"/>
                </a:tc>
                <a:tc>
                  <a:txBody>
                    <a:bodyPr/>
                    <a:lstStyle/>
                    <a:p>
                      <a:pPr indent="0">
                        <a:buNone/>
                      </a:pPr>
                      <a:r>
                        <a:rPr lang="en-US" sz="1000" b="0">
                          <a:solidFill>
                            <a:srgbClr val="000000"/>
                          </a:solidFill>
                          <a:latin typeface="Arial" panose="020B0604020202020204" charset="-122"/>
                        </a:rPr>
                        <a:t>Static and fatigue behaviour of vacuum assisted resin transfer molding sandwich panels under flexural loading.</a:t>
                      </a:r>
                    </a:p>
                  </a:txBody>
                  <a:tcPr marL="12700" marR="12700" marT="12700" anchor="ctr"/>
                </a:tc>
                <a:tc>
                  <a:txBody>
                    <a:bodyPr/>
                    <a:lstStyle/>
                    <a:p>
                      <a:pPr indent="0">
                        <a:buNone/>
                      </a:pPr>
                      <a:r>
                        <a:rPr lang="en-US" sz="1000" b="0">
                          <a:solidFill>
                            <a:srgbClr val="000000"/>
                          </a:solidFill>
                          <a:latin typeface="Arial" panose="020B0604020202020204" charset="-122"/>
                        </a:rPr>
                        <a:t>Stresses in the face and core at failure where calculated from failure loads, for short beams core failure lead to failure of beam as whole, in long beams failure of wood core would be contained until the face failed.</a:t>
                      </a:r>
                    </a:p>
                  </a:txBody>
                  <a:tcPr marL="12700" marR="12700" marT="12700" anchor="ctr"/>
                </a:tc>
                <a:tc>
                  <a:txBody>
                    <a:bodyPr/>
                    <a:lstStyle/>
                    <a:p>
                      <a:pPr indent="0">
                        <a:buNone/>
                      </a:pPr>
                      <a:r>
                        <a:rPr lang="en-US" sz="1000" b="0">
                          <a:solidFill>
                            <a:srgbClr val="000000"/>
                          </a:solidFill>
                          <a:latin typeface="Arial" panose="020B0604020202020204" charset="-122"/>
                        </a:rPr>
                        <a:t>A good similarity was seen between the static and fatigue failure modes for both short span and long span specimens.</a:t>
                      </a:r>
                    </a:p>
                  </a:txBody>
                  <a:tcPr marL="12700" marR="12700" marT="12700" anchor="ctr"/>
                </a:tc>
                <a:extLst>
                  <a:ext uri="{0D108BD9-81ED-4DB2-BD59-A6C34878D82A}">
                    <a16:rowId xmlns:a16="http://schemas.microsoft.com/office/drawing/2014/main" val="10009"/>
                  </a:ext>
                </a:extLst>
              </a:tr>
              <a:tr h="943711">
                <a:tc>
                  <a:txBody>
                    <a:bodyPr/>
                    <a:lstStyle/>
                    <a:p>
                      <a:pPr indent="0">
                        <a:buNone/>
                      </a:pPr>
                      <a:r>
                        <a:rPr lang="en-US" sz="1000" b="0" u="sng">
                          <a:solidFill>
                            <a:srgbClr val="000000"/>
                          </a:solidFill>
                          <a:latin typeface="Arial" panose="020B0604020202020204" charset="-122"/>
                        </a:rPr>
                        <a:t>Dana M. Elzey, Aarash Y.N. Sofla, Haydn N.G. Wadley</a:t>
                      </a:r>
                    </a:p>
                  </a:txBody>
                  <a:tcPr marL="12700" marR="12700" marT="12700" anchor="ctr"/>
                </a:tc>
                <a:tc>
                  <a:txBody>
                    <a:bodyPr/>
                    <a:lstStyle/>
                    <a:p>
                      <a:pPr indent="0">
                        <a:buNone/>
                      </a:pPr>
                      <a:r>
                        <a:rPr lang="en-US" sz="1000" b="0" u="sng">
                          <a:solidFill>
                            <a:srgbClr val="000000"/>
                          </a:solidFill>
                          <a:latin typeface="Arial" panose="020B0604020202020204" charset="-122"/>
                        </a:rPr>
                        <a:t>Change in shape of multifunctional structural acutator panel undergoing significant load.</a:t>
                      </a:r>
                    </a:p>
                  </a:txBody>
                  <a:tcPr marL="12700" marR="12700" marT="12700" anchor="ctr"/>
                </a:tc>
                <a:tc>
                  <a:txBody>
                    <a:bodyPr/>
                    <a:lstStyle/>
                    <a:p>
                      <a:pPr indent="0">
                        <a:buNone/>
                      </a:pPr>
                      <a:r>
                        <a:rPr lang="en-US" sz="1000" b="0" u="sng">
                          <a:solidFill>
                            <a:srgbClr val="000000"/>
                          </a:solidFill>
                          <a:latin typeface="Arial" panose="020B0604020202020204" charset="-122"/>
                        </a:rPr>
                        <a:t>No external forces are required to complete the full cycle of shape change, panel is able to perform fully reversible cyclic shape changes by altering heating on face sheet.</a:t>
                      </a:r>
                    </a:p>
                  </a:txBody>
                  <a:tcPr marL="12700" marR="12700" marT="12700" anchor="ctr"/>
                </a:tc>
                <a:tc>
                  <a:txBody>
                    <a:bodyPr/>
                    <a:lstStyle/>
                    <a:p>
                      <a:pPr indent="0">
                        <a:buNone/>
                      </a:pPr>
                      <a:r>
                        <a:rPr lang="en-US" sz="1000" b="0" u="sng">
                          <a:solidFill>
                            <a:srgbClr val="000000"/>
                          </a:solidFill>
                          <a:latin typeface="Arial" panose="020B0604020202020204" charset="-122"/>
                        </a:rPr>
                        <a:t>The performance of sandwich panel in terms of of mechanical as well as physical factors can be optimised by proper selection of face sheet material and its thickness</a:t>
                      </a:r>
                    </a:p>
                  </a:txBody>
                  <a:tcPr marL="12700" marR="12700" marT="12700" anchor="ctr"/>
                </a:tc>
                <a:extLst>
                  <a:ext uri="{0D108BD9-81ED-4DB2-BD59-A6C34878D82A}">
                    <a16:rowId xmlns:a16="http://schemas.microsoft.com/office/drawing/2014/main" val="10010"/>
                  </a:ext>
                </a:extLst>
              </a:tr>
              <a:tr h="795871">
                <a:tc>
                  <a:txBody>
                    <a:bodyPr/>
                    <a:lstStyle/>
                    <a:p>
                      <a:pPr indent="0">
                        <a:buNone/>
                      </a:pPr>
                      <a:r>
                        <a:rPr lang="en-US" sz="1000" b="0">
                          <a:solidFill>
                            <a:srgbClr val="000000"/>
                          </a:solidFill>
                          <a:latin typeface="Arial" panose="020B0604020202020204" charset="-122"/>
                        </a:rPr>
                        <a:t>Vincent Caccese, Jean Paul Kabche, Keith A. Berube</a:t>
                      </a:r>
                    </a:p>
                  </a:txBody>
                  <a:tcPr marL="12700" marR="12700" marT="12700"/>
                </a:tc>
                <a:tc>
                  <a:txBody>
                    <a:bodyPr/>
                    <a:lstStyle/>
                    <a:p>
                      <a:pPr indent="0">
                        <a:buNone/>
                      </a:pPr>
                      <a:r>
                        <a:rPr lang="en-US" sz="1000" b="0">
                          <a:solidFill>
                            <a:srgbClr val="000000"/>
                          </a:solidFill>
                          <a:latin typeface="Arial" panose="020B0604020202020204" charset="-122"/>
                        </a:rPr>
                        <a:t>Implement a watertight hybrid connection concept that provides access using removable panels on a ship hull.</a:t>
                      </a:r>
                    </a:p>
                  </a:txBody>
                  <a:tcPr marL="12700" marR="12700" marT="12700"/>
                </a:tc>
                <a:tc>
                  <a:txBody>
                    <a:bodyPr/>
                    <a:lstStyle/>
                    <a:p>
                      <a:pPr indent="0">
                        <a:buNone/>
                      </a:pPr>
                      <a:r>
                        <a:rPr lang="en-US" sz="1000" b="0">
                          <a:solidFill>
                            <a:srgbClr val="000000"/>
                          </a:solidFill>
                          <a:latin typeface="Arial" panose="020B0604020202020204" charset="-122"/>
                        </a:rPr>
                        <a:t>Various hybrid joints with various geometries are loaded in flexure to quantify performance </a:t>
                      </a:r>
                    </a:p>
                  </a:txBody>
                  <a:tcPr marL="12700" marR="12700" marT="12700"/>
                </a:tc>
                <a:tc>
                  <a:txBody>
                    <a:bodyPr/>
                    <a:lstStyle/>
                    <a:p>
                      <a:pPr indent="0">
                        <a:buNone/>
                      </a:pPr>
                      <a:r>
                        <a:rPr lang="en-US" sz="1000" b="0">
                          <a:solidFill>
                            <a:srgbClr val="000000"/>
                          </a:solidFill>
                          <a:latin typeface="Arial" panose="020B0604020202020204" charset="-122"/>
                        </a:rPr>
                        <a:t>Joints with metal cap plates can be made stronger and rotationally stiffer</a:t>
                      </a:r>
                    </a:p>
                    <a:p>
                      <a:pPr indent="0">
                        <a:buNone/>
                      </a:pPr>
                      <a:r>
                        <a:rPr lang="en-US" sz="1000" b="0">
                          <a:solidFill>
                            <a:srgbClr val="000000"/>
                          </a:solidFill>
                          <a:latin typeface="Arial" panose="020B0604020202020204" charset="-122"/>
                        </a:rPr>
                        <a:t>than standard bolted joints for resisting bending load </a:t>
                      </a:r>
                    </a:p>
                  </a:txBody>
                  <a:tcPr marL="12700" marR="12700" marT="12700"/>
                </a:tc>
                <a:extLst>
                  <a:ext uri="{0D108BD9-81ED-4DB2-BD59-A6C34878D82A}">
                    <a16:rowId xmlns:a16="http://schemas.microsoft.com/office/drawing/2014/main" val="10011"/>
                  </a:ext>
                </a:extLst>
              </a:tr>
              <a:tr h="1091551">
                <a:tc>
                  <a:txBody>
                    <a:bodyPr/>
                    <a:lstStyle/>
                    <a:p>
                      <a:pPr indent="0">
                        <a:buNone/>
                      </a:pPr>
                      <a:r>
                        <a:rPr lang="en-US" sz="1000" b="0">
                          <a:solidFill>
                            <a:srgbClr val="000000"/>
                          </a:solidFill>
                          <a:latin typeface="Arial" panose="020B0604020202020204" charset="-122"/>
                        </a:rPr>
                        <a:t>C. Douthe, J.F. Caron, O. Baverel</a:t>
                      </a:r>
                    </a:p>
                  </a:txBody>
                  <a:tcPr marL="12700" marR="12700" marT="12700"/>
                </a:tc>
                <a:tc>
                  <a:txBody>
                    <a:bodyPr/>
                    <a:lstStyle/>
                    <a:p>
                      <a:pPr indent="0">
                        <a:buNone/>
                      </a:pPr>
                      <a:r>
                        <a:rPr lang="en-US" sz="1000" b="0">
                          <a:solidFill>
                            <a:srgbClr val="000000"/>
                          </a:solidFill>
                          <a:latin typeface="Arial" panose="020B0604020202020204" charset="-122"/>
                        </a:rPr>
                        <a:t>Gridshell structure in glass fibre reinforced polymer are presented and loaded.</a:t>
                      </a:r>
                    </a:p>
                  </a:txBody>
                  <a:tcPr marL="12700" marR="12700" marT="12700"/>
                </a:tc>
                <a:tc>
                  <a:txBody>
                    <a:bodyPr/>
                    <a:lstStyle/>
                    <a:p>
                      <a:pPr indent="0">
                        <a:buNone/>
                      </a:pPr>
                      <a:r>
                        <a:rPr lang="en-US" sz="1000" b="0">
                          <a:solidFill>
                            <a:srgbClr val="000000"/>
                          </a:solidFill>
                          <a:latin typeface="Arial" panose="020B0604020202020204" charset="-122"/>
                        </a:rPr>
                        <a:t>Results of the experimental tests are compared to numerical results of a non-linear analysis done with the dynamic relaxation method.</a:t>
                      </a:r>
                    </a:p>
                  </a:txBody>
                  <a:tcPr marL="12700" marR="12700" marT="12700"/>
                </a:tc>
                <a:tc>
                  <a:txBody>
                    <a:bodyPr/>
                    <a:lstStyle/>
                    <a:p>
                      <a:pPr indent="0">
                        <a:buNone/>
                      </a:pPr>
                      <a:r>
                        <a:rPr lang="en-US" sz="1000" b="0">
                          <a:solidFill>
                            <a:srgbClr val="000000"/>
                          </a:solidFill>
                          <a:latin typeface="Arial" panose="020B0604020202020204" charset="-122"/>
                        </a:rPr>
                        <a:t>The instantaneous behaviour of composites in large rotations proved to be linear elas tic until break so that the elements can be considered as linear elastic during the whole erection process.</a:t>
                      </a:r>
                    </a:p>
                  </a:txBody>
                  <a:tcPr marL="12700" marR="12700" marT="12700"/>
                </a:tc>
                <a:extLst>
                  <a:ext uri="{0D108BD9-81ED-4DB2-BD59-A6C34878D82A}">
                    <a16:rowId xmlns:a16="http://schemas.microsoft.com/office/drawing/2014/main" val="10012"/>
                  </a:ext>
                </a:extLst>
              </a:tr>
              <a:tr h="795871">
                <a:tc>
                  <a:txBody>
                    <a:bodyPr/>
                    <a:lstStyle/>
                    <a:p>
                      <a:pPr indent="0">
                        <a:buNone/>
                      </a:pPr>
                      <a:r>
                        <a:rPr lang="en-US" sz="1000" b="0">
                          <a:solidFill>
                            <a:srgbClr val="000000"/>
                          </a:solidFill>
                          <a:latin typeface="Arial" panose="020B0604020202020204" charset="-122"/>
                        </a:rPr>
                        <a:t>P. Bunyawanichakul, B. Castanie, J.J. Barrau</a:t>
                      </a:r>
                    </a:p>
                  </a:txBody>
                  <a:tcPr marL="12700" marR="12700" marT="12700"/>
                </a:tc>
                <a:tc>
                  <a:txBody>
                    <a:bodyPr/>
                    <a:lstStyle/>
                    <a:p>
                      <a:pPr indent="0">
                        <a:buNone/>
                      </a:pPr>
                      <a:r>
                        <a:rPr lang="en-US" sz="1000" b="0">
                          <a:solidFill>
                            <a:srgbClr val="000000"/>
                          </a:solidFill>
                          <a:latin typeface="Arial" panose="020B0604020202020204" charset="-122"/>
                        </a:rPr>
                        <a:t>The types of failure and non- linearrties are analysed by conducting the pull-out test on the representative samples.</a:t>
                      </a:r>
                    </a:p>
                  </a:txBody>
                  <a:tcPr marL="12700" marR="12700" marT="12700"/>
                </a:tc>
                <a:tc>
                  <a:txBody>
                    <a:bodyPr/>
                    <a:lstStyle/>
                    <a:p>
                      <a:pPr indent="0">
                        <a:buNone/>
                      </a:pPr>
                      <a:r>
                        <a:rPr lang="en-US" sz="1000" b="0">
                          <a:solidFill>
                            <a:srgbClr val="000000"/>
                          </a:solidFill>
                          <a:latin typeface="Arial" panose="020B0604020202020204" charset="-122"/>
                        </a:rPr>
                        <a:t> For each modes of failure, local experimental and numerical analysis are carried out.</a:t>
                      </a:r>
                    </a:p>
                  </a:txBody>
                  <a:tcPr marL="12700" marR="12700" marT="12700"/>
                </a:tc>
                <a:tc>
                  <a:txBody>
                    <a:bodyPr/>
                    <a:lstStyle/>
                    <a:p>
                      <a:pPr indent="0">
                        <a:buNone/>
                      </a:pPr>
                      <a:r>
                        <a:rPr lang="en-US" sz="1000" b="0">
                          <a:solidFill>
                            <a:srgbClr val="000000"/>
                          </a:solidFill>
                          <a:latin typeface="Arial" panose="020B0604020202020204" charset="-122"/>
                        </a:rPr>
                        <a:t>This first damage is due to the transverse shear cracking of</a:t>
                      </a:r>
                    </a:p>
                    <a:p>
                      <a:pPr indent="0">
                        <a:buNone/>
                      </a:pPr>
                      <a:r>
                        <a:rPr lang="en-US" sz="1000" b="0">
                          <a:solidFill>
                            <a:srgbClr val="000000"/>
                          </a:solidFill>
                          <a:latin typeface="Arial" panose="020B0604020202020204" charset="-122"/>
                        </a:rPr>
                        <a:t>the resin. A second loss of 75% of the initial stiffness happens due to maximum shear strain</a:t>
                      </a:r>
                    </a:p>
                  </a:txBody>
                  <a:tcPr marL="12700" marR="12700" marT="12700"/>
                </a:tc>
                <a:extLst>
                  <a:ext uri="{0D108BD9-81ED-4DB2-BD59-A6C34878D82A}">
                    <a16:rowId xmlns:a16="http://schemas.microsoft.com/office/drawing/2014/main" val="10013"/>
                  </a:ext>
                </a:extLst>
              </a:tr>
              <a:tr h="322784">
                <a:tc>
                  <a:txBody>
                    <a:bodyPr/>
                    <a:lstStyle/>
                    <a:p>
                      <a:pPr indent="0">
                        <a:buNone/>
                      </a:pPr>
                      <a:endParaRPr lang="en-US" sz="1000" b="0">
                        <a:solidFill>
                          <a:srgbClr val="000000"/>
                        </a:solidFill>
                        <a:latin typeface="Arial" panose="020B0604020202020204" charset="-122"/>
                      </a:endParaRPr>
                    </a:p>
                  </a:txBody>
                  <a:tcPr marL="12700" marR="12700" marT="12700" anchor="b"/>
                </a:tc>
                <a:tc>
                  <a:txBody>
                    <a:bodyPr/>
                    <a:lstStyle/>
                    <a:p>
                      <a:pPr indent="0" algn="ctr">
                        <a:buNone/>
                      </a:pPr>
                      <a:endParaRPr lang="en-US" b="1" u="sng">
                        <a:solidFill>
                          <a:srgbClr val="000000"/>
                        </a:solidFill>
                        <a:latin typeface="Merriweather" charset="-122"/>
                      </a:endParaRPr>
                    </a:p>
                  </a:txBody>
                  <a:tcPr marL="12700" marR="12700" marT="12700" anchor="b"/>
                </a:tc>
                <a:tc>
                  <a:txBody>
                    <a:bodyPr/>
                    <a:lstStyle/>
                    <a:p>
                      <a:pPr indent="0">
                        <a:buNone/>
                      </a:pPr>
                      <a:endParaRPr lang="en-US" sz="1000" b="0" u="sng">
                        <a:solidFill>
                          <a:srgbClr val="000000"/>
                        </a:solidFill>
                        <a:latin typeface="Arial" panose="020B0604020202020204" charset="-122"/>
                      </a:endParaRPr>
                    </a:p>
                  </a:txBody>
                  <a:tcPr marL="12700" marR="12700" marT="12700" anchor="b"/>
                </a:tc>
                <a:tc>
                  <a:txBody>
                    <a:bodyPr/>
                    <a:lstStyle/>
                    <a:p>
                      <a:pPr indent="0">
                        <a:buNone/>
                      </a:pPr>
                      <a:endParaRPr lang="en-US" sz="1000" b="0" dirty="0">
                        <a:solidFill>
                          <a:srgbClr val="000000"/>
                        </a:solidFill>
                        <a:latin typeface="Arial" panose="020B0604020202020204" charset="-122"/>
                      </a:endParaRPr>
                    </a:p>
                  </a:txBody>
                  <a:tcPr marL="12700" marR="12700" marT="12700" anchor="b"/>
                </a:tc>
                <a:extLst>
                  <a:ext uri="{0D108BD9-81ED-4DB2-BD59-A6C34878D82A}">
                    <a16:rowId xmlns:a16="http://schemas.microsoft.com/office/drawing/2014/main" val="100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000" dirty="0"/>
              <a:t>Material Properties:</a:t>
            </a:r>
          </a:p>
        </p:txBody>
      </p:sp>
      <p:graphicFrame>
        <p:nvGraphicFramePr>
          <p:cNvPr id="4" name="Content Placeholder 3"/>
          <p:cNvGraphicFramePr>
            <a:graphicFrameLocks noGrp="1"/>
          </p:cNvGraphicFramePr>
          <p:nvPr>
            <p:ph idx="1"/>
          </p:nvPr>
        </p:nvGraphicFramePr>
        <p:xfrm>
          <a:off x="0" y="614396"/>
          <a:ext cx="9144000" cy="6232718"/>
        </p:xfrm>
        <a:graphic>
          <a:graphicData uri="http://schemas.openxmlformats.org/drawingml/2006/table">
            <a:tbl>
              <a:tblPr firstRow="1" bandRow="1">
                <a:tableStyleId>{5940675A-B579-460E-94D1-54222C63F5DA}</a:tableStyleId>
              </a:tblPr>
              <a:tblGrid>
                <a:gridCol w="1662546">
                  <a:extLst>
                    <a:ext uri="{9D8B030D-6E8A-4147-A177-3AD203B41FA5}">
                      <a16:colId xmlns:a16="http://schemas.microsoft.com/office/drawing/2014/main" val="20000"/>
                    </a:ext>
                  </a:extLst>
                </a:gridCol>
                <a:gridCol w="2909454">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685800">
                <a:tc>
                  <a:txBody>
                    <a:bodyPr/>
                    <a:lstStyle/>
                    <a:p>
                      <a:pPr algn="ctr"/>
                      <a:r>
                        <a:rPr lang="en-US" sz="1600" dirty="0"/>
                        <a:t>Parameters</a:t>
                      </a:r>
                    </a:p>
                  </a:txBody>
                  <a:tcPr/>
                </a:tc>
                <a:tc>
                  <a:txBody>
                    <a:bodyPr/>
                    <a:lstStyle/>
                    <a:p>
                      <a:pPr algn="ctr"/>
                      <a:r>
                        <a:rPr lang="en-US" sz="1600" dirty="0"/>
                        <a:t>Glass Fabric </a:t>
                      </a:r>
                    </a:p>
                  </a:txBody>
                  <a:tcPr/>
                </a:tc>
                <a:tc>
                  <a:txBody>
                    <a:bodyPr/>
                    <a:lstStyle/>
                    <a:p>
                      <a:pPr algn="ctr"/>
                      <a:r>
                        <a:rPr lang="en-US" sz="1600" dirty="0"/>
                        <a:t>PVC Foam</a:t>
                      </a:r>
                      <a:r>
                        <a:rPr lang="en-US" sz="1600" baseline="0" dirty="0"/>
                        <a:t> </a:t>
                      </a:r>
                      <a:endParaRPr lang="en-US" sz="1600" dirty="0"/>
                    </a:p>
                  </a:txBody>
                  <a:tcPr/>
                </a:tc>
                <a:tc>
                  <a:txBody>
                    <a:bodyPr/>
                    <a:lstStyle/>
                    <a:p>
                      <a:pPr algn="ctr"/>
                      <a:r>
                        <a:rPr lang="en-US" sz="1600" dirty="0"/>
                        <a:t>Epoxy Resin </a:t>
                      </a:r>
                    </a:p>
                  </a:txBody>
                  <a:tcPr/>
                </a:tc>
                <a:extLst>
                  <a:ext uri="{0D108BD9-81ED-4DB2-BD59-A6C34878D82A}">
                    <a16:rowId xmlns:a16="http://schemas.microsoft.com/office/drawing/2014/main" val="10000"/>
                  </a:ext>
                </a:extLst>
              </a:tr>
              <a:tr h="548198">
                <a:tc>
                  <a:txBody>
                    <a:bodyPr/>
                    <a:lstStyle/>
                    <a:p>
                      <a:r>
                        <a:rPr lang="en-US" sz="1600" dirty="0"/>
                        <a:t>Material</a:t>
                      </a:r>
                    </a:p>
                  </a:txBody>
                  <a:tcPr/>
                </a:tc>
                <a:tc>
                  <a:txBody>
                    <a:bodyPr/>
                    <a:lstStyle/>
                    <a:p>
                      <a:r>
                        <a:rPr lang="en-US" sz="1600" dirty="0"/>
                        <a:t>Glass Reinforced Plastic (GRP)</a:t>
                      </a:r>
                    </a:p>
                  </a:txBody>
                  <a:tcPr/>
                </a:tc>
                <a:tc>
                  <a:txBody>
                    <a:bodyPr/>
                    <a:lstStyle/>
                    <a:p>
                      <a:r>
                        <a:rPr lang="en-US" sz="1600" dirty="0"/>
                        <a:t>PVC ( Poly Vinyl</a:t>
                      </a:r>
                      <a:r>
                        <a:rPr lang="en-US" sz="1600" baseline="0" dirty="0"/>
                        <a:t> Chloride</a:t>
                      </a:r>
                      <a:r>
                        <a:rPr lang="en-US" sz="1600" dirty="0"/>
                        <a:t>)</a:t>
                      </a:r>
                    </a:p>
                  </a:txBody>
                  <a:tcPr/>
                </a:tc>
                <a:tc>
                  <a:txBody>
                    <a:bodyPr/>
                    <a:lstStyle/>
                    <a:p>
                      <a:r>
                        <a:rPr lang="en-US" sz="1600" dirty="0"/>
                        <a:t>Epoxide (Polymeric Material)</a:t>
                      </a:r>
                    </a:p>
                  </a:txBody>
                  <a:tcPr/>
                </a:tc>
                <a:extLst>
                  <a:ext uri="{0D108BD9-81ED-4DB2-BD59-A6C34878D82A}">
                    <a16:rowId xmlns:a16="http://schemas.microsoft.com/office/drawing/2014/main" val="10001"/>
                  </a:ext>
                </a:extLst>
              </a:tr>
              <a:tr h="548198">
                <a:tc>
                  <a:txBody>
                    <a:bodyPr/>
                    <a:lstStyle/>
                    <a:p>
                      <a:r>
                        <a:rPr lang="en-US" sz="1600" dirty="0"/>
                        <a:t>Advantage</a:t>
                      </a:r>
                      <a:r>
                        <a:rPr lang="en-US" sz="1600" baseline="0" dirty="0"/>
                        <a:t> </a:t>
                      </a:r>
                      <a:endParaRPr lang="en-US" sz="1600" dirty="0"/>
                    </a:p>
                  </a:txBody>
                  <a:tcPr/>
                </a:tc>
                <a:tc>
                  <a:txBody>
                    <a:bodyPr/>
                    <a:lstStyle/>
                    <a:p>
                      <a:r>
                        <a:rPr lang="en-US" sz="1600" dirty="0"/>
                        <a:t>High resistance to bending, tensile, compressive forces. High humidity and temperature Resistant. Resistant to chemical and biological effect.</a:t>
                      </a:r>
                    </a:p>
                  </a:txBody>
                  <a:tcPr/>
                </a:tc>
                <a:tc>
                  <a:txBody>
                    <a:bodyPr/>
                    <a:lstStyle/>
                    <a:p>
                      <a:pPr algn="l"/>
                      <a:r>
                        <a:rPr lang="en-US" sz="1600" dirty="0"/>
                        <a:t>Water Resistant.</a:t>
                      </a:r>
                      <a:r>
                        <a:rPr lang="en-US" sz="1600" baseline="0" dirty="0"/>
                        <a:t> </a:t>
                      </a:r>
                      <a:r>
                        <a:rPr lang="en-US" sz="1600" dirty="0"/>
                        <a:t>Corrosion Resistant. Fire Resistant. </a:t>
                      </a:r>
                    </a:p>
                    <a:p>
                      <a:pPr algn="l"/>
                      <a:r>
                        <a:rPr lang="en-US" sz="1600" dirty="0"/>
                        <a:t>High Strength and durability.</a:t>
                      </a:r>
                    </a:p>
                    <a:p>
                      <a:pPr algn="l"/>
                      <a:r>
                        <a:rPr lang="en-US" sz="1600" dirty="0"/>
                        <a:t> Easily Shaped and Painted.</a:t>
                      </a:r>
                    </a:p>
                  </a:txBody>
                  <a:tcPr/>
                </a:tc>
                <a:tc>
                  <a:txBody>
                    <a:bodyPr/>
                    <a:lstStyle/>
                    <a:p>
                      <a:r>
                        <a:rPr lang="en-US" sz="1600" dirty="0"/>
                        <a:t>High Mechanical properties.</a:t>
                      </a:r>
                    </a:p>
                    <a:p>
                      <a:r>
                        <a:rPr lang="en-US" sz="1600" dirty="0"/>
                        <a:t>Easy Processing. Low shrinkage. Good addition. </a:t>
                      </a:r>
                    </a:p>
                    <a:p>
                      <a:r>
                        <a:rPr lang="en-US" sz="1600" dirty="0"/>
                        <a:t>High corrosion Resistance.</a:t>
                      </a:r>
                    </a:p>
                  </a:txBody>
                  <a:tcPr/>
                </a:tc>
                <a:extLst>
                  <a:ext uri="{0D108BD9-81ED-4DB2-BD59-A6C34878D82A}">
                    <a16:rowId xmlns:a16="http://schemas.microsoft.com/office/drawing/2014/main" val="10002"/>
                  </a:ext>
                </a:extLst>
              </a:tr>
              <a:tr h="548198">
                <a:tc>
                  <a:txBody>
                    <a:bodyPr/>
                    <a:lstStyle/>
                    <a:p>
                      <a:r>
                        <a:rPr lang="en-US" sz="1600" dirty="0"/>
                        <a:t>Disadvantage</a:t>
                      </a:r>
                    </a:p>
                  </a:txBody>
                  <a:tcPr/>
                </a:tc>
                <a:tc>
                  <a:txBody>
                    <a:bodyPr/>
                    <a:lstStyle/>
                    <a:p>
                      <a:r>
                        <a:rPr lang="en-US" sz="1600" dirty="0"/>
                        <a:t> warpage, low weld, and knit line strength, higher viscosity of melt, and low surface quality </a:t>
                      </a:r>
                    </a:p>
                  </a:txBody>
                  <a:tcPr/>
                </a:tc>
                <a:tc>
                  <a:txBody>
                    <a:bodyPr/>
                    <a:lstStyle/>
                    <a:p>
                      <a:r>
                        <a:rPr lang="en-US" sz="1600" dirty="0"/>
                        <a:t> Flammable, poisonous gas after combustion, Material strength is poor, prone to crack ,insulation shedding </a:t>
                      </a:r>
                    </a:p>
                  </a:txBody>
                  <a:tcPr/>
                </a:tc>
                <a:tc>
                  <a:txBody>
                    <a:bodyPr/>
                    <a:lstStyle/>
                    <a:p>
                      <a:r>
                        <a:rPr lang="en-US" sz="1600" dirty="0"/>
                        <a:t>relatively high cost, long curing time, and handling difficulties.</a:t>
                      </a:r>
                    </a:p>
                  </a:txBody>
                  <a:tcPr/>
                </a:tc>
                <a:extLst>
                  <a:ext uri="{0D108BD9-81ED-4DB2-BD59-A6C34878D82A}">
                    <a16:rowId xmlns:a16="http://schemas.microsoft.com/office/drawing/2014/main" val="10003"/>
                  </a:ext>
                </a:extLst>
              </a:tr>
              <a:tr h="548198">
                <a:tc>
                  <a:txBody>
                    <a:bodyPr/>
                    <a:lstStyle/>
                    <a:p>
                      <a:r>
                        <a:rPr lang="en-US" sz="1600" dirty="0"/>
                        <a:t>Application</a:t>
                      </a:r>
                    </a:p>
                  </a:txBody>
                  <a:tcPr/>
                </a:tc>
                <a:tc>
                  <a:txBody>
                    <a:bodyPr/>
                    <a:lstStyle/>
                    <a:p>
                      <a:r>
                        <a:rPr lang="en-US" sz="1600" dirty="0"/>
                        <a:t>bows and crossbows, translucent roofing panels, automobile bodies, hockey sticks, surfboards, boat hulls, and paper honeycomb</a:t>
                      </a:r>
                    </a:p>
                  </a:txBody>
                  <a:tcPr/>
                </a:tc>
                <a:tc>
                  <a:txBody>
                    <a:bodyPr/>
                    <a:lstStyle/>
                    <a:p>
                      <a:r>
                        <a:rPr lang="en-US" sz="1600" dirty="0"/>
                        <a:t> Used for the ceilings of Cars, Buses or Trains</a:t>
                      </a:r>
                    </a:p>
                  </a:txBody>
                  <a:tcPr/>
                </a:tc>
                <a:tc>
                  <a:txBody>
                    <a:bodyPr/>
                    <a:lstStyle/>
                    <a:p>
                      <a:r>
                        <a:rPr lang="en-US" sz="1600" dirty="0"/>
                        <a:t> adhesive purposes, for Coatings and Sealant,</a:t>
                      </a:r>
                    </a:p>
                  </a:txBody>
                  <a:tcPr/>
                </a:tc>
                <a:extLst>
                  <a:ext uri="{0D108BD9-81ED-4DB2-BD59-A6C34878D82A}">
                    <a16:rowId xmlns:a16="http://schemas.microsoft.com/office/drawing/2014/main" val="10004"/>
                  </a:ext>
                </a:extLst>
              </a:tr>
              <a:tr h="548198">
                <a:tc>
                  <a:txBody>
                    <a:bodyPr/>
                    <a:lstStyle/>
                    <a:p>
                      <a:r>
                        <a:rPr lang="en-US" sz="1600" dirty="0"/>
                        <a:t>Cost </a:t>
                      </a:r>
                    </a:p>
                  </a:txBody>
                  <a:tcPr/>
                </a:tc>
                <a:tc>
                  <a:txBody>
                    <a:bodyPr/>
                    <a:lstStyle/>
                    <a:p>
                      <a:r>
                        <a:rPr lang="en-US" sz="1600" dirty="0"/>
                        <a:t>Rs 480 / sq mt</a:t>
                      </a:r>
                    </a:p>
                  </a:txBody>
                  <a:tcPr/>
                </a:tc>
                <a:tc>
                  <a:txBody>
                    <a:bodyPr/>
                    <a:lstStyle/>
                    <a:p>
                      <a:r>
                        <a:rPr lang="en-US" sz="1600" dirty="0"/>
                        <a:t>Rs 400 / sq mt</a:t>
                      </a:r>
                    </a:p>
                  </a:txBody>
                  <a:tcPr/>
                </a:tc>
                <a:tc>
                  <a:txBody>
                    <a:bodyPr/>
                    <a:lstStyle/>
                    <a:p>
                      <a:r>
                        <a:rPr lang="en-US" sz="1600" dirty="0"/>
                        <a:t>Rs 650 / kg</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of T-Joint</a:t>
            </a:r>
          </a:p>
        </p:txBody>
      </p:sp>
      <p:sp>
        <p:nvSpPr>
          <p:cNvPr id="3" name="Content Placeholder 2"/>
          <p:cNvSpPr>
            <a:spLocks noGrp="1"/>
          </p:cNvSpPr>
          <p:nvPr>
            <p:ph idx="1"/>
          </p:nvPr>
        </p:nvSpPr>
        <p:spPr/>
        <p:txBody>
          <a:bodyPr>
            <a:normAutofit/>
          </a:bodyPr>
          <a:lstStyle/>
          <a:p>
            <a:r>
              <a:rPr lang="en-US" sz="2000">
                <a:latin typeface="Times New Roman" panose="02020603050405020304" charset="0"/>
                <a:cs typeface="Times New Roman" panose="02020603050405020304" charset="0"/>
              </a:rPr>
              <a:t>According to above theories discussed in literature survey following conclusions can be made. In order to construct a new design of composite T- joint based on above theories these conditions and criteria are consider.</a:t>
            </a:r>
          </a:p>
          <a:p>
            <a:pPr marL="0" indent="0">
              <a:buNone/>
            </a:pPr>
            <a:r>
              <a:rPr lang="en-US" sz="2000">
                <a:latin typeface="Times New Roman" panose="02020603050405020304" charset="0"/>
                <a:cs typeface="Times New Roman" panose="02020603050405020304" charset="0"/>
              </a:rPr>
              <a:t>1) Two plates either core A, B or Hull- Bulkhead assembly should be joint at 90 degree and some provision should be made to fix them at 90 degree (by groove or guide).</a:t>
            </a:r>
          </a:p>
          <a:p>
            <a:pPr marL="0" indent="0">
              <a:buNone/>
            </a:pPr>
            <a:r>
              <a:rPr lang="en-US" sz="2000">
                <a:latin typeface="Times New Roman" panose="02020603050405020304" charset="0"/>
                <a:cs typeface="Times New Roman" panose="02020603050405020304" charset="0"/>
              </a:rPr>
              <a:t>2) It should be a composite structure i.e. use of two or more material.</a:t>
            </a:r>
          </a:p>
          <a:p>
            <a:pPr marL="0" indent="0">
              <a:buNone/>
            </a:pPr>
            <a:r>
              <a:rPr lang="en-US" sz="2000">
                <a:latin typeface="Times New Roman" panose="02020603050405020304" charset="0"/>
                <a:cs typeface="Times New Roman" panose="02020603050405020304" charset="0"/>
              </a:rPr>
              <a:t>3) Over laminates or skin is provided for better strength against tension and to protect filler material in main adhesive bonding zone.</a:t>
            </a:r>
          </a:p>
          <a:p>
            <a:pPr marL="0" indent="0">
              <a:buNone/>
            </a:pPr>
            <a:r>
              <a:rPr lang="en-US" sz="2000">
                <a:latin typeface="Times New Roman" panose="02020603050405020304" charset="0"/>
                <a:cs typeface="Times New Roman" panose="02020603050405020304" charset="0"/>
              </a:rPr>
              <a:t>4) Minimum use of filler material or resin to make it light weight.</a:t>
            </a:r>
          </a:p>
          <a:p>
            <a:pPr marL="0" indent="0">
              <a:buNone/>
            </a:pPr>
            <a:r>
              <a:rPr lang="en-US" sz="2000">
                <a:latin typeface="Times New Roman" panose="02020603050405020304" charset="0"/>
                <a:cs typeface="Times New Roman" panose="02020603050405020304" charset="0"/>
              </a:rPr>
              <a:t>5) Good appearance and simplicity in handling.</a:t>
            </a:r>
          </a:p>
          <a:p>
            <a:pPr marL="0" indent="0">
              <a:buNone/>
            </a:pPr>
            <a:r>
              <a:rPr lang="en-US" sz="2000">
                <a:latin typeface="Times New Roman" panose="02020603050405020304" charset="0"/>
                <a:cs typeface="Times New Roman" panose="02020603050405020304" charset="0"/>
              </a:rPr>
              <a:t>6) Dimensions are round off so that manufacturing becomes easy.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2666</Words>
  <Application>Microsoft Office PowerPoint</Application>
  <PresentationFormat>On-screen Show (4:3)</PresentationFormat>
  <Paragraphs>261</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Merriweather</vt:lpstr>
      <vt:lpstr>regular_medium</vt:lpstr>
      <vt:lpstr>Times New Roman</vt:lpstr>
      <vt:lpstr>Wingdings</vt:lpstr>
      <vt:lpstr>Office Theme</vt:lpstr>
      <vt:lpstr>Picture</vt:lpstr>
      <vt:lpstr>’’EMPOWERMENT THROUGH TECHNOLOGICAL EXCELLENCE”  GENBA SOPANRAO MOZE TRUST’S  25/1/3, Balewadi, Haveli, Pune-411045    GENBA SPOANRAO MOZE COLLEGE OF ENGINEERING, BALEWADI, PUNE -45  </vt:lpstr>
      <vt:lpstr>Introduction:</vt:lpstr>
      <vt:lpstr>Objective</vt:lpstr>
      <vt:lpstr>PowerPoint Presentation</vt:lpstr>
      <vt:lpstr> Composite Materials:</vt:lpstr>
      <vt:lpstr>Literature Survey: </vt:lpstr>
      <vt:lpstr>PowerPoint Presentation</vt:lpstr>
      <vt:lpstr>Material Properties:</vt:lpstr>
      <vt:lpstr>Design of T-Joint</vt:lpstr>
      <vt:lpstr>2D &amp; 3D Structure:</vt:lpstr>
      <vt:lpstr>Manufacturing of T Joint</vt:lpstr>
      <vt:lpstr>Analysis</vt:lpstr>
      <vt:lpstr>PowerPoint Presentation</vt:lpstr>
      <vt:lpstr>Analysis of T- Joint its Deformation and Stress Generation: </vt:lpstr>
      <vt:lpstr>Experimental Analysis</vt:lpstr>
      <vt:lpstr>PowerPoint Presentation</vt:lpstr>
      <vt:lpstr>Result</vt:lpstr>
      <vt:lpstr>Conclusion</vt:lpstr>
      <vt:lpstr>Referance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’’EMPOWERMENT THROUGH TECHNOLOGICAL EXCELLENCE”  GENBA SOPANRAO MOZE TRUST’S  25/1/3, Balewadi, Haveli, Pune-411045    GENBA SPOANRAO MOZE COLLEGE OF ENGINEERING, BALEWADI, PUNE -45</dc:title>
  <dc:creator>Windows User</dc:creator>
  <cp:lastModifiedBy>Ruturaj Hodage</cp:lastModifiedBy>
  <cp:revision>24</cp:revision>
  <dcterms:created xsi:type="dcterms:W3CDTF">2021-11-09T16:32:00Z</dcterms:created>
  <dcterms:modified xsi:type="dcterms:W3CDTF">2022-05-25T06:21:05Z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0426F36D0C4F4C2283F4F47B48C016B8</vt:lpwstr>
  </property>
  <property fmtid="{D5CDD505-2E9C-101B-9397-08002B2CF9AE}" pid="3" name="KSOProductBuildVer">
    <vt:lpwstr>1033-11.2.0.11130</vt:lpwstr>
  </property>
</Properties>
</file>