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59" r:id="rId6"/>
    <p:sldId id="260" r:id="rId7"/>
    <p:sldId id="261" r:id="rId8"/>
    <p:sldId id="262" r:id="rId10"/>
    <p:sldId id="264" r:id="rId11"/>
    <p:sldId id="265" r:id="rId12"/>
    <p:sldId id="266" r:id="rId13"/>
    <p:sldId id="267" r:id="rId14"/>
    <p:sldId id="269" r:id="rId15"/>
    <p:sldId id="270"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8fc65d4-4293-4efb-be00-0d13683c5dbf}">
          <p14:sldIdLst>
            <p14:sldId id="256"/>
            <p14:sldId id="257"/>
            <p14:sldId id="258"/>
            <p14:sldId id="259"/>
            <p14:sldId id="260"/>
            <p14:sldId id="261"/>
            <p14:sldId id="262"/>
            <p14:sldId id="264"/>
            <p14:sldId id="265"/>
            <p14:sldId id="266"/>
            <p14:sldId id="267"/>
            <p14:sldId id="269"/>
            <p14:sldId id="270"/>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9711" y="581978"/>
            <a:ext cx="9211733" cy="1082675"/>
          </a:xfrm>
        </p:spPr>
        <p:txBody>
          <a:bodyPr/>
          <a:lstStyle/>
          <a:p>
            <a:pPr algn="ctr"/>
            <a:r>
              <a:rPr lang="en-IN" altLang="en-US" sz="5400" dirty="0"/>
              <a:t>Business Intelligence</a:t>
            </a:r>
            <a:endParaRPr lang="en-IN" altLang="en-US" sz="5400" dirty="0"/>
          </a:p>
        </p:txBody>
      </p:sp>
      <p:sp>
        <p:nvSpPr>
          <p:cNvPr id="3" name="Subtitle 2"/>
          <p:cNvSpPr>
            <a:spLocks noGrp="1"/>
          </p:cNvSpPr>
          <p:nvPr>
            <p:ph type="subTitle" idx="1"/>
          </p:nvPr>
        </p:nvSpPr>
        <p:spPr>
          <a:xfrm>
            <a:off x="1489711" y="1590993"/>
            <a:ext cx="9218083" cy="1752600"/>
          </a:xfrm>
        </p:spPr>
        <p:txBody>
          <a:bodyPr/>
          <a:lstStyle/>
          <a:p>
            <a:pPr algn="ctr"/>
            <a:r>
              <a:rPr lang="en-IN" altLang="en-US" sz="4000"/>
              <a:t>(Bank Marketing Dataset)</a:t>
            </a:r>
            <a:endParaRPr lang="en-IN" altLang="en-US" sz="4000"/>
          </a:p>
        </p:txBody>
      </p:sp>
      <p:sp>
        <p:nvSpPr>
          <p:cNvPr id="4" name="Text Box 3"/>
          <p:cNvSpPr txBox="1"/>
          <p:nvPr/>
        </p:nvSpPr>
        <p:spPr>
          <a:xfrm>
            <a:off x="9502140" y="5684520"/>
            <a:ext cx="2668270" cy="922020"/>
          </a:xfrm>
          <a:prstGeom prst="rect">
            <a:avLst/>
          </a:prstGeom>
          <a:noFill/>
        </p:spPr>
        <p:txBody>
          <a:bodyPr wrap="square" rtlCol="0">
            <a:spAutoFit/>
          </a:bodyPr>
          <a:p>
            <a:r>
              <a:rPr lang="en-IN" altLang="en-US"/>
              <a:t>Made By :</a:t>
            </a:r>
            <a:endParaRPr lang="en-IN" altLang="en-US"/>
          </a:p>
          <a:p>
            <a:r>
              <a:rPr lang="en-IN" altLang="en-US"/>
              <a:t>1) Ruturaj Kotwal (509)</a:t>
            </a:r>
            <a:endParaRPr lang="en-IN" altLang="en-US"/>
          </a:p>
          <a:p>
            <a:r>
              <a:rPr lang="en-IN" altLang="en-US"/>
              <a:t>2) Mahesh Kendre (514)</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Optimal value of 'K'</a:t>
            </a:r>
            <a:endParaRPr lang="en-IN" altLang="en-US"/>
          </a:p>
        </p:txBody>
      </p:sp>
      <p:sp>
        <p:nvSpPr>
          <p:cNvPr id="3" name="Content Placeholder 2"/>
          <p:cNvSpPr>
            <a:spLocks noGrp="1"/>
          </p:cNvSpPr>
          <p:nvPr>
            <p:ph sz="half" idx="1"/>
          </p:nvPr>
        </p:nvSpPr>
        <p:spPr>
          <a:xfrm>
            <a:off x="609600" y="1174750"/>
            <a:ext cx="10972800" cy="1771015"/>
          </a:xfrm>
        </p:spPr>
        <p:txBody>
          <a:bodyPr/>
          <a:p>
            <a:r>
              <a:rPr lang="en-IN" altLang="en-US"/>
              <a:t>Sum of Squares :</a:t>
            </a:r>
            <a:endParaRPr lang="en-IN" altLang="en-US"/>
          </a:p>
          <a:p>
            <a:pPr lvl="1"/>
            <a:r>
              <a:rPr lang="en-IN" altLang="en-US"/>
              <a:t>In statistics, the sum of squares measures how far individual measurements are from the mean.</a:t>
            </a:r>
            <a:endParaRPr lang="en-IN" altLang="en-US"/>
          </a:p>
        </p:txBody>
      </p:sp>
      <p:pic>
        <p:nvPicPr>
          <p:cNvPr id="4" name="Content Placeholder 3" descr="Screenshot (37)"/>
          <p:cNvPicPr>
            <a:picLocks noChangeAspect="1"/>
          </p:cNvPicPr>
          <p:nvPr>
            <p:ph sz="half" idx="2"/>
          </p:nvPr>
        </p:nvPicPr>
        <p:blipFill>
          <a:blip r:embed="rId1"/>
          <a:stretch>
            <a:fillRect/>
          </a:stretch>
        </p:blipFill>
        <p:spPr>
          <a:xfrm>
            <a:off x="3083560" y="3062605"/>
            <a:ext cx="6024880" cy="35007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The Elbow Method</a:t>
            </a:r>
            <a:endParaRPr lang="en-IN" altLang="en-US"/>
          </a:p>
        </p:txBody>
      </p:sp>
      <p:sp>
        <p:nvSpPr>
          <p:cNvPr id="4" name="Content Placeholder 3"/>
          <p:cNvSpPr>
            <a:spLocks noGrp="1"/>
          </p:cNvSpPr>
          <p:nvPr>
            <p:ph sz="half" idx="2"/>
          </p:nvPr>
        </p:nvSpPr>
        <p:spPr/>
        <p:txBody>
          <a:bodyPr/>
          <a:p>
            <a:endParaRPr lang="en-US"/>
          </a:p>
        </p:txBody>
      </p:sp>
      <p:pic>
        <p:nvPicPr>
          <p:cNvPr id="5" name="Content Placeholder 4" descr="Elbow"/>
          <p:cNvPicPr>
            <a:picLocks noChangeAspect="1"/>
          </p:cNvPicPr>
          <p:nvPr>
            <p:ph sz="half" idx="1"/>
          </p:nvPr>
        </p:nvPicPr>
        <p:blipFill>
          <a:blip r:embed="rId1"/>
          <a:stretch>
            <a:fillRect/>
          </a:stretch>
        </p:blipFill>
        <p:spPr>
          <a:xfrm>
            <a:off x="1953895" y="942975"/>
            <a:ext cx="8283575" cy="57899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a:t>Observations</a:t>
            </a:r>
            <a:endParaRPr lang="en-IN" altLang="en-US"/>
          </a:p>
        </p:txBody>
      </p:sp>
      <p:sp>
        <p:nvSpPr>
          <p:cNvPr id="8" name="Content Placeholder 7"/>
          <p:cNvSpPr/>
          <p:nvPr>
            <p:ph idx="1"/>
          </p:nvPr>
        </p:nvSpPr>
        <p:spPr/>
        <p:txBody>
          <a:bodyPr/>
          <a:p>
            <a:r>
              <a:rPr lang="en-IN" altLang="en-US" sz="2800" b="1"/>
              <a:t>Size of each Cluster :</a:t>
            </a:r>
            <a:endParaRPr lang="en-IN" altLang="en-US" sz="2800" b="1"/>
          </a:p>
          <a:p>
            <a:pPr marL="457200" lvl="1" indent="0">
              <a:buNone/>
            </a:pPr>
            <a:r>
              <a:rPr lang="en-IN" altLang="en-US" sz="2400"/>
              <a:t>Cluster 1 = 8834, Cluster 2 = 364, Cluster 3 = 1918, Cluster 4 = 46</a:t>
            </a:r>
            <a:endParaRPr lang="en-IN" altLang="en-US" sz="2055"/>
          </a:p>
          <a:p>
            <a:pPr lvl="0">
              <a:buFont typeface="Arial" panose="020B0604020202020204" pitchFamily="34" charset="0"/>
              <a:buChar char="•"/>
            </a:pPr>
            <a:r>
              <a:rPr lang="en-IN" altLang="en-US" sz="2800" b="1"/>
              <a:t>Majority Age Group :</a:t>
            </a:r>
            <a:endParaRPr lang="en-IN" altLang="en-US" sz="2800" b="1"/>
          </a:p>
          <a:p>
            <a:pPr marL="457200" lvl="1" indent="0">
              <a:buFont typeface="Arial" panose="020B0604020202020204" pitchFamily="34" charset="0"/>
              <a:buNone/>
            </a:pPr>
            <a:r>
              <a:rPr lang="en-IN" altLang="en-US" sz="2400"/>
              <a:t>30 to 60 years</a:t>
            </a:r>
            <a:endParaRPr lang="en-IN" altLang="en-US" sz="2400"/>
          </a:p>
          <a:p>
            <a:pPr lvl="0"/>
            <a:r>
              <a:rPr lang="en-IN" altLang="en-US" sz="2740" b="1"/>
              <a:t>Majority Job Profiles :</a:t>
            </a:r>
            <a:endParaRPr lang="en-IN" altLang="en-US" sz="2740" b="1"/>
          </a:p>
          <a:p>
            <a:pPr marL="457200" lvl="1" indent="0">
              <a:buNone/>
            </a:pPr>
            <a:r>
              <a:rPr lang="en-IN" altLang="en-US" sz="2395"/>
              <a:t>Management, Administrative, Blue-Collar Jobs, Technicians</a:t>
            </a:r>
            <a:endParaRPr lang="en-IN" altLang="en-US" sz="2395"/>
          </a:p>
          <a:p>
            <a:pPr lvl="0"/>
            <a:r>
              <a:rPr lang="en-IN" altLang="en-US" sz="2735" b="1"/>
              <a:t>Majority Marital Status :</a:t>
            </a:r>
            <a:endParaRPr lang="en-IN" altLang="en-US" sz="2735" b="1"/>
          </a:p>
          <a:p>
            <a:pPr marL="457200" lvl="1" indent="0">
              <a:buNone/>
            </a:pPr>
            <a:r>
              <a:rPr lang="en-IN" altLang="en-US" sz="2390"/>
              <a:t>Married</a:t>
            </a:r>
            <a:endParaRPr lang="en-IN" altLang="en-US" sz="2390"/>
          </a:p>
          <a:p>
            <a:pPr lvl="0"/>
            <a:r>
              <a:rPr lang="en-IN" altLang="en-US" sz="2730" b="1"/>
              <a:t>Most active time of Year:</a:t>
            </a:r>
            <a:endParaRPr lang="en-IN" altLang="en-US" sz="2730" b="1"/>
          </a:p>
          <a:p>
            <a:pPr marL="457200" lvl="1" indent="0">
              <a:buNone/>
            </a:pPr>
            <a:r>
              <a:rPr lang="en-IN" altLang="en-US" sz="2385"/>
              <a:t>February, May through August, November</a:t>
            </a:r>
            <a:endParaRPr lang="en-IN" altLang="en-US" sz="2385"/>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Conclusions</a:t>
            </a:r>
            <a:endParaRPr lang="en-IN" altLang="en-US"/>
          </a:p>
        </p:txBody>
      </p:sp>
      <p:sp>
        <p:nvSpPr>
          <p:cNvPr id="3" name="Content Placeholder 2"/>
          <p:cNvSpPr>
            <a:spLocks noGrp="1"/>
          </p:cNvSpPr>
          <p:nvPr>
            <p:ph idx="1"/>
          </p:nvPr>
        </p:nvSpPr>
        <p:spPr>
          <a:xfrm>
            <a:off x="609600" y="935355"/>
            <a:ext cx="10972800" cy="5192395"/>
          </a:xfrm>
        </p:spPr>
        <p:txBody>
          <a:bodyPr/>
          <a:p>
            <a:pPr marL="0" indent="0" algn="ctr">
              <a:buNone/>
            </a:pPr>
            <a:r>
              <a:rPr lang="en-IN" altLang="en-US" b="1"/>
              <a:t>An Ideal future Customer's traits :</a:t>
            </a:r>
            <a:endParaRPr lang="en-IN" altLang="en-US"/>
          </a:p>
          <a:p>
            <a:pPr lvl="0">
              <a:lnSpc>
                <a:spcPct val="100000"/>
              </a:lnSpc>
            </a:pPr>
            <a:r>
              <a:rPr lang="en-IN" altLang="en-US"/>
              <a:t>Age should be between 30 to 60 years.</a:t>
            </a:r>
            <a:endParaRPr lang="en-IN" altLang="en-US"/>
          </a:p>
          <a:p>
            <a:pPr lvl="0">
              <a:lnSpc>
                <a:spcPct val="100000"/>
              </a:lnSpc>
            </a:pPr>
            <a:r>
              <a:rPr lang="en-IN" altLang="en-US"/>
              <a:t>Job profile should be Management / Technician.</a:t>
            </a:r>
            <a:endParaRPr lang="en-IN" altLang="en-US"/>
          </a:p>
          <a:p>
            <a:pPr lvl="0">
              <a:lnSpc>
                <a:spcPct val="100000"/>
              </a:lnSpc>
            </a:pPr>
            <a:r>
              <a:rPr lang="en-IN" altLang="en-US"/>
              <a:t>Marital status should be Married.</a:t>
            </a:r>
            <a:endParaRPr lang="en-IN" altLang="en-US"/>
          </a:p>
          <a:p>
            <a:pPr lvl="0">
              <a:lnSpc>
                <a:spcPct val="100000"/>
              </a:lnSpc>
            </a:pPr>
            <a:r>
              <a:rPr lang="en-IN" altLang="en-US"/>
              <a:t>The applicant should have completed Tertiary level of Education.            </a:t>
            </a:r>
            <a:endParaRPr lang="en-IN" altLang="en-US"/>
          </a:p>
          <a:p>
            <a:pPr lvl="0">
              <a:lnSpc>
                <a:spcPct val="100000"/>
              </a:lnSpc>
            </a:pPr>
            <a:r>
              <a:rPr lang="en-IN" altLang="en-US"/>
              <a:t>He should not be defaulter &amp; loans should be minimal.</a:t>
            </a:r>
            <a:endParaRPr lang="en-IN" altLang="en-US"/>
          </a:p>
          <a:p>
            <a:pPr lvl="0">
              <a:lnSpc>
                <a:spcPct val="100000"/>
              </a:lnSpc>
            </a:pPr>
            <a:r>
              <a:rPr lang="en-IN" altLang="en-US"/>
              <a:t>Preferred mode of communication should be Cellular and must occur largely in mid-year(May to August).</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6" name="Content Placeholder 5"/>
          <p:cNvSpPr>
            <a:spLocks noGrp="1"/>
          </p:cNvSpPr>
          <p:nvPr>
            <p:ph idx="1"/>
          </p:nvPr>
        </p:nvSpPr>
        <p:spPr/>
        <p:txBody>
          <a:bodyPr/>
          <a:p>
            <a:endParaRPr lang="en-IN" altLang="en-US" sz="3375"/>
          </a:p>
          <a:p>
            <a:endParaRPr lang="en-IN" altLang="en-US" sz="3375"/>
          </a:p>
          <a:p>
            <a:pPr marL="0" indent="0" algn="ctr">
              <a:buNone/>
            </a:pPr>
            <a:endParaRPr lang="en-IN" altLang="en-US" sz="3375"/>
          </a:p>
          <a:p>
            <a:pPr marL="0" indent="0" algn="ctr">
              <a:buNone/>
            </a:pPr>
            <a:r>
              <a:rPr lang="en-IN" altLang="en-US" sz="4400"/>
              <a:t>Thank You !!</a:t>
            </a:r>
            <a:endParaRPr lang="en-IN" altLang="en-US" sz="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Case Study</a:t>
            </a:r>
            <a:endParaRPr lang="en-IN" altLang="en-US"/>
          </a:p>
        </p:txBody>
      </p:sp>
      <p:sp>
        <p:nvSpPr>
          <p:cNvPr id="3" name="Content Placeholder 2"/>
          <p:cNvSpPr>
            <a:spLocks noGrp="1"/>
          </p:cNvSpPr>
          <p:nvPr>
            <p:ph idx="1"/>
          </p:nvPr>
        </p:nvSpPr>
        <p:spPr/>
        <p:txBody>
          <a:bodyPr/>
          <a:p>
            <a:r>
              <a:rPr lang="en-IN" altLang="en-US"/>
              <a:t>B</a:t>
            </a:r>
            <a:r>
              <a:rPr lang="en-US"/>
              <a:t>est strategies to improve for the next marketing campaign.</a:t>
            </a:r>
            <a:endParaRPr lang="en-US"/>
          </a:p>
          <a:p>
            <a:pPr>
              <a:lnSpc>
                <a:spcPct val="130000"/>
              </a:lnSpc>
            </a:pPr>
            <a:r>
              <a:t>How can the financial institution have a greater effectiveness for future marketing campaigns?</a:t>
            </a:r>
          </a:p>
          <a:p>
            <a:r>
              <a:rPr lang="en-US"/>
              <a:t>In order to answer this, we have to analyze the last marketing campaign the bank performed</a:t>
            </a:r>
            <a:r>
              <a:rPr lang="en-IN" altLang="en-US"/>
              <a:t>.</a:t>
            </a:r>
            <a:endParaRPr lang="en-IN" altLang="en-US"/>
          </a:p>
          <a:p>
            <a:r>
              <a:rPr lang="en-IN" altLang="en-US"/>
              <a:t>Our goal is identifying the patterns that will help us find conclusions in order to develop future strategies.</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Bank Marketing Data-Set</a:t>
            </a:r>
            <a:endParaRPr lang="en-IN" altLang="en-US"/>
          </a:p>
        </p:txBody>
      </p:sp>
      <p:sp>
        <p:nvSpPr>
          <p:cNvPr id="3" name="Content Placeholder 2"/>
          <p:cNvSpPr>
            <a:spLocks noGrp="1"/>
          </p:cNvSpPr>
          <p:nvPr>
            <p:ph idx="1"/>
          </p:nvPr>
        </p:nvSpPr>
        <p:spPr/>
        <p:txBody>
          <a:bodyPr/>
          <a:p>
            <a:pPr>
              <a:lnSpc>
                <a:spcPct val="140000"/>
              </a:lnSpc>
            </a:pPr>
            <a:r>
              <a:rPr lang="en-US"/>
              <a:t>The data is related with direct marketing campaigns of </a:t>
            </a:r>
            <a:r>
              <a:rPr lang="en-IN" altLang="en-US"/>
              <a:t>a </a:t>
            </a:r>
            <a:r>
              <a:rPr lang="en-US">
                <a:sym typeface="+mn-ea"/>
              </a:rPr>
              <a:t>Portuguese banking institution.</a:t>
            </a:r>
            <a:endParaRPr lang="en-US"/>
          </a:p>
          <a:p>
            <a:pPr>
              <a:lnSpc>
                <a:spcPct val="120000"/>
              </a:lnSpc>
            </a:pPr>
            <a:r>
              <a:rPr lang="en-US"/>
              <a:t>The marketing campaigns were based on phone calls.</a:t>
            </a:r>
            <a:endParaRPr lang="en-US"/>
          </a:p>
          <a:p>
            <a:pPr>
              <a:lnSpc>
                <a:spcPct val="120000"/>
              </a:lnSpc>
            </a:pPr>
            <a:r>
              <a:rPr lang="en-US"/>
              <a:t>Often, more than one contact to the same client was required, in order to a</a:t>
            </a:r>
            <a:r>
              <a:rPr lang="en-IN" altLang="en-US"/>
              <a:t>ss</a:t>
            </a:r>
            <a:r>
              <a:rPr lang="en-US"/>
              <a:t>ess if the product (bank term deposit) would be ('yes') or not ('no') subscribed.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endParaRPr lang="en-IN" altLang="en-US"/>
          </a:p>
        </p:txBody>
      </p:sp>
      <p:pic>
        <p:nvPicPr>
          <p:cNvPr id="4" name="Content Placeholder 3" descr="Screenshot (28)"/>
          <p:cNvPicPr>
            <a:picLocks noChangeAspect="1"/>
          </p:cNvPicPr>
          <p:nvPr>
            <p:ph idx="1"/>
          </p:nvPr>
        </p:nvPicPr>
        <p:blipFill>
          <a:blip r:embed="rId1"/>
          <a:stretch>
            <a:fillRect/>
          </a:stretch>
        </p:blipFill>
        <p:spPr>
          <a:xfrm>
            <a:off x="609600" y="2000885"/>
            <a:ext cx="10972800" cy="1461770"/>
          </a:xfrm>
          <a:prstGeom prst="rect">
            <a:avLst/>
          </a:prstGeom>
        </p:spPr>
      </p:pic>
      <p:sp>
        <p:nvSpPr>
          <p:cNvPr id="5" name="Text Box 4"/>
          <p:cNvSpPr txBox="1"/>
          <p:nvPr/>
        </p:nvSpPr>
        <p:spPr>
          <a:xfrm>
            <a:off x="609600" y="4136390"/>
            <a:ext cx="10973435" cy="1814830"/>
          </a:xfrm>
          <a:prstGeom prst="rect">
            <a:avLst/>
          </a:prstGeom>
          <a:noFill/>
        </p:spPr>
        <p:txBody>
          <a:bodyPr wrap="square" rtlCol="0">
            <a:spAutoFit/>
          </a:bodyPr>
          <a:p>
            <a:r>
              <a:rPr lang="en-IN" altLang="en-US" sz="2800" b="1"/>
              <a:t>Source :</a:t>
            </a:r>
            <a:endParaRPr lang="en-IN" altLang="en-US" sz="2800"/>
          </a:p>
          <a:p>
            <a:r>
              <a:rPr lang="en-IN" altLang="en-US" sz="2800"/>
              <a:t>[Moro et al., 2014] S. Moro, P. Cortez and P. Rita. A Data-Driven Approach to Predict the Success of Bank Telemarketing. Decision Support Systems, Elsevier, 62:22-31, June 2014</a:t>
            </a:r>
            <a:endParaRPr lang="en-I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IN" altLang="en-US"/>
          </a:p>
        </p:txBody>
      </p:sp>
      <p:pic>
        <p:nvPicPr>
          <p:cNvPr id="4" name="Content Placeholder 3" descr="Screenshot (30)"/>
          <p:cNvPicPr>
            <a:picLocks noChangeAspect="1"/>
          </p:cNvPicPr>
          <p:nvPr>
            <p:ph idx="1"/>
          </p:nvPr>
        </p:nvPicPr>
        <p:blipFill>
          <a:blip r:embed="rId1"/>
          <a:stretch>
            <a:fillRect/>
          </a:stretch>
        </p:blipFill>
        <p:spPr>
          <a:xfrm>
            <a:off x="609600" y="1385570"/>
            <a:ext cx="10972800" cy="51358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About the Data-Set Attributes</a:t>
            </a:r>
            <a:endParaRPr lang="en-IN" altLang="en-US"/>
          </a:p>
        </p:txBody>
      </p:sp>
      <p:sp>
        <p:nvSpPr>
          <p:cNvPr id="3" name="Content Placeholder 2"/>
          <p:cNvSpPr>
            <a:spLocks noGrp="1"/>
          </p:cNvSpPr>
          <p:nvPr>
            <p:ph idx="1"/>
          </p:nvPr>
        </p:nvSpPr>
        <p:spPr>
          <a:xfrm>
            <a:off x="609600" y="1074420"/>
            <a:ext cx="10972800" cy="5312410"/>
          </a:xfrm>
        </p:spPr>
        <p:txBody>
          <a:bodyPr/>
          <a:p>
            <a:pPr>
              <a:lnSpc>
                <a:spcPct val="120000"/>
              </a:lnSpc>
            </a:pPr>
            <a:r>
              <a:rPr lang="en-IN" altLang="en-US" b="1"/>
              <a:t>Numeric</a:t>
            </a:r>
            <a:r>
              <a:rPr lang="en-IN" altLang="en-US"/>
              <a:t> </a:t>
            </a:r>
            <a:r>
              <a:rPr lang="en-IN" altLang="en-US" b="1"/>
              <a:t>: </a:t>
            </a:r>
            <a:r>
              <a:rPr lang="en-IN" altLang="en-US"/>
              <a:t>A</a:t>
            </a:r>
            <a:r>
              <a:rPr lang="en-IN" altLang="en-US"/>
              <a:t>ge, Balance, Day, Duration(in seconds), Campaign No, Pdays, Previous</a:t>
            </a:r>
            <a:endParaRPr lang="en-IN" altLang="en-US"/>
          </a:p>
          <a:p>
            <a:pPr marL="0" indent="0">
              <a:lnSpc>
                <a:spcPct val="120000"/>
              </a:lnSpc>
              <a:buNone/>
            </a:pPr>
            <a:endParaRPr lang="en-IN" altLang="en-US"/>
          </a:p>
          <a:p>
            <a:pPr>
              <a:lnSpc>
                <a:spcPct val="130000"/>
              </a:lnSpc>
            </a:pPr>
            <a:r>
              <a:rPr lang="en-IN" altLang="en-US" b="1"/>
              <a:t>Categorical :</a:t>
            </a:r>
            <a:r>
              <a:rPr lang="en-IN" altLang="en-US"/>
              <a:t> Job Profile, Marital Status, Educational Qualification, Mode of Contact, Month, Outcome of Campaign</a:t>
            </a:r>
            <a:endParaRPr lang="en-IN" altLang="en-US"/>
          </a:p>
          <a:p>
            <a:pPr marL="0" indent="0">
              <a:lnSpc>
                <a:spcPct val="130000"/>
              </a:lnSpc>
              <a:buNone/>
            </a:pPr>
            <a:endParaRPr lang="en-IN" altLang="en-US" b="1"/>
          </a:p>
          <a:p>
            <a:pPr>
              <a:lnSpc>
                <a:spcPct val="130000"/>
              </a:lnSpc>
            </a:pPr>
            <a:r>
              <a:rPr lang="en-IN" altLang="en-US" b="1"/>
              <a:t>Binary :</a:t>
            </a:r>
            <a:r>
              <a:rPr lang="en-IN" altLang="en-US"/>
              <a:t> Defaulter Status, Housing, Loan, Deposit</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Rlogo"/>
          <p:cNvPicPr>
            <a:picLocks noChangeAspect="1"/>
          </p:cNvPicPr>
          <p:nvPr>
            <p:ph idx="1"/>
          </p:nvPr>
        </p:nvPicPr>
        <p:blipFill>
          <a:blip r:embed="rId1"/>
          <a:stretch>
            <a:fillRect/>
          </a:stretch>
        </p:blipFill>
        <p:spPr>
          <a:xfrm>
            <a:off x="5109210" y="190500"/>
            <a:ext cx="1973580" cy="1529715"/>
          </a:xfrm>
          <a:prstGeom prst="rect">
            <a:avLst/>
          </a:prstGeom>
        </p:spPr>
      </p:pic>
      <p:sp>
        <p:nvSpPr>
          <p:cNvPr id="6" name="Text Box 5"/>
          <p:cNvSpPr txBox="1"/>
          <p:nvPr/>
        </p:nvSpPr>
        <p:spPr>
          <a:xfrm>
            <a:off x="610235" y="2028190"/>
            <a:ext cx="10972165" cy="4356100"/>
          </a:xfrm>
          <a:prstGeom prst="rect">
            <a:avLst/>
          </a:prstGeom>
          <a:noFill/>
        </p:spPr>
        <p:txBody>
          <a:bodyPr wrap="square" rtlCol="0">
            <a:spAutoFit/>
          </a:bodyPr>
          <a:p>
            <a:pPr marL="285750" indent="-285750">
              <a:lnSpc>
                <a:spcPct val="110000"/>
              </a:lnSpc>
              <a:buFont typeface="Arial" panose="020B0604020202020204" pitchFamily="34" charset="0"/>
              <a:buChar char="•"/>
            </a:pPr>
            <a:r>
              <a:rPr lang="en-IN" altLang="en-US" sz="2800"/>
              <a:t>R is a language and environment for statistical computing and graphics.</a:t>
            </a:r>
            <a:endParaRPr lang="en-IN" altLang="en-US" sz="2800"/>
          </a:p>
          <a:p>
            <a:pPr marL="285750" indent="-285750">
              <a:lnSpc>
                <a:spcPct val="110000"/>
              </a:lnSpc>
              <a:buFont typeface="Arial" panose="020B0604020202020204" pitchFamily="34" charset="0"/>
              <a:buChar char="•"/>
            </a:pPr>
            <a:r>
              <a:rPr lang="en-IN" altLang="en-US" sz="2800"/>
              <a:t>R provides a wide variety of statistical (linear and nonlinear modelling, classical statistical tests, time-series analysis, classification, clustering, …) and graphical techniques, and is highly extensible.</a:t>
            </a:r>
            <a:endParaRPr lang="en-IN" altLang="en-US" sz="2800"/>
          </a:p>
          <a:p>
            <a:pPr marL="285750" indent="-285750">
              <a:lnSpc>
                <a:spcPct val="110000"/>
              </a:lnSpc>
              <a:buFont typeface="Arial" panose="020B0604020202020204" pitchFamily="34" charset="0"/>
              <a:buChar char="•"/>
            </a:pPr>
            <a:r>
              <a:rPr lang="en-IN" altLang="en-US" sz="2800"/>
              <a:t>One of R’s strengths is the ease with which well-designed publication-quality plots can be produced, including mathematical symbols and formulae where needed.</a:t>
            </a:r>
            <a:endParaRPr lang="en-IN"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Cleaning the Data</a:t>
            </a:r>
            <a:endParaRPr lang="en-IN" altLang="en-US"/>
          </a:p>
        </p:txBody>
      </p:sp>
      <p:pic>
        <p:nvPicPr>
          <p:cNvPr id="4" name="Content Placeholder 3" descr="Screenshot (35)"/>
          <p:cNvPicPr>
            <a:picLocks noChangeAspect="1"/>
          </p:cNvPicPr>
          <p:nvPr>
            <p:ph sz="half" idx="1"/>
          </p:nvPr>
        </p:nvPicPr>
        <p:blipFill>
          <a:blip r:embed="rId1"/>
          <a:stretch>
            <a:fillRect/>
          </a:stretch>
        </p:blipFill>
        <p:spPr>
          <a:xfrm>
            <a:off x="2177415" y="964565"/>
            <a:ext cx="2190750" cy="5732145"/>
          </a:xfrm>
          <a:prstGeom prst="rect">
            <a:avLst/>
          </a:prstGeom>
        </p:spPr>
      </p:pic>
      <p:pic>
        <p:nvPicPr>
          <p:cNvPr id="5" name="Content Placeholder 4" descr="Screenshot (33)"/>
          <p:cNvPicPr>
            <a:picLocks noChangeAspect="1"/>
          </p:cNvPicPr>
          <p:nvPr>
            <p:ph sz="half" idx="2"/>
          </p:nvPr>
        </p:nvPicPr>
        <p:blipFill>
          <a:blip r:embed="rId2"/>
          <a:stretch>
            <a:fillRect/>
          </a:stretch>
        </p:blipFill>
        <p:spPr>
          <a:xfrm>
            <a:off x="7340600" y="845820"/>
            <a:ext cx="2435225" cy="5850890"/>
          </a:xfrm>
          <a:prstGeom prst="rect">
            <a:avLst/>
          </a:prstGeom>
        </p:spPr>
      </p:pic>
      <p:sp>
        <p:nvSpPr>
          <p:cNvPr id="6" name="Right Arrow 5"/>
          <p:cNvSpPr/>
          <p:nvPr/>
        </p:nvSpPr>
        <p:spPr>
          <a:xfrm>
            <a:off x="5177155" y="3095625"/>
            <a:ext cx="1407160" cy="568960"/>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a:t>K-means Clustering</a:t>
            </a:r>
            <a:endParaRPr lang="en-IN" altLang="en-US"/>
          </a:p>
        </p:txBody>
      </p:sp>
      <p:sp>
        <p:nvSpPr>
          <p:cNvPr id="6" name="Content Placeholder 5"/>
          <p:cNvSpPr>
            <a:spLocks noGrp="1"/>
          </p:cNvSpPr>
          <p:nvPr>
            <p:ph idx="1"/>
          </p:nvPr>
        </p:nvSpPr>
        <p:spPr/>
        <p:txBody>
          <a:bodyPr/>
          <a:p>
            <a:pPr>
              <a:lnSpc>
                <a:spcPct val="120000"/>
              </a:lnSpc>
            </a:pPr>
            <a:r>
              <a:rPr lang="en-IN" altLang="en-US" sz="2800"/>
              <a:t>Clustering </a:t>
            </a:r>
            <a:r>
              <a:rPr lang="en-US" sz="2800"/>
              <a:t>can be defined as the task of identifying subgroups in the data such that data points in the same subgroup (cluster) are very similar while data points in different clusters are very different.</a:t>
            </a:r>
            <a:endParaRPr lang="en-US" sz="2800"/>
          </a:p>
          <a:p>
            <a:pPr>
              <a:lnSpc>
                <a:spcPct val="120000"/>
              </a:lnSpc>
            </a:pPr>
            <a:r>
              <a:rPr lang="en-US" sz="2800"/>
              <a:t>Clustering is used in market segmentation; where we try to find customers that are similar to each other whether in terms of behaviors or attributes</a:t>
            </a:r>
            <a:r>
              <a:rPr lang="en-IN" altLang="en-US" sz="2800"/>
              <a:t>.</a:t>
            </a:r>
            <a:endParaRPr lang="en-IN" altLang="en-US" sz="2800"/>
          </a:p>
          <a:p>
            <a:pPr>
              <a:lnSpc>
                <a:spcPct val="120000"/>
              </a:lnSpc>
            </a:pPr>
            <a:r>
              <a:rPr lang="en-IN" altLang="en-US" sz="2800"/>
              <a:t>K-means algorithm is an iterative algorithm that tries to partition the dataset into 'K' pre-defined distinct non-overlapping subgroups (clusters) where each data point belongs to only one group.</a:t>
            </a:r>
            <a:endParaRPr lang="en-IN" altLang="en-US" sz="2800"/>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3115</Words>
  <Application>WPS Presentation</Application>
  <PresentationFormat>Widescreen</PresentationFormat>
  <Paragraphs>78</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Microsoft YaHei</vt:lpstr>
      <vt:lpstr>Arial Unicode MS</vt:lpstr>
      <vt:lpstr>Calibri</vt:lpstr>
      <vt:lpstr>Data Pie Charts</vt:lpstr>
      <vt:lpstr>Business Intelligence</vt:lpstr>
      <vt:lpstr>Case Study</vt:lpstr>
      <vt:lpstr>Bank Marketing Data-Set</vt:lpstr>
      <vt:lpstr>PowerPoint 演示文稿</vt:lpstr>
      <vt:lpstr>PowerPoint 演示文稿</vt:lpstr>
      <vt:lpstr>About the Data-Set Attributes</vt:lpstr>
      <vt:lpstr>PowerPoint 演示文稿</vt:lpstr>
      <vt:lpstr>Cleaning the Data</vt:lpstr>
      <vt:lpstr>K-means Clustering</vt:lpstr>
      <vt:lpstr>Optimal value of 'K'</vt:lpstr>
      <vt:lpstr>The Elbow Method</vt:lpstr>
      <vt:lpstr>Observations</vt:lpstr>
      <vt:lpstr>Conclusions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USER</cp:lastModifiedBy>
  <cp:revision>87</cp:revision>
  <dcterms:created xsi:type="dcterms:W3CDTF">2020-02-06T06:45:00Z</dcterms:created>
  <dcterms:modified xsi:type="dcterms:W3CDTF">2020-02-07T06:15:41Z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