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81" r:id="rId6"/>
    <p:sldId id="280" r:id="rId7"/>
    <p:sldId id="279" r:id="rId8"/>
    <p:sldId id="275" r:id="rId9"/>
    <p:sldId id="282" r:id="rId10"/>
    <p:sldId id="285" r:id="rId11"/>
    <p:sldId id="288" r:id="rId12"/>
    <p:sldId id="284" r:id="rId13"/>
    <p:sldId id="278" r:id="rId14"/>
    <p:sldId id="277" r:id="rId15"/>
    <p:sldId id="28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07397-530C-4794-BED2-09B44FCD1889}" v="104" dt="2024-06-04T05:53:00.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28"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2F4FB-B04C-457B-8260-6CAACB116AC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2A0D8CF-CA6D-41A2-A4FB-320B388011B0}">
      <dgm:prSet/>
      <dgm:spPr/>
      <dgm:t>
        <a:bodyPr/>
        <a:lstStyle/>
        <a:p>
          <a:pPr algn="l">
            <a:lnSpc>
              <a:spcPct val="100000"/>
            </a:lnSpc>
          </a:pPr>
          <a:r>
            <a:rPr lang="en-GB" b="1" i="0" dirty="0"/>
            <a:t>Fair comparisons</a:t>
          </a:r>
        </a:p>
        <a:p>
          <a:pPr algn="just">
            <a:lnSpc>
              <a:spcPct val="100000"/>
            </a:lnSpc>
          </a:pPr>
          <a:r>
            <a:rPr lang="en-GB" i="0" dirty="0"/>
            <a:t>Everyone uses the same "yardstick" (datasets &amp; metrics) to measure performance.</a:t>
          </a:r>
          <a:endParaRPr lang="en-US" dirty="0"/>
        </a:p>
      </dgm:t>
    </dgm:pt>
    <dgm:pt modelId="{31C7232C-3633-412F-AFC3-820EECC25777}" type="parTrans" cxnId="{5414B467-3743-41D4-9FE4-CE52BCA6752E}">
      <dgm:prSet/>
      <dgm:spPr/>
      <dgm:t>
        <a:bodyPr/>
        <a:lstStyle/>
        <a:p>
          <a:endParaRPr lang="en-US"/>
        </a:p>
      </dgm:t>
    </dgm:pt>
    <dgm:pt modelId="{90C4E474-3CED-4909-B0A2-570D8CB77064}" type="sibTrans" cxnId="{5414B467-3743-41D4-9FE4-CE52BCA6752E}">
      <dgm:prSet/>
      <dgm:spPr/>
      <dgm:t>
        <a:bodyPr/>
        <a:lstStyle/>
        <a:p>
          <a:pPr>
            <a:lnSpc>
              <a:spcPct val="100000"/>
            </a:lnSpc>
          </a:pPr>
          <a:endParaRPr lang="en-US"/>
        </a:p>
      </dgm:t>
    </dgm:pt>
    <dgm:pt modelId="{001395B3-346C-4ADC-BD8C-3083CB494D7F}">
      <dgm:prSet/>
      <dgm:spPr/>
      <dgm:t>
        <a:bodyPr/>
        <a:lstStyle/>
        <a:p>
          <a:pPr algn="just">
            <a:lnSpc>
              <a:spcPct val="100000"/>
            </a:lnSpc>
          </a:pPr>
          <a:r>
            <a:rPr lang="en-GB" b="1" i="0" dirty="0"/>
            <a:t>Strengths &amp; Weaknesses</a:t>
          </a:r>
        </a:p>
        <a:p>
          <a:pPr algn="just">
            <a:lnSpc>
              <a:spcPct val="100000"/>
            </a:lnSpc>
          </a:pPr>
          <a:r>
            <a:rPr lang="en-GB" i="0" dirty="0"/>
            <a:t>Benchmarks expose what a model does well and where it falls short.</a:t>
          </a:r>
          <a:endParaRPr lang="en-US" dirty="0"/>
        </a:p>
      </dgm:t>
    </dgm:pt>
    <dgm:pt modelId="{CE4F2A65-64DB-45AE-850F-437A8DC34692}" type="parTrans" cxnId="{1E7CDC85-3E77-41E6-8B4A-0CCBA8AC35E8}">
      <dgm:prSet/>
      <dgm:spPr/>
      <dgm:t>
        <a:bodyPr/>
        <a:lstStyle/>
        <a:p>
          <a:endParaRPr lang="en-US"/>
        </a:p>
      </dgm:t>
    </dgm:pt>
    <dgm:pt modelId="{BAE4BE27-3CEB-4ABB-BC90-E2DB56396B19}" type="sibTrans" cxnId="{1E7CDC85-3E77-41E6-8B4A-0CCBA8AC35E8}">
      <dgm:prSet/>
      <dgm:spPr/>
      <dgm:t>
        <a:bodyPr/>
        <a:lstStyle/>
        <a:p>
          <a:pPr>
            <a:lnSpc>
              <a:spcPct val="100000"/>
            </a:lnSpc>
          </a:pPr>
          <a:endParaRPr lang="en-US"/>
        </a:p>
      </dgm:t>
    </dgm:pt>
    <dgm:pt modelId="{DAE18259-CC99-40A0-A688-6C1F7D66CCA7}">
      <dgm:prSet/>
      <dgm:spPr/>
      <dgm:t>
        <a:bodyPr/>
        <a:lstStyle/>
        <a:p>
          <a:pPr algn="just">
            <a:lnSpc>
              <a:spcPct val="100000"/>
            </a:lnSpc>
          </a:pPr>
          <a:r>
            <a:rPr lang="en-GB" b="1" i="0" dirty="0"/>
            <a:t>Real-World Ready</a:t>
          </a:r>
        </a:p>
        <a:p>
          <a:pPr algn="just">
            <a:lnSpc>
              <a:spcPct val="100000"/>
            </a:lnSpc>
          </a:pPr>
          <a:r>
            <a:rPr lang="en-GB" i="0" dirty="0"/>
            <a:t>They ensure models work not just in a lab, but also in messy, real-world conditions.</a:t>
          </a:r>
          <a:endParaRPr lang="en-US" dirty="0"/>
        </a:p>
      </dgm:t>
    </dgm:pt>
    <dgm:pt modelId="{87E502AA-0E55-4AC9-ABBA-87713877B03B}" type="parTrans" cxnId="{B0FC1695-2FF0-48A3-AA2E-B2BFC5A00A08}">
      <dgm:prSet/>
      <dgm:spPr/>
      <dgm:t>
        <a:bodyPr/>
        <a:lstStyle/>
        <a:p>
          <a:endParaRPr lang="en-US"/>
        </a:p>
      </dgm:t>
    </dgm:pt>
    <dgm:pt modelId="{A06E1B15-3292-4CBB-BC2C-94AFCB6083A1}" type="sibTrans" cxnId="{B0FC1695-2FF0-48A3-AA2E-B2BFC5A00A08}">
      <dgm:prSet/>
      <dgm:spPr/>
      <dgm:t>
        <a:bodyPr/>
        <a:lstStyle/>
        <a:p>
          <a:pPr>
            <a:lnSpc>
              <a:spcPct val="100000"/>
            </a:lnSpc>
          </a:pPr>
          <a:endParaRPr lang="en-US"/>
        </a:p>
      </dgm:t>
    </dgm:pt>
    <dgm:pt modelId="{F3A1E223-3D1B-4561-8F4D-011191E9FC66}">
      <dgm:prSet/>
      <dgm:spPr/>
      <dgm:t>
        <a:bodyPr/>
        <a:lstStyle/>
        <a:p>
          <a:pPr algn="just">
            <a:lnSpc>
              <a:spcPct val="100000"/>
            </a:lnSpc>
          </a:pPr>
          <a:r>
            <a:rPr lang="en-GB" b="1" i="0" dirty="0"/>
            <a:t>Faster Progress</a:t>
          </a:r>
        </a:p>
        <a:p>
          <a:pPr algn="just">
            <a:lnSpc>
              <a:spcPct val="100000"/>
            </a:lnSpc>
          </a:pPr>
          <a:r>
            <a:rPr lang="en-GB" i="0" dirty="0"/>
            <a:t>Public benchmarks let researchers compare, collaborate, and push the boundaries of Computer Vision.</a:t>
          </a:r>
          <a:endParaRPr lang="en-US" dirty="0"/>
        </a:p>
      </dgm:t>
    </dgm:pt>
    <dgm:pt modelId="{9D57B28D-5E8F-4955-BE69-17A050D8E636}" type="parTrans" cxnId="{ABB2E7F2-8776-483B-AD24-2AA78C655000}">
      <dgm:prSet/>
      <dgm:spPr/>
      <dgm:t>
        <a:bodyPr/>
        <a:lstStyle/>
        <a:p>
          <a:endParaRPr lang="en-US"/>
        </a:p>
      </dgm:t>
    </dgm:pt>
    <dgm:pt modelId="{539EBF8D-1264-4BC0-9520-6ECC96D931D6}" type="sibTrans" cxnId="{ABB2E7F2-8776-483B-AD24-2AA78C655000}">
      <dgm:prSet/>
      <dgm:spPr/>
      <dgm:t>
        <a:bodyPr/>
        <a:lstStyle/>
        <a:p>
          <a:endParaRPr lang="en-US"/>
        </a:p>
      </dgm:t>
    </dgm:pt>
    <dgm:pt modelId="{FF549AE5-AAF1-4FD7-B28F-CF81E15F45D7}" type="pres">
      <dgm:prSet presAssocID="{D692F4FB-B04C-457B-8260-6CAACB116AC0}" presName="root" presStyleCnt="0">
        <dgm:presLayoutVars>
          <dgm:dir/>
          <dgm:resizeHandles val="exact"/>
        </dgm:presLayoutVars>
      </dgm:prSet>
      <dgm:spPr/>
    </dgm:pt>
    <dgm:pt modelId="{83627732-3694-4A99-9431-29C36C7073E4}" type="pres">
      <dgm:prSet presAssocID="{D692F4FB-B04C-457B-8260-6CAACB116AC0}" presName="container" presStyleCnt="0">
        <dgm:presLayoutVars>
          <dgm:dir/>
          <dgm:resizeHandles val="exact"/>
        </dgm:presLayoutVars>
      </dgm:prSet>
      <dgm:spPr/>
    </dgm:pt>
    <dgm:pt modelId="{69868B3A-EA5D-43DB-AE78-CC7763E66939}" type="pres">
      <dgm:prSet presAssocID="{82A0D8CF-CA6D-41A2-A4FB-320B388011B0}" presName="compNode" presStyleCnt="0"/>
      <dgm:spPr/>
    </dgm:pt>
    <dgm:pt modelId="{608D0C57-B611-4F51-AE01-6FB91C0BB49E}" type="pres">
      <dgm:prSet presAssocID="{82A0D8CF-CA6D-41A2-A4FB-320B388011B0}" presName="iconBgRect" presStyleLbl="bgShp" presStyleIdx="0" presStyleCnt="4"/>
      <dgm:spPr/>
    </dgm:pt>
    <dgm:pt modelId="{38E55A3B-E8A0-4B27-AA32-A1A83812053C}" type="pres">
      <dgm:prSet presAssocID="{82A0D8CF-CA6D-41A2-A4FB-320B388011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00B5B47-625D-42D7-8FD4-2A3C300E04BC}" type="pres">
      <dgm:prSet presAssocID="{82A0D8CF-CA6D-41A2-A4FB-320B388011B0}" presName="spaceRect" presStyleCnt="0"/>
      <dgm:spPr/>
    </dgm:pt>
    <dgm:pt modelId="{F8924EE3-D29E-442E-8AEB-E3D109512CF5}" type="pres">
      <dgm:prSet presAssocID="{82A0D8CF-CA6D-41A2-A4FB-320B388011B0}" presName="textRect" presStyleLbl="revTx" presStyleIdx="0" presStyleCnt="4">
        <dgm:presLayoutVars>
          <dgm:chMax val="1"/>
          <dgm:chPref val="1"/>
        </dgm:presLayoutVars>
      </dgm:prSet>
      <dgm:spPr/>
    </dgm:pt>
    <dgm:pt modelId="{079CD51A-EB6F-4B02-8E36-D08D29369222}" type="pres">
      <dgm:prSet presAssocID="{90C4E474-3CED-4909-B0A2-570D8CB77064}" presName="sibTrans" presStyleLbl="sibTrans2D1" presStyleIdx="0" presStyleCnt="0"/>
      <dgm:spPr/>
    </dgm:pt>
    <dgm:pt modelId="{892C6450-E21C-41D8-9842-11B8FE232086}" type="pres">
      <dgm:prSet presAssocID="{001395B3-346C-4ADC-BD8C-3083CB494D7F}" presName="compNode" presStyleCnt="0"/>
      <dgm:spPr/>
    </dgm:pt>
    <dgm:pt modelId="{C6B8624E-9C1E-4DAD-A68D-D73FECCAC204}" type="pres">
      <dgm:prSet presAssocID="{001395B3-346C-4ADC-BD8C-3083CB494D7F}" presName="iconBgRect" presStyleLbl="bgShp" presStyleIdx="1" presStyleCnt="4"/>
      <dgm:spPr/>
    </dgm:pt>
    <dgm:pt modelId="{80C070A0-A9A5-4289-A8C2-39F7169CD7B9}" type="pres">
      <dgm:prSet presAssocID="{001395B3-346C-4ADC-BD8C-3083CB494D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AF7B9DF9-B6A6-4166-931C-C6BE47CE2036}" type="pres">
      <dgm:prSet presAssocID="{001395B3-346C-4ADC-BD8C-3083CB494D7F}" presName="spaceRect" presStyleCnt="0"/>
      <dgm:spPr/>
    </dgm:pt>
    <dgm:pt modelId="{82D314BB-9BF3-45CF-895F-AED1717B0CB7}" type="pres">
      <dgm:prSet presAssocID="{001395B3-346C-4ADC-BD8C-3083CB494D7F}" presName="textRect" presStyleLbl="revTx" presStyleIdx="1" presStyleCnt="4">
        <dgm:presLayoutVars>
          <dgm:chMax val="1"/>
          <dgm:chPref val="1"/>
        </dgm:presLayoutVars>
      </dgm:prSet>
      <dgm:spPr/>
    </dgm:pt>
    <dgm:pt modelId="{97AA7C5F-9E65-4CA2-888F-E948C66246F2}" type="pres">
      <dgm:prSet presAssocID="{BAE4BE27-3CEB-4ABB-BC90-E2DB56396B19}" presName="sibTrans" presStyleLbl="sibTrans2D1" presStyleIdx="0" presStyleCnt="0"/>
      <dgm:spPr/>
    </dgm:pt>
    <dgm:pt modelId="{54F6D86C-FBDD-4C09-B46E-23C4F802A8E3}" type="pres">
      <dgm:prSet presAssocID="{DAE18259-CC99-40A0-A688-6C1F7D66CCA7}" presName="compNode" presStyleCnt="0"/>
      <dgm:spPr/>
    </dgm:pt>
    <dgm:pt modelId="{BF1F583B-891C-4FF7-AC56-6501BFC39F5C}" type="pres">
      <dgm:prSet presAssocID="{DAE18259-CC99-40A0-A688-6C1F7D66CCA7}" presName="iconBgRect" presStyleLbl="bgShp" presStyleIdx="2" presStyleCnt="4"/>
      <dgm:spPr/>
    </dgm:pt>
    <dgm:pt modelId="{667A6C44-8AE1-44A2-9998-8293D766301B}" type="pres">
      <dgm:prSet presAssocID="{DAE18259-CC99-40A0-A688-6C1F7D66CC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EE2AB202-57C7-4E8D-9AE8-B008CD539A6C}" type="pres">
      <dgm:prSet presAssocID="{DAE18259-CC99-40A0-A688-6C1F7D66CCA7}" presName="spaceRect" presStyleCnt="0"/>
      <dgm:spPr/>
    </dgm:pt>
    <dgm:pt modelId="{4DDFA270-2786-481C-A975-440B8840585B}" type="pres">
      <dgm:prSet presAssocID="{DAE18259-CC99-40A0-A688-6C1F7D66CCA7}" presName="textRect" presStyleLbl="revTx" presStyleIdx="2" presStyleCnt="4">
        <dgm:presLayoutVars>
          <dgm:chMax val="1"/>
          <dgm:chPref val="1"/>
        </dgm:presLayoutVars>
      </dgm:prSet>
      <dgm:spPr/>
    </dgm:pt>
    <dgm:pt modelId="{F3EE9558-B50E-42F6-B563-79486D8EEB16}" type="pres">
      <dgm:prSet presAssocID="{A06E1B15-3292-4CBB-BC2C-94AFCB6083A1}" presName="sibTrans" presStyleLbl="sibTrans2D1" presStyleIdx="0" presStyleCnt="0"/>
      <dgm:spPr/>
    </dgm:pt>
    <dgm:pt modelId="{DB5AD335-D056-4B4C-A759-45D5CD51D2B9}" type="pres">
      <dgm:prSet presAssocID="{F3A1E223-3D1B-4561-8F4D-011191E9FC66}" presName="compNode" presStyleCnt="0"/>
      <dgm:spPr/>
    </dgm:pt>
    <dgm:pt modelId="{950AE191-1150-4AA4-85DE-C41E2C496A81}" type="pres">
      <dgm:prSet presAssocID="{F3A1E223-3D1B-4561-8F4D-011191E9FC66}" presName="iconBgRect" presStyleLbl="bgShp" presStyleIdx="3" presStyleCnt="4"/>
      <dgm:spPr/>
    </dgm:pt>
    <dgm:pt modelId="{2D9DF21C-72A3-44DD-ACD8-9F89763F89F9}" type="pres">
      <dgm:prSet presAssocID="{F3A1E223-3D1B-4561-8F4D-011191E9FC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E0E1E1BA-0894-4F6C-96ED-713DAE951253}" type="pres">
      <dgm:prSet presAssocID="{F3A1E223-3D1B-4561-8F4D-011191E9FC66}" presName="spaceRect" presStyleCnt="0"/>
      <dgm:spPr/>
    </dgm:pt>
    <dgm:pt modelId="{C65A52EA-4854-4070-97AE-0244193684AD}" type="pres">
      <dgm:prSet presAssocID="{F3A1E223-3D1B-4561-8F4D-011191E9FC66}" presName="textRect" presStyleLbl="revTx" presStyleIdx="3" presStyleCnt="4">
        <dgm:presLayoutVars>
          <dgm:chMax val="1"/>
          <dgm:chPref val="1"/>
        </dgm:presLayoutVars>
      </dgm:prSet>
      <dgm:spPr/>
    </dgm:pt>
  </dgm:ptLst>
  <dgm:cxnLst>
    <dgm:cxn modelId="{0AAF8900-DDE8-4D09-B557-40ED67D23528}" type="presOf" srcId="{F3A1E223-3D1B-4561-8F4D-011191E9FC66}" destId="{C65A52EA-4854-4070-97AE-0244193684AD}" srcOrd="0" destOrd="0" presId="urn:microsoft.com/office/officeart/2018/2/layout/IconCircleList"/>
    <dgm:cxn modelId="{5414B467-3743-41D4-9FE4-CE52BCA6752E}" srcId="{D692F4FB-B04C-457B-8260-6CAACB116AC0}" destId="{82A0D8CF-CA6D-41A2-A4FB-320B388011B0}" srcOrd="0" destOrd="0" parTransId="{31C7232C-3633-412F-AFC3-820EECC25777}" sibTransId="{90C4E474-3CED-4909-B0A2-570D8CB77064}"/>
    <dgm:cxn modelId="{5CBCF952-62F5-4D83-AF80-FC0594E64260}" type="presOf" srcId="{BAE4BE27-3CEB-4ABB-BC90-E2DB56396B19}" destId="{97AA7C5F-9E65-4CA2-888F-E948C66246F2}" srcOrd="0" destOrd="0" presId="urn:microsoft.com/office/officeart/2018/2/layout/IconCircleList"/>
    <dgm:cxn modelId="{E3D30C73-C97B-41C2-89A3-9F216D1E07A8}" type="presOf" srcId="{001395B3-346C-4ADC-BD8C-3083CB494D7F}" destId="{82D314BB-9BF3-45CF-895F-AED1717B0CB7}" srcOrd="0" destOrd="0" presId="urn:microsoft.com/office/officeart/2018/2/layout/IconCircleList"/>
    <dgm:cxn modelId="{565FDF84-DE40-496D-9A06-509C6AE1B326}" type="presOf" srcId="{D692F4FB-B04C-457B-8260-6CAACB116AC0}" destId="{FF549AE5-AAF1-4FD7-B28F-CF81E15F45D7}" srcOrd="0" destOrd="0" presId="urn:microsoft.com/office/officeart/2018/2/layout/IconCircleList"/>
    <dgm:cxn modelId="{1E7CDC85-3E77-41E6-8B4A-0CCBA8AC35E8}" srcId="{D692F4FB-B04C-457B-8260-6CAACB116AC0}" destId="{001395B3-346C-4ADC-BD8C-3083CB494D7F}" srcOrd="1" destOrd="0" parTransId="{CE4F2A65-64DB-45AE-850F-437A8DC34692}" sibTransId="{BAE4BE27-3CEB-4ABB-BC90-E2DB56396B19}"/>
    <dgm:cxn modelId="{B0FC1695-2FF0-48A3-AA2E-B2BFC5A00A08}" srcId="{D692F4FB-B04C-457B-8260-6CAACB116AC0}" destId="{DAE18259-CC99-40A0-A688-6C1F7D66CCA7}" srcOrd="2" destOrd="0" parTransId="{87E502AA-0E55-4AC9-ABBA-87713877B03B}" sibTransId="{A06E1B15-3292-4CBB-BC2C-94AFCB6083A1}"/>
    <dgm:cxn modelId="{E84822CD-6BD2-4C2F-8FD6-6311FC9FF7DA}" type="presOf" srcId="{DAE18259-CC99-40A0-A688-6C1F7D66CCA7}" destId="{4DDFA270-2786-481C-A975-440B8840585B}" srcOrd="0" destOrd="0" presId="urn:microsoft.com/office/officeart/2018/2/layout/IconCircleList"/>
    <dgm:cxn modelId="{02B31BD4-D354-451D-B146-9275546DB678}" type="presOf" srcId="{82A0D8CF-CA6D-41A2-A4FB-320B388011B0}" destId="{F8924EE3-D29E-442E-8AEB-E3D109512CF5}" srcOrd="0" destOrd="0" presId="urn:microsoft.com/office/officeart/2018/2/layout/IconCircleList"/>
    <dgm:cxn modelId="{EBD8ADD9-66FD-455A-9767-DD7DE9ECBDE4}" type="presOf" srcId="{A06E1B15-3292-4CBB-BC2C-94AFCB6083A1}" destId="{F3EE9558-B50E-42F6-B563-79486D8EEB16}" srcOrd="0" destOrd="0" presId="urn:microsoft.com/office/officeart/2018/2/layout/IconCircleList"/>
    <dgm:cxn modelId="{ABB2E7F2-8776-483B-AD24-2AA78C655000}" srcId="{D692F4FB-B04C-457B-8260-6CAACB116AC0}" destId="{F3A1E223-3D1B-4561-8F4D-011191E9FC66}" srcOrd="3" destOrd="0" parTransId="{9D57B28D-5E8F-4955-BE69-17A050D8E636}" sibTransId="{539EBF8D-1264-4BC0-9520-6ECC96D931D6}"/>
    <dgm:cxn modelId="{875B3BF7-B536-4329-9781-EA9E3A122381}" type="presOf" srcId="{90C4E474-3CED-4909-B0A2-570D8CB77064}" destId="{079CD51A-EB6F-4B02-8E36-D08D29369222}" srcOrd="0" destOrd="0" presId="urn:microsoft.com/office/officeart/2018/2/layout/IconCircleList"/>
    <dgm:cxn modelId="{94B27EA6-256A-4BF6-858F-A6143B922402}" type="presParOf" srcId="{FF549AE5-AAF1-4FD7-B28F-CF81E15F45D7}" destId="{83627732-3694-4A99-9431-29C36C7073E4}" srcOrd="0" destOrd="0" presId="urn:microsoft.com/office/officeart/2018/2/layout/IconCircleList"/>
    <dgm:cxn modelId="{7549A8DB-A4FF-436D-B669-00057EC657B5}" type="presParOf" srcId="{83627732-3694-4A99-9431-29C36C7073E4}" destId="{69868B3A-EA5D-43DB-AE78-CC7763E66939}" srcOrd="0" destOrd="0" presId="urn:microsoft.com/office/officeart/2018/2/layout/IconCircleList"/>
    <dgm:cxn modelId="{C3F859CB-A377-4502-A17B-E9B8766BE4BC}" type="presParOf" srcId="{69868B3A-EA5D-43DB-AE78-CC7763E66939}" destId="{608D0C57-B611-4F51-AE01-6FB91C0BB49E}" srcOrd="0" destOrd="0" presId="urn:microsoft.com/office/officeart/2018/2/layout/IconCircleList"/>
    <dgm:cxn modelId="{DD017C78-E198-40C7-8A00-6559CF1A4C17}" type="presParOf" srcId="{69868B3A-EA5D-43DB-AE78-CC7763E66939}" destId="{38E55A3B-E8A0-4B27-AA32-A1A83812053C}" srcOrd="1" destOrd="0" presId="urn:microsoft.com/office/officeart/2018/2/layout/IconCircleList"/>
    <dgm:cxn modelId="{F7A489A4-65B6-4E02-A2A3-E337CA97E6FC}" type="presParOf" srcId="{69868B3A-EA5D-43DB-AE78-CC7763E66939}" destId="{A00B5B47-625D-42D7-8FD4-2A3C300E04BC}" srcOrd="2" destOrd="0" presId="urn:microsoft.com/office/officeart/2018/2/layout/IconCircleList"/>
    <dgm:cxn modelId="{FD52E16D-3E78-4926-9DB9-28D2AC8D0292}" type="presParOf" srcId="{69868B3A-EA5D-43DB-AE78-CC7763E66939}" destId="{F8924EE3-D29E-442E-8AEB-E3D109512CF5}" srcOrd="3" destOrd="0" presId="urn:microsoft.com/office/officeart/2018/2/layout/IconCircleList"/>
    <dgm:cxn modelId="{CFB4FF21-391E-4963-AB70-297215BDCC42}" type="presParOf" srcId="{83627732-3694-4A99-9431-29C36C7073E4}" destId="{079CD51A-EB6F-4B02-8E36-D08D29369222}" srcOrd="1" destOrd="0" presId="urn:microsoft.com/office/officeart/2018/2/layout/IconCircleList"/>
    <dgm:cxn modelId="{DAD82F10-DF59-410B-AA78-B95631ABAAAC}" type="presParOf" srcId="{83627732-3694-4A99-9431-29C36C7073E4}" destId="{892C6450-E21C-41D8-9842-11B8FE232086}" srcOrd="2" destOrd="0" presId="urn:microsoft.com/office/officeart/2018/2/layout/IconCircleList"/>
    <dgm:cxn modelId="{411F226A-D74D-4763-A4A6-4846EF6FFBE0}" type="presParOf" srcId="{892C6450-E21C-41D8-9842-11B8FE232086}" destId="{C6B8624E-9C1E-4DAD-A68D-D73FECCAC204}" srcOrd="0" destOrd="0" presId="urn:microsoft.com/office/officeart/2018/2/layout/IconCircleList"/>
    <dgm:cxn modelId="{51C8CF7C-6A7F-4FCF-B5F6-9AF0947F2320}" type="presParOf" srcId="{892C6450-E21C-41D8-9842-11B8FE232086}" destId="{80C070A0-A9A5-4289-A8C2-39F7169CD7B9}" srcOrd="1" destOrd="0" presId="urn:microsoft.com/office/officeart/2018/2/layout/IconCircleList"/>
    <dgm:cxn modelId="{66255C85-0C3E-4EFA-B289-32A0EEFA5B39}" type="presParOf" srcId="{892C6450-E21C-41D8-9842-11B8FE232086}" destId="{AF7B9DF9-B6A6-4166-931C-C6BE47CE2036}" srcOrd="2" destOrd="0" presId="urn:microsoft.com/office/officeart/2018/2/layout/IconCircleList"/>
    <dgm:cxn modelId="{53297DC0-76DA-4792-8FBE-ADF2A5862760}" type="presParOf" srcId="{892C6450-E21C-41D8-9842-11B8FE232086}" destId="{82D314BB-9BF3-45CF-895F-AED1717B0CB7}" srcOrd="3" destOrd="0" presId="urn:microsoft.com/office/officeart/2018/2/layout/IconCircleList"/>
    <dgm:cxn modelId="{E8C55857-5990-4246-A9C0-DC8F49F7B32A}" type="presParOf" srcId="{83627732-3694-4A99-9431-29C36C7073E4}" destId="{97AA7C5F-9E65-4CA2-888F-E948C66246F2}" srcOrd="3" destOrd="0" presId="urn:microsoft.com/office/officeart/2018/2/layout/IconCircleList"/>
    <dgm:cxn modelId="{8FCC2F55-C0B9-4DED-8824-DB1A87C2F430}" type="presParOf" srcId="{83627732-3694-4A99-9431-29C36C7073E4}" destId="{54F6D86C-FBDD-4C09-B46E-23C4F802A8E3}" srcOrd="4" destOrd="0" presId="urn:microsoft.com/office/officeart/2018/2/layout/IconCircleList"/>
    <dgm:cxn modelId="{99EB1358-BECE-4A5D-A7BB-E47BB748EA46}" type="presParOf" srcId="{54F6D86C-FBDD-4C09-B46E-23C4F802A8E3}" destId="{BF1F583B-891C-4FF7-AC56-6501BFC39F5C}" srcOrd="0" destOrd="0" presId="urn:microsoft.com/office/officeart/2018/2/layout/IconCircleList"/>
    <dgm:cxn modelId="{595A899F-AA01-4F87-8DD7-1B1646F858D3}" type="presParOf" srcId="{54F6D86C-FBDD-4C09-B46E-23C4F802A8E3}" destId="{667A6C44-8AE1-44A2-9998-8293D766301B}" srcOrd="1" destOrd="0" presId="urn:microsoft.com/office/officeart/2018/2/layout/IconCircleList"/>
    <dgm:cxn modelId="{F61C8C88-84F1-47C4-90D8-1492FF0C937C}" type="presParOf" srcId="{54F6D86C-FBDD-4C09-B46E-23C4F802A8E3}" destId="{EE2AB202-57C7-4E8D-9AE8-B008CD539A6C}" srcOrd="2" destOrd="0" presId="urn:microsoft.com/office/officeart/2018/2/layout/IconCircleList"/>
    <dgm:cxn modelId="{5CF2E9E6-D5B4-4242-AF20-EBFBC9015CA1}" type="presParOf" srcId="{54F6D86C-FBDD-4C09-B46E-23C4F802A8E3}" destId="{4DDFA270-2786-481C-A975-440B8840585B}" srcOrd="3" destOrd="0" presId="urn:microsoft.com/office/officeart/2018/2/layout/IconCircleList"/>
    <dgm:cxn modelId="{6B92A3D4-403B-46AD-B2A7-9BBA28BC131A}" type="presParOf" srcId="{83627732-3694-4A99-9431-29C36C7073E4}" destId="{F3EE9558-B50E-42F6-B563-79486D8EEB16}" srcOrd="5" destOrd="0" presId="urn:microsoft.com/office/officeart/2018/2/layout/IconCircleList"/>
    <dgm:cxn modelId="{0ED9A1B0-ECAE-4C81-BAA1-7C04C951D6F1}" type="presParOf" srcId="{83627732-3694-4A99-9431-29C36C7073E4}" destId="{DB5AD335-D056-4B4C-A759-45D5CD51D2B9}" srcOrd="6" destOrd="0" presId="urn:microsoft.com/office/officeart/2018/2/layout/IconCircleList"/>
    <dgm:cxn modelId="{87F564D7-6425-4FAE-9317-3C0F369FA1A6}" type="presParOf" srcId="{DB5AD335-D056-4B4C-A759-45D5CD51D2B9}" destId="{950AE191-1150-4AA4-85DE-C41E2C496A81}" srcOrd="0" destOrd="0" presId="urn:microsoft.com/office/officeart/2018/2/layout/IconCircleList"/>
    <dgm:cxn modelId="{83BC74B5-498A-484A-93DC-3178BAE55537}" type="presParOf" srcId="{DB5AD335-D056-4B4C-A759-45D5CD51D2B9}" destId="{2D9DF21C-72A3-44DD-ACD8-9F89763F89F9}" srcOrd="1" destOrd="0" presId="urn:microsoft.com/office/officeart/2018/2/layout/IconCircleList"/>
    <dgm:cxn modelId="{B05195A4-A585-48F2-BFA6-5B0B6D0EF774}" type="presParOf" srcId="{DB5AD335-D056-4B4C-A759-45D5CD51D2B9}" destId="{E0E1E1BA-0894-4F6C-96ED-713DAE951253}" srcOrd="2" destOrd="0" presId="urn:microsoft.com/office/officeart/2018/2/layout/IconCircleList"/>
    <dgm:cxn modelId="{FDD4D07B-58E9-438F-8D26-4C9B1DD04AC0}" type="presParOf" srcId="{DB5AD335-D056-4B4C-A759-45D5CD51D2B9}" destId="{C65A52EA-4854-4070-97AE-0244193684A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D0C57-B611-4F51-AE01-6FB91C0BB49E}">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55A3B-E8A0-4B27-AA32-A1A83812053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924EE3-D29E-442E-8AEB-E3D109512CF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i="0" kern="1200" dirty="0"/>
            <a:t>Fair comparisons</a:t>
          </a:r>
        </a:p>
        <a:p>
          <a:pPr marL="0" lvl="0" indent="0" algn="just" defTabSz="711200">
            <a:lnSpc>
              <a:spcPct val="100000"/>
            </a:lnSpc>
            <a:spcBef>
              <a:spcPct val="0"/>
            </a:spcBef>
            <a:spcAft>
              <a:spcPct val="35000"/>
            </a:spcAft>
            <a:buNone/>
          </a:pPr>
          <a:r>
            <a:rPr lang="en-GB" sz="1600" i="0" kern="1200" dirty="0"/>
            <a:t>Everyone uses the same "yardstick" (datasets &amp; metrics) to measure performance.</a:t>
          </a:r>
          <a:endParaRPr lang="en-US" sz="1600" kern="1200" dirty="0"/>
        </a:p>
      </dsp:txBody>
      <dsp:txXfrm>
        <a:off x="1834517" y="469890"/>
        <a:ext cx="3148942" cy="1335915"/>
      </dsp:txXfrm>
    </dsp:sp>
    <dsp:sp modelId="{C6B8624E-9C1E-4DAD-A68D-D73FECCAC204}">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070A0-A9A5-4289-A8C2-39F7169CD7B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314BB-9BF3-45CF-895F-AED1717B0CB7}">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GB" sz="1600" b="1" i="0" kern="1200" dirty="0"/>
            <a:t>Strengths &amp; Weaknesses</a:t>
          </a:r>
        </a:p>
        <a:p>
          <a:pPr marL="0" lvl="0" indent="0" algn="just" defTabSz="711200">
            <a:lnSpc>
              <a:spcPct val="100000"/>
            </a:lnSpc>
            <a:spcBef>
              <a:spcPct val="0"/>
            </a:spcBef>
            <a:spcAft>
              <a:spcPct val="35000"/>
            </a:spcAft>
            <a:buNone/>
          </a:pPr>
          <a:r>
            <a:rPr lang="en-GB" sz="1600" i="0" kern="1200" dirty="0"/>
            <a:t>Benchmarks expose what a model does well and where it falls short.</a:t>
          </a:r>
          <a:endParaRPr lang="en-US" sz="1600" kern="1200" dirty="0"/>
        </a:p>
      </dsp:txBody>
      <dsp:txXfrm>
        <a:off x="7154322" y="469890"/>
        <a:ext cx="3148942" cy="1335915"/>
      </dsp:txXfrm>
    </dsp:sp>
    <dsp:sp modelId="{BF1F583B-891C-4FF7-AC56-6501BFC39F5C}">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A6C44-8AE1-44A2-9998-8293D766301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FA270-2786-481C-A975-440B8840585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GB" sz="1600" b="1" i="0" kern="1200" dirty="0"/>
            <a:t>Real-World Ready</a:t>
          </a:r>
        </a:p>
        <a:p>
          <a:pPr marL="0" lvl="0" indent="0" algn="just" defTabSz="711200">
            <a:lnSpc>
              <a:spcPct val="100000"/>
            </a:lnSpc>
            <a:spcBef>
              <a:spcPct val="0"/>
            </a:spcBef>
            <a:spcAft>
              <a:spcPct val="35000"/>
            </a:spcAft>
            <a:buNone/>
          </a:pPr>
          <a:r>
            <a:rPr lang="en-GB" sz="1600" i="0" kern="1200" dirty="0"/>
            <a:t>They ensure models work not just in a lab, but also in messy, real-world conditions.</a:t>
          </a:r>
          <a:endParaRPr lang="en-US" sz="1600" kern="1200" dirty="0"/>
        </a:p>
      </dsp:txBody>
      <dsp:txXfrm>
        <a:off x="1834517" y="2545532"/>
        <a:ext cx="3148942" cy="1335915"/>
      </dsp:txXfrm>
    </dsp:sp>
    <dsp:sp modelId="{950AE191-1150-4AA4-85DE-C41E2C496A8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DF21C-72A3-44DD-ACD8-9F89763F89F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A52EA-4854-4070-97AE-0244193684A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GB" sz="1600" b="1" i="0" kern="1200" dirty="0"/>
            <a:t>Faster Progress</a:t>
          </a:r>
        </a:p>
        <a:p>
          <a:pPr marL="0" lvl="0" indent="0" algn="just" defTabSz="711200">
            <a:lnSpc>
              <a:spcPct val="100000"/>
            </a:lnSpc>
            <a:spcBef>
              <a:spcPct val="0"/>
            </a:spcBef>
            <a:spcAft>
              <a:spcPct val="35000"/>
            </a:spcAft>
            <a:buNone/>
          </a:pPr>
          <a:r>
            <a:rPr lang="en-GB" sz="1600" i="0" kern="1200" dirty="0"/>
            <a:t>Public benchmarks let researchers compare, collaborate, and push the boundaries of Computer Vision.</a:t>
          </a:r>
          <a:endParaRPr lang="en-US" sz="1600" kern="1200" dirty="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AAB6F-69AA-41BA-96C5-71265F3E8C1A}"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7BBB8-16F7-491C-99C5-416CF74B89AF}" type="slidenum">
              <a:rPr lang="en-IN" smtClean="0"/>
              <a:t>‹#›</a:t>
            </a:fld>
            <a:endParaRPr lang="en-IN"/>
          </a:p>
        </p:txBody>
      </p:sp>
    </p:spTree>
    <p:extLst>
      <p:ext uri="{BB962C8B-B14F-4D97-AF65-F5344CB8AC3E}">
        <p14:creationId xmlns:p14="http://schemas.microsoft.com/office/powerpoint/2010/main" val="166279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9198B2-AAFF-42D0-B6BE-BF6C466FA1F7}" type="slidenum">
              <a:rPr lang="en-IN" smtClean="0"/>
              <a:t>1</a:t>
            </a:fld>
            <a:endParaRPr lang="en-IN"/>
          </a:p>
        </p:txBody>
      </p:sp>
    </p:spTree>
    <p:extLst>
      <p:ext uri="{BB962C8B-B14F-4D97-AF65-F5344CB8AC3E}">
        <p14:creationId xmlns:p14="http://schemas.microsoft.com/office/powerpoint/2010/main" val="116890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D7BBB8-16F7-491C-99C5-416CF74B89AF}" type="slidenum">
              <a:rPr lang="en-IN" smtClean="0"/>
              <a:t>2</a:t>
            </a:fld>
            <a:endParaRPr lang="en-IN"/>
          </a:p>
        </p:txBody>
      </p:sp>
    </p:spTree>
    <p:extLst>
      <p:ext uri="{BB962C8B-B14F-4D97-AF65-F5344CB8AC3E}">
        <p14:creationId xmlns:p14="http://schemas.microsoft.com/office/powerpoint/2010/main" val="355780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D7C9-67C6-7702-E6D0-8BB6CF20F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AE3E7-0293-D5B8-9B4B-1393A147F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3D20C1-E5E7-91F4-C184-80DA07816DED}"/>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49BC1DC8-03C3-CC38-E8B7-90011C1C0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6651D-9B75-6F75-1850-3694F2096FE9}"/>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272650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60AC-EA6D-4796-8B4E-4617FA6263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CEAEC8-6976-C6CF-E63C-B1E93A8AB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292D2-FF9F-A65E-2C3F-982A30F5F3B7}"/>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0EB87983-11A7-762E-FFB2-D3A92089F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365F0-D1AB-ED34-7DE0-B0CB962A3A99}"/>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202172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9C28B-B3CC-E4A7-3BB0-0BA2AB7AD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B0E69-8933-7483-7F51-151B8580D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47788-DE43-D75E-A58D-673D5F457D79}"/>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A928F5B3-9BD6-283E-3708-05E7631EB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68536-754D-0685-8BB1-9AE808ACD6CF}"/>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54616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1720-EC8E-02BA-77A0-F80507BEB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EF529-E3A8-DD87-235B-9DF24AE95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F571F-C439-4E69-5C3C-924A3E098FC2}"/>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10F7B05B-FDF4-39C9-793D-49E6ECF32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BCE-6131-8E58-E67B-61CBFFDFC408}"/>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73240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58C-7706-147D-8FC3-1117579B8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49A10-4CFA-555B-20C0-9C5D988F70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DD441-E7ED-9C46-9818-74780A4EE9B3}"/>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F90032B4-A734-64CE-1E3C-28250BF5B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C9CD1-C73D-E801-465A-7F0CD3B2D915}"/>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186572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D9EA-1414-B1D7-F7A8-4A252A4EE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29EDF8-06A1-8FDD-1CE7-F3858BB52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7C1666-FFC8-7848-3F00-0DB768910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098C00-E7FE-EA5F-3A8B-7C645B1ACF14}"/>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6" name="Footer Placeholder 5">
            <a:extLst>
              <a:ext uri="{FF2B5EF4-FFF2-40B4-BE49-F238E27FC236}">
                <a16:creationId xmlns:a16="http://schemas.microsoft.com/office/drawing/2014/main" id="{5B05DA63-84B5-463D-9766-5CB99616C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29228-F427-EF0C-9D36-44E65004758F}"/>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23229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009-58F0-860E-8F3D-A984E308D3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BE9A-C999-B1DF-0622-ADCA6BD78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BC00E-0CF2-62DB-9447-17A67E415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B7AD29-F3F2-6E2F-8429-D9EE22EFD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75328-F40B-5ECF-5E88-8790FF0EB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B1E891-68E8-D97C-D75D-03ED59344A02}"/>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8" name="Footer Placeholder 7">
            <a:extLst>
              <a:ext uri="{FF2B5EF4-FFF2-40B4-BE49-F238E27FC236}">
                <a16:creationId xmlns:a16="http://schemas.microsoft.com/office/drawing/2014/main" id="{582AE9EC-DD45-C12F-CD03-2979DC6DAC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97E30A-5C6E-58B6-D52C-11CD4FF5783C}"/>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282830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BB47-28F6-69D6-4A5F-20A082878A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832BB5-8F8D-7050-D118-62A8CD9B878B}"/>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4" name="Footer Placeholder 3">
            <a:extLst>
              <a:ext uri="{FF2B5EF4-FFF2-40B4-BE49-F238E27FC236}">
                <a16:creationId xmlns:a16="http://schemas.microsoft.com/office/drawing/2014/main" id="{A15D79A7-2CBA-C628-E6B8-269B2D85E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154D09-EC37-37BC-B878-423E177D4773}"/>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351558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F7DC0-180C-D415-7676-CAF50B92A090}"/>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3" name="Footer Placeholder 2">
            <a:extLst>
              <a:ext uri="{FF2B5EF4-FFF2-40B4-BE49-F238E27FC236}">
                <a16:creationId xmlns:a16="http://schemas.microsoft.com/office/drawing/2014/main" id="{44F48A88-DBA6-01D2-CB44-7CE93318CA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E69EA2-E143-3F9C-7840-DDE98E4C4835}"/>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425798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5687-CF8E-68A8-B041-B0703E56B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E85BCD-8222-4A08-F48C-D80322D48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22F3E5-E707-65C5-BCFB-55A5F8604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16148-EB14-3458-CCAE-5FCDBE00574A}"/>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6" name="Footer Placeholder 5">
            <a:extLst>
              <a:ext uri="{FF2B5EF4-FFF2-40B4-BE49-F238E27FC236}">
                <a16:creationId xmlns:a16="http://schemas.microsoft.com/office/drawing/2014/main" id="{91E46B13-E76D-E59A-12B6-3E2339668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E67D98-BB0E-8632-F6D3-00D6A52259E6}"/>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32293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AA59-5FCB-5FD5-F5F6-A990C2CF2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FCC5ED-0A98-16A0-854F-1B1232DEC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78F025-DE7C-3C09-EC25-F73D19BEB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FE905-BF15-F545-5A82-C216D7C6CD76}"/>
              </a:ext>
            </a:extLst>
          </p:cNvPr>
          <p:cNvSpPr>
            <a:spLocks noGrp="1"/>
          </p:cNvSpPr>
          <p:nvPr>
            <p:ph type="dt" sz="half" idx="10"/>
          </p:nvPr>
        </p:nvSpPr>
        <p:spPr/>
        <p:txBody>
          <a:bodyPr/>
          <a:lstStyle/>
          <a:p>
            <a:fld id="{63C93276-8968-4705-B98C-8358D018D6CE}" type="datetimeFigureOut">
              <a:rPr lang="en-IN" smtClean="0"/>
              <a:t>04-06-2024</a:t>
            </a:fld>
            <a:endParaRPr lang="en-IN"/>
          </a:p>
        </p:txBody>
      </p:sp>
      <p:sp>
        <p:nvSpPr>
          <p:cNvPr id="6" name="Footer Placeholder 5">
            <a:extLst>
              <a:ext uri="{FF2B5EF4-FFF2-40B4-BE49-F238E27FC236}">
                <a16:creationId xmlns:a16="http://schemas.microsoft.com/office/drawing/2014/main" id="{98F1522C-883B-7B53-8A7C-A2D053FAC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B2AC8-4B4D-20A1-BF6F-720AD0F6E8DD}"/>
              </a:ext>
            </a:extLst>
          </p:cNvPr>
          <p:cNvSpPr>
            <a:spLocks noGrp="1"/>
          </p:cNvSpPr>
          <p:nvPr>
            <p:ph type="sldNum" sz="quarter" idx="12"/>
          </p:nvPr>
        </p:nvSpPr>
        <p:spPr/>
        <p:txBody>
          <a:bodyPr/>
          <a:lstStyle/>
          <a:p>
            <a:fld id="{C170A5A8-49FE-40B4-9450-EA75C749874A}" type="slidenum">
              <a:rPr lang="en-IN" smtClean="0"/>
              <a:t>‹#›</a:t>
            </a:fld>
            <a:endParaRPr lang="en-IN"/>
          </a:p>
        </p:txBody>
      </p:sp>
    </p:spTree>
    <p:extLst>
      <p:ext uri="{BB962C8B-B14F-4D97-AF65-F5344CB8AC3E}">
        <p14:creationId xmlns:p14="http://schemas.microsoft.com/office/powerpoint/2010/main" val="272731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77F3B-A064-EE58-F27D-EFC012D3D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EFA3A4-0285-38F2-879F-33C5772D8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26A2E-4556-1299-64F2-7315D0FFC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C93276-8968-4705-B98C-8358D018D6CE}" type="datetimeFigureOut">
              <a:rPr lang="en-IN" smtClean="0"/>
              <a:t>04-06-2024</a:t>
            </a:fld>
            <a:endParaRPr lang="en-IN"/>
          </a:p>
        </p:txBody>
      </p:sp>
      <p:sp>
        <p:nvSpPr>
          <p:cNvPr id="5" name="Footer Placeholder 4">
            <a:extLst>
              <a:ext uri="{FF2B5EF4-FFF2-40B4-BE49-F238E27FC236}">
                <a16:creationId xmlns:a16="http://schemas.microsoft.com/office/drawing/2014/main" id="{4711A8D7-1AD4-4AB0-1CC3-7A890FEA8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740B7C-3581-FCA3-E7F1-7B1242153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70A5A8-49FE-40B4-9450-EA75C749874A}" type="slidenum">
              <a:rPr lang="en-IN" smtClean="0"/>
              <a:t>‹#›</a:t>
            </a:fld>
            <a:endParaRPr lang="en-IN"/>
          </a:p>
        </p:txBody>
      </p:sp>
    </p:spTree>
    <p:extLst>
      <p:ext uri="{BB962C8B-B14F-4D97-AF65-F5344CB8AC3E}">
        <p14:creationId xmlns:p14="http://schemas.microsoft.com/office/powerpoint/2010/main" val="2271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aarbook.github.io/vision-por-computadora/"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pdf/2310.19909" TargetMode="External"/><Relationship Id="rId3" Type="http://schemas.openxmlformats.org/officeDocument/2006/relationships/hyperlink" Target="https://arxiv.org/abs/2306.09265" TargetMode="External"/><Relationship Id="rId7" Type="http://schemas.openxmlformats.org/officeDocument/2006/relationships/hyperlink" Target="https://arxiv.org/abs/2309.00035" TargetMode="Externa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hyperlink" Target="https://arxiv.org/html/2403.03390v1" TargetMode="External"/><Relationship Id="rId5" Type="http://schemas.openxmlformats.org/officeDocument/2006/relationships/hyperlink" Target="https://arxiv.org/abs/2306.15521" TargetMode="External"/><Relationship Id="rId4" Type="http://schemas.openxmlformats.org/officeDocument/2006/relationships/hyperlink" Target="https://arxiv.org/abs/2306.06687" TargetMode="External"/><Relationship Id="rId9" Type="http://schemas.openxmlformats.org/officeDocument/2006/relationships/hyperlink" Target="https://arxiv.org/abs/2403.18819"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D366-D5D0-0B87-012D-1CE1EC13B80E}"/>
              </a:ext>
            </a:extLst>
          </p:cNvPr>
          <p:cNvSpPr>
            <a:spLocks noGrp="1"/>
          </p:cNvSpPr>
          <p:nvPr>
            <p:ph type="ctrTitle"/>
          </p:nvPr>
        </p:nvSpPr>
        <p:spPr>
          <a:xfrm>
            <a:off x="1524000" y="2918951"/>
            <a:ext cx="9144000" cy="1020097"/>
          </a:xfrm>
        </p:spPr>
        <p:txBody>
          <a:bodyPr>
            <a:noAutofit/>
          </a:bodyPr>
          <a:lstStyle/>
          <a:p>
            <a:r>
              <a:rPr lang="en-GB" sz="3600" dirty="0"/>
              <a:t>Benchmarking multi-modal LLMs against specialist AI models on computer vision tasks</a:t>
            </a:r>
            <a:endParaRPr lang="en-IN" sz="3600" dirty="0"/>
          </a:p>
        </p:txBody>
      </p:sp>
      <p:sp>
        <p:nvSpPr>
          <p:cNvPr id="3" name="Subtitle 2">
            <a:extLst>
              <a:ext uri="{FF2B5EF4-FFF2-40B4-BE49-F238E27FC236}">
                <a16:creationId xmlns:a16="http://schemas.microsoft.com/office/drawing/2014/main" id="{F51103E3-DB58-FB8A-9ED1-25FF2ACECAE1}"/>
              </a:ext>
            </a:extLst>
          </p:cNvPr>
          <p:cNvSpPr>
            <a:spLocks noGrp="1"/>
          </p:cNvSpPr>
          <p:nvPr>
            <p:ph type="subTitle" idx="1"/>
          </p:nvPr>
        </p:nvSpPr>
        <p:spPr>
          <a:xfrm>
            <a:off x="8839200" y="5623882"/>
            <a:ext cx="3009068" cy="769441"/>
          </a:xfrm>
        </p:spPr>
        <p:txBody>
          <a:bodyPr>
            <a:normAutofit lnSpcReduction="10000"/>
          </a:bodyPr>
          <a:lstStyle/>
          <a:p>
            <a:pPr algn="l"/>
            <a:r>
              <a:rPr lang="en-IN" sz="2000" b="1" dirty="0"/>
              <a:t>Presented by</a:t>
            </a:r>
          </a:p>
          <a:p>
            <a:pPr algn="l"/>
            <a:r>
              <a:rPr lang="en-IN" dirty="0"/>
              <a:t>Ruturaj Jayant Kotwal</a:t>
            </a:r>
          </a:p>
        </p:txBody>
      </p:sp>
      <p:sp>
        <p:nvSpPr>
          <p:cNvPr id="6" name="TextBox 5">
            <a:extLst>
              <a:ext uri="{FF2B5EF4-FFF2-40B4-BE49-F238E27FC236}">
                <a16:creationId xmlns:a16="http://schemas.microsoft.com/office/drawing/2014/main" id="{4F8CD908-2B6A-CBC6-42F3-587E774806A1}"/>
              </a:ext>
            </a:extLst>
          </p:cNvPr>
          <p:cNvSpPr txBox="1"/>
          <p:nvPr/>
        </p:nvSpPr>
        <p:spPr>
          <a:xfrm>
            <a:off x="343732" y="5623882"/>
            <a:ext cx="2684603" cy="769441"/>
          </a:xfrm>
          <a:prstGeom prst="rect">
            <a:avLst/>
          </a:prstGeom>
          <a:noFill/>
        </p:spPr>
        <p:txBody>
          <a:bodyPr wrap="square" rtlCol="0">
            <a:spAutoFit/>
          </a:bodyPr>
          <a:lstStyle/>
          <a:p>
            <a:r>
              <a:rPr lang="en-IN" sz="2000" b="1" dirty="0"/>
              <a:t>Guide</a:t>
            </a:r>
          </a:p>
          <a:p>
            <a:r>
              <a:rPr lang="en-IN" sz="2400" dirty="0"/>
              <a:t>Prof. </a:t>
            </a:r>
            <a:r>
              <a:rPr lang="en-IN" sz="2400" dirty="0" err="1"/>
              <a:t>Dr.</a:t>
            </a:r>
            <a:r>
              <a:rPr lang="en-IN" sz="2400" dirty="0"/>
              <a:t> René </a:t>
            </a:r>
            <a:r>
              <a:rPr lang="en-IN" sz="2400" dirty="0" err="1"/>
              <a:t>Peinl</a:t>
            </a:r>
            <a:endParaRPr lang="en-IN" sz="2400" dirty="0"/>
          </a:p>
        </p:txBody>
      </p:sp>
      <p:pic>
        <p:nvPicPr>
          <p:cNvPr id="4" name="Picture 3" descr="A close-up of a logo&#10;&#10;Description automatically generated">
            <a:extLst>
              <a:ext uri="{FF2B5EF4-FFF2-40B4-BE49-F238E27FC236}">
                <a16:creationId xmlns:a16="http://schemas.microsoft.com/office/drawing/2014/main" id="{E5B7D5D7-19C6-D2D2-D680-16D09D259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282" y="403121"/>
            <a:ext cx="2377986" cy="1337187"/>
          </a:xfrm>
          <a:prstGeom prst="rect">
            <a:avLst/>
          </a:prstGeom>
        </p:spPr>
      </p:pic>
      <p:pic>
        <p:nvPicPr>
          <p:cNvPr id="7" name="Picture 6" descr="A blue eyeball with a circuit board&#10;&#10;Description automatically generated">
            <a:extLst>
              <a:ext uri="{FF2B5EF4-FFF2-40B4-BE49-F238E27FC236}">
                <a16:creationId xmlns:a16="http://schemas.microsoft.com/office/drawing/2014/main" id="{CC1BE16F-EF16-C07B-AC44-EBDB651C9E4C}"/>
              </a:ext>
            </a:extLst>
          </p:cNvPr>
          <p:cNvPicPr>
            <a:picLocks noChangeAspect="1"/>
          </p:cNvPicPr>
          <p:nvPr/>
        </p:nvPicPr>
        <p:blipFill>
          <a:blip r:embed="rId4">
            <a:alphaModFix amt="15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16" y="-381966"/>
            <a:ext cx="12188784" cy="7623942"/>
          </a:xfrm>
          <a:prstGeom prst="rect">
            <a:avLst/>
          </a:prstGeom>
        </p:spPr>
      </p:pic>
    </p:spTree>
    <p:extLst>
      <p:ext uri="{BB962C8B-B14F-4D97-AF65-F5344CB8AC3E}">
        <p14:creationId xmlns:p14="http://schemas.microsoft.com/office/powerpoint/2010/main" val="2748321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Literature Review</a:t>
            </a:r>
          </a:p>
        </p:txBody>
      </p:sp>
      <p:graphicFrame>
        <p:nvGraphicFramePr>
          <p:cNvPr id="5" name="Content Placeholder 4">
            <a:extLst>
              <a:ext uri="{FF2B5EF4-FFF2-40B4-BE49-F238E27FC236}">
                <a16:creationId xmlns:a16="http://schemas.microsoft.com/office/drawing/2014/main" id="{0D42A549-4A69-1666-92DA-6C96341DE96E}"/>
              </a:ext>
            </a:extLst>
          </p:cNvPr>
          <p:cNvGraphicFramePr>
            <a:graphicFrameLocks noGrp="1"/>
          </p:cNvGraphicFramePr>
          <p:nvPr>
            <p:ph idx="1"/>
            <p:extLst>
              <p:ext uri="{D42A27DB-BD31-4B8C-83A1-F6EECF244321}">
                <p14:modId xmlns:p14="http://schemas.microsoft.com/office/powerpoint/2010/main" val="1621077908"/>
              </p:ext>
            </p:extLst>
          </p:nvPr>
        </p:nvGraphicFramePr>
        <p:xfrm>
          <a:off x="838200" y="1442277"/>
          <a:ext cx="10515600" cy="4815048"/>
        </p:xfrm>
        <a:graphic>
          <a:graphicData uri="http://schemas.openxmlformats.org/drawingml/2006/table">
            <a:tbl>
              <a:tblPr firstRow="1" bandRow="1">
                <a:tableStyleId>{5C22544A-7EE6-4342-B048-85BDC9FD1C3A}</a:tableStyleId>
              </a:tblPr>
              <a:tblGrid>
                <a:gridCol w="2121311">
                  <a:extLst>
                    <a:ext uri="{9D8B030D-6E8A-4147-A177-3AD203B41FA5}">
                      <a16:colId xmlns:a16="http://schemas.microsoft.com/office/drawing/2014/main" val="1282379018"/>
                    </a:ext>
                  </a:extLst>
                </a:gridCol>
                <a:gridCol w="1514167">
                  <a:extLst>
                    <a:ext uri="{9D8B030D-6E8A-4147-A177-3AD203B41FA5}">
                      <a16:colId xmlns:a16="http://schemas.microsoft.com/office/drawing/2014/main" val="4127064755"/>
                    </a:ext>
                  </a:extLst>
                </a:gridCol>
                <a:gridCol w="6880122">
                  <a:extLst>
                    <a:ext uri="{9D8B030D-6E8A-4147-A177-3AD203B41FA5}">
                      <a16:colId xmlns:a16="http://schemas.microsoft.com/office/drawing/2014/main" val="4290280499"/>
                    </a:ext>
                  </a:extLst>
                </a:gridCol>
              </a:tblGrid>
              <a:tr h="220077">
                <a:tc>
                  <a:txBody>
                    <a:bodyPr/>
                    <a:lstStyle/>
                    <a:p>
                      <a:pPr algn="ctr"/>
                      <a:r>
                        <a:rPr lang="en-IN" dirty="0"/>
                        <a:t>Benchmark Name</a:t>
                      </a:r>
                    </a:p>
                  </a:txBody>
                  <a:tcPr/>
                </a:tc>
                <a:tc>
                  <a:txBody>
                    <a:bodyPr/>
                    <a:lstStyle/>
                    <a:p>
                      <a:pPr algn="ctr"/>
                      <a:r>
                        <a:rPr lang="en-IN" dirty="0"/>
                        <a:t>Date</a:t>
                      </a:r>
                    </a:p>
                  </a:txBody>
                  <a:tcPr/>
                </a:tc>
                <a:tc>
                  <a:txBody>
                    <a:bodyPr/>
                    <a:lstStyle/>
                    <a:p>
                      <a:pPr algn="ctr"/>
                      <a:r>
                        <a:rPr lang="en-IN" dirty="0"/>
                        <a:t>Description</a:t>
                      </a:r>
                    </a:p>
                  </a:txBody>
                  <a:tcPr/>
                </a:tc>
                <a:extLst>
                  <a:ext uri="{0D108BD9-81ED-4DB2-BD59-A6C34878D82A}">
                    <a16:rowId xmlns:a16="http://schemas.microsoft.com/office/drawing/2014/main" val="606960808"/>
                  </a:ext>
                </a:extLst>
              </a:tr>
              <a:tr h="1088428">
                <a:tc>
                  <a:txBody>
                    <a:bodyPr/>
                    <a:lstStyle/>
                    <a:p>
                      <a:pPr algn="ctr"/>
                      <a:r>
                        <a:rPr lang="en-IN" sz="1800" b="0" i="0" kern="1200" dirty="0">
                          <a:solidFill>
                            <a:schemeClr val="dk1"/>
                          </a:solidFill>
                          <a:effectLst/>
                          <a:latin typeface="+mn-lt"/>
                          <a:ea typeface="+mn-ea"/>
                          <a:cs typeface="+mn-cs"/>
                        </a:rPr>
                        <a:t>LVLM-</a:t>
                      </a:r>
                      <a:r>
                        <a:rPr lang="en-IN" sz="1800" b="0" i="0" kern="1200" dirty="0" err="1">
                          <a:solidFill>
                            <a:schemeClr val="dk1"/>
                          </a:solidFill>
                          <a:effectLst/>
                          <a:latin typeface="+mn-lt"/>
                          <a:ea typeface="+mn-ea"/>
                          <a:cs typeface="+mn-cs"/>
                        </a:rPr>
                        <a:t>eHub</a:t>
                      </a:r>
                      <a:endParaRPr lang="en-IN" sz="1800" b="0" i="0" kern="1200" dirty="0">
                        <a:solidFill>
                          <a:schemeClr val="dk1"/>
                        </a:solidFill>
                        <a:effectLst/>
                        <a:latin typeface="+mn-lt"/>
                        <a:ea typeface="+mn-ea"/>
                        <a:cs typeface="+mn-cs"/>
                      </a:endParaRPr>
                    </a:p>
                  </a:txBody>
                  <a:tcPr/>
                </a:tc>
                <a:tc>
                  <a:txBody>
                    <a:bodyPr/>
                    <a:lstStyle/>
                    <a:p>
                      <a:pPr algn="ctr"/>
                      <a:r>
                        <a:rPr lang="en-IN" dirty="0"/>
                        <a:t>June 2023</a:t>
                      </a:r>
                    </a:p>
                  </a:txBody>
                  <a:tcPr/>
                </a:tc>
                <a:tc>
                  <a:txBody>
                    <a:bodyPr/>
                    <a:lstStyle/>
                    <a:p>
                      <a:pPr algn="just"/>
                      <a:r>
                        <a:rPr lang="en-GB" sz="1400" dirty="0"/>
                        <a:t>A comprehensive benchmark for evaluating large vision-language models (LVLMs) through both quantitative performance and human feedback. The quantitative evaluation covers 16 tasks using over 40 text-related visual datasets to assess six key capabilities of LVLMs.</a:t>
                      </a:r>
                      <a:endParaRPr lang="en-IN" sz="1400" dirty="0"/>
                    </a:p>
                  </a:txBody>
                  <a:tcPr/>
                </a:tc>
                <a:extLst>
                  <a:ext uri="{0D108BD9-81ED-4DB2-BD59-A6C34878D82A}">
                    <a16:rowId xmlns:a16="http://schemas.microsoft.com/office/drawing/2014/main" val="3250580814"/>
                  </a:ext>
                </a:extLst>
              </a:tr>
              <a:tr h="1044380">
                <a:tc>
                  <a:txBody>
                    <a:bodyPr/>
                    <a:lstStyle/>
                    <a:p>
                      <a:pPr algn="ctr"/>
                      <a:r>
                        <a:rPr lang="en-IN" dirty="0"/>
                        <a:t>LAMM</a:t>
                      </a:r>
                    </a:p>
                  </a:txBody>
                  <a:tcPr/>
                </a:tc>
                <a:tc>
                  <a:txBody>
                    <a:bodyPr/>
                    <a:lstStyle/>
                    <a:p>
                      <a:pPr algn="ctr"/>
                      <a:r>
                        <a:rPr lang="en-IN" dirty="0"/>
                        <a:t>June 2023</a:t>
                      </a:r>
                    </a:p>
                  </a:txBody>
                  <a:tcPr/>
                </a:tc>
                <a:tc>
                  <a:txBody>
                    <a:bodyPr/>
                    <a:lstStyle/>
                    <a:p>
                      <a:pPr algn="just"/>
                      <a:r>
                        <a:rPr lang="en-GB" sz="1400" dirty="0"/>
                        <a:t>An open-source project for MLLMs. It includes a dataset and benchmark for image and point-cloud instruction tuning, aiming to create a comprehensive ecosystem for MLLM training and evaluation. The research demonstrates MLLMs' effectiveness with visual data and their potential for generalization.</a:t>
                      </a:r>
                      <a:endParaRPr lang="en-IN" sz="1400" dirty="0"/>
                    </a:p>
                  </a:txBody>
                  <a:tcPr/>
                </a:tc>
                <a:extLst>
                  <a:ext uri="{0D108BD9-81ED-4DB2-BD59-A6C34878D82A}">
                    <a16:rowId xmlns:a16="http://schemas.microsoft.com/office/drawing/2014/main" val="4212634020"/>
                  </a:ext>
                </a:extLst>
              </a:tr>
              <a:tr h="1150903">
                <a:tc>
                  <a:txBody>
                    <a:bodyPr/>
                    <a:lstStyle/>
                    <a:p>
                      <a:pPr algn="ctr"/>
                      <a:r>
                        <a:rPr lang="en-IN" dirty="0"/>
                        <a:t>MESS</a:t>
                      </a:r>
                    </a:p>
                  </a:txBody>
                  <a:tcPr/>
                </a:tc>
                <a:tc>
                  <a:txBody>
                    <a:bodyPr/>
                    <a:lstStyle/>
                    <a:p>
                      <a:pPr algn="ctr"/>
                      <a:r>
                        <a:rPr lang="en-IN" dirty="0"/>
                        <a:t>Dec 2023</a:t>
                      </a:r>
                    </a:p>
                  </a:txBody>
                  <a:tcPr/>
                </a:tc>
                <a:tc>
                  <a:txBody>
                    <a:bodyPr/>
                    <a:lstStyle/>
                    <a:p>
                      <a:pPr algn="just"/>
                      <a:r>
                        <a:rPr lang="en-GB" sz="1400" dirty="0"/>
                        <a:t>Benchmark for Multi-domain Evaluation of Semantic Segmentation, enabling comprehensive performance analysis across diverse domain-specific datasets such as medicine, engineering, and agriculture. By reviewing 120 datasets and selecting a representative subset of 22 datasets, MESS facilitates the evaluation of zero-shot transfer models. Eight recent models are evaluated on this benchmark.</a:t>
                      </a:r>
                      <a:endParaRPr lang="en-IN" sz="1400" dirty="0"/>
                    </a:p>
                  </a:txBody>
                  <a:tcPr/>
                </a:tc>
                <a:extLst>
                  <a:ext uri="{0D108BD9-81ED-4DB2-BD59-A6C34878D82A}">
                    <a16:rowId xmlns:a16="http://schemas.microsoft.com/office/drawing/2014/main" val="3586275751"/>
                  </a:ext>
                </a:extLst>
              </a:tr>
              <a:tr h="1150903">
                <a:tc>
                  <a:txBody>
                    <a:bodyPr/>
                    <a:lstStyle/>
                    <a:p>
                      <a:pPr algn="ctr"/>
                      <a:r>
                        <a:rPr lang="en-IN" dirty="0"/>
                        <a:t>YOLOWeeds</a:t>
                      </a:r>
                    </a:p>
                  </a:txBody>
                  <a:tcPr/>
                </a:tc>
                <a:tc>
                  <a:txBody>
                    <a:bodyPr/>
                    <a:lstStyle/>
                    <a:p>
                      <a:pPr algn="ctr"/>
                      <a:r>
                        <a:rPr lang="en-IN" dirty="0"/>
                        <a:t>Jan 2023</a:t>
                      </a:r>
                    </a:p>
                  </a:txBody>
                  <a:tcPr/>
                </a:tc>
                <a:tc>
                  <a:txBody>
                    <a:bodyPr/>
                    <a:lstStyle/>
                    <a:p>
                      <a:pPr algn="just"/>
                      <a:r>
                        <a:rPr lang="en-GB" sz="1400" dirty="0"/>
                        <a:t>This study introduces the CottoWeedDet12 dataset, comprising 5648 images of 12 weed classes in cotton fields, and benchmarks 25 YOLO models. Detection accuracy ranges from 88.14% to 95.22% (mAP@0.5) and 68.18% to 89.72% (mAP@[0.5:0.95]). The dataset and software are publicly available to support future AI-powered weed detection research.</a:t>
                      </a:r>
                      <a:endParaRPr lang="en-IN" sz="1400" dirty="0"/>
                    </a:p>
                  </a:txBody>
                  <a:tcPr/>
                </a:tc>
                <a:extLst>
                  <a:ext uri="{0D108BD9-81ED-4DB2-BD59-A6C34878D82A}">
                    <a16:rowId xmlns:a16="http://schemas.microsoft.com/office/drawing/2014/main" val="3249434685"/>
                  </a:ext>
                </a:extLst>
              </a:tr>
            </a:tbl>
          </a:graphicData>
        </a:graphic>
      </p:graphicFrame>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10</a:t>
            </a:fld>
            <a:endParaRPr lang="en-IN"/>
          </a:p>
        </p:txBody>
      </p:sp>
    </p:spTree>
    <p:extLst>
      <p:ext uri="{BB962C8B-B14F-4D97-AF65-F5344CB8AC3E}">
        <p14:creationId xmlns:p14="http://schemas.microsoft.com/office/powerpoint/2010/main" val="137198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endParaRPr lang="en-IN" dirty="0"/>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p:txBody>
          <a:bodyPr>
            <a:normAutofit/>
          </a:bodyPr>
          <a:lstStyle/>
          <a:p>
            <a:endParaRPr lang="en-IN" dirty="0"/>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11</a:t>
            </a:fld>
            <a:endParaRPr lang="en-IN"/>
          </a:p>
        </p:txBody>
      </p:sp>
      <p:graphicFrame>
        <p:nvGraphicFramePr>
          <p:cNvPr id="5" name="Content Placeholder 4">
            <a:extLst>
              <a:ext uri="{FF2B5EF4-FFF2-40B4-BE49-F238E27FC236}">
                <a16:creationId xmlns:a16="http://schemas.microsoft.com/office/drawing/2014/main" id="{6DD1D021-2A2C-9362-33DA-65CA3D3E7724}"/>
              </a:ext>
            </a:extLst>
          </p:cNvPr>
          <p:cNvGraphicFramePr>
            <a:graphicFrameLocks/>
          </p:cNvGraphicFramePr>
          <p:nvPr>
            <p:extLst>
              <p:ext uri="{D42A27DB-BD31-4B8C-83A1-F6EECF244321}">
                <p14:modId xmlns:p14="http://schemas.microsoft.com/office/powerpoint/2010/main" val="3778840349"/>
              </p:ext>
            </p:extLst>
          </p:nvPr>
        </p:nvGraphicFramePr>
        <p:xfrm>
          <a:off x="838200" y="1449614"/>
          <a:ext cx="10515600" cy="4908003"/>
        </p:xfrm>
        <a:graphic>
          <a:graphicData uri="http://schemas.openxmlformats.org/drawingml/2006/table">
            <a:tbl>
              <a:tblPr firstRow="1" bandRow="1">
                <a:tableStyleId>{5C22544A-7EE6-4342-B048-85BDC9FD1C3A}</a:tableStyleId>
              </a:tblPr>
              <a:tblGrid>
                <a:gridCol w="2121311">
                  <a:extLst>
                    <a:ext uri="{9D8B030D-6E8A-4147-A177-3AD203B41FA5}">
                      <a16:colId xmlns:a16="http://schemas.microsoft.com/office/drawing/2014/main" val="1282379018"/>
                    </a:ext>
                  </a:extLst>
                </a:gridCol>
                <a:gridCol w="1514167">
                  <a:extLst>
                    <a:ext uri="{9D8B030D-6E8A-4147-A177-3AD203B41FA5}">
                      <a16:colId xmlns:a16="http://schemas.microsoft.com/office/drawing/2014/main" val="4127064755"/>
                    </a:ext>
                  </a:extLst>
                </a:gridCol>
                <a:gridCol w="6880122">
                  <a:extLst>
                    <a:ext uri="{9D8B030D-6E8A-4147-A177-3AD203B41FA5}">
                      <a16:colId xmlns:a16="http://schemas.microsoft.com/office/drawing/2014/main" val="4290280499"/>
                    </a:ext>
                  </a:extLst>
                </a:gridCol>
              </a:tblGrid>
              <a:tr h="0">
                <a:tc>
                  <a:txBody>
                    <a:bodyPr/>
                    <a:lstStyle/>
                    <a:p>
                      <a:pPr algn="ctr"/>
                      <a:r>
                        <a:rPr lang="en-IN" dirty="0"/>
                        <a:t>Paper</a:t>
                      </a:r>
                    </a:p>
                  </a:txBody>
                  <a:tcPr/>
                </a:tc>
                <a:tc>
                  <a:txBody>
                    <a:bodyPr/>
                    <a:lstStyle/>
                    <a:p>
                      <a:pPr algn="ctr"/>
                      <a:r>
                        <a:rPr lang="en-IN" dirty="0"/>
                        <a:t>Date</a:t>
                      </a:r>
                    </a:p>
                  </a:txBody>
                  <a:tcPr/>
                </a:tc>
                <a:tc>
                  <a:txBody>
                    <a:bodyPr/>
                    <a:lstStyle/>
                    <a:p>
                      <a:pPr algn="ctr"/>
                      <a:r>
                        <a:rPr lang="en-IN" dirty="0"/>
                        <a:t>Description</a:t>
                      </a:r>
                    </a:p>
                  </a:txBody>
                  <a:tcPr/>
                </a:tc>
                <a:extLst>
                  <a:ext uri="{0D108BD9-81ED-4DB2-BD59-A6C34878D82A}">
                    <a16:rowId xmlns:a16="http://schemas.microsoft.com/office/drawing/2014/main" val="606960808"/>
                  </a:ext>
                </a:extLst>
              </a:tr>
              <a:tr h="1088428">
                <a:tc>
                  <a:txBody>
                    <a:bodyPr/>
                    <a:lstStyle/>
                    <a:p>
                      <a:pPr algn="ctr"/>
                      <a:r>
                        <a:rPr lang="en-GB" sz="1800" b="0" i="0" kern="1200" dirty="0">
                          <a:solidFill>
                            <a:schemeClr val="dk1"/>
                          </a:solidFill>
                          <a:effectLst/>
                          <a:latin typeface="+mn-lt"/>
                          <a:ea typeface="+mn-ea"/>
                          <a:cs typeface="+mn-cs"/>
                        </a:rPr>
                        <a:t>FACET: Fairness in Computer Vision Evaluation Benchmark</a:t>
                      </a:r>
                      <a:endParaRPr lang="en-IN" sz="1800" b="0" i="0" kern="1200" dirty="0">
                        <a:solidFill>
                          <a:schemeClr val="dk1"/>
                        </a:solidFill>
                        <a:effectLst/>
                        <a:latin typeface="+mn-lt"/>
                        <a:ea typeface="+mn-ea"/>
                        <a:cs typeface="+mn-cs"/>
                      </a:endParaRPr>
                    </a:p>
                  </a:txBody>
                  <a:tcPr/>
                </a:tc>
                <a:tc>
                  <a:txBody>
                    <a:bodyPr/>
                    <a:lstStyle/>
                    <a:p>
                      <a:pPr algn="ctr"/>
                      <a:r>
                        <a:rPr lang="en-IN" dirty="0"/>
                        <a:t>Aug 2023</a:t>
                      </a:r>
                    </a:p>
                  </a:txBody>
                  <a:tcPr/>
                </a:tc>
                <a:tc>
                  <a:txBody>
                    <a:bodyPr/>
                    <a:lstStyle/>
                    <a:p>
                      <a:pPr algn="just"/>
                      <a:r>
                        <a:rPr lang="en-GB" sz="1400" dirty="0"/>
                        <a:t>A large benchmark dataset with 32,000 images for image classification, object detection, and segmentation. Expert reviewers manually annotated person-related attributes (such as skin tone and hair type) and labelled fine-grained classes (e.g., disk jockey, guitarist). Results indicate that models show performance differences across demographic groups and intersections of attributes, highlighting fairness issues.</a:t>
                      </a:r>
                      <a:endParaRPr lang="en-IN" sz="1400" dirty="0"/>
                    </a:p>
                  </a:txBody>
                  <a:tcPr/>
                </a:tc>
                <a:extLst>
                  <a:ext uri="{0D108BD9-81ED-4DB2-BD59-A6C34878D82A}">
                    <a16:rowId xmlns:a16="http://schemas.microsoft.com/office/drawing/2014/main" val="3250580814"/>
                  </a:ext>
                </a:extLst>
              </a:tr>
              <a:tr h="1044380">
                <a:tc>
                  <a:txBody>
                    <a:bodyPr/>
                    <a:lstStyle/>
                    <a:p>
                      <a:pPr algn="ctr"/>
                      <a:r>
                        <a:rPr lang="en-IN" dirty="0"/>
                        <a:t>Battle of the Backbones (</a:t>
                      </a:r>
                      <a:r>
                        <a:rPr lang="en-IN" dirty="0" err="1"/>
                        <a:t>BoB</a:t>
                      </a:r>
                      <a:r>
                        <a:rPr lang="en-IN" dirty="0"/>
                        <a:t>)</a:t>
                      </a:r>
                    </a:p>
                  </a:txBody>
                  <a:tcPr/>
                </a:tc>
                <a:tc>
                  <a:txBody>
                    <a:bodyPr/>
                    <a:lstStyle/>
                    <a:p>
                      <a:pPr algn="ctr"/>
                      <a:r>
                        <a:rPr lang="en-IN" dirty="0"/>
                        <a:t>Oct 2023</a:t>
                      </a:r>
                    </a:p>
                  </a:txBody>
                  <a:tcPr/>
                </a:tc>
                <a:tc>
                  <a:txBody>
                    <a:bodyPr/>
                    <a:lstStyle/>
                    <a:p>
                      <a:pPr algn="just"/>
                      <a:r>
                        <a:rPr lang="en-GB" sz="1400" dirty="0" err="1"/>
                        <a:t>BoB</a:t>
                      </a:r>
                      <a:r>
                        <a:rPr lang="en-GB" sz="1400" dirty="0"/>
                        <a:t> evaluates pretrained models, including vision-language and self-supervised learning, across diverse computer vision tasks, </a:t>
                      </a:r>
                      <a:r>
                        <a:rPr lang="en-GB" sz="1400" dirty="0" err="1"/>
                        <a:t>analyzing</a:t>
                      </a:r>
                      <a:r>
                        <a:rPr lang="en-GB" sz="1400" dirty="0"/>
                        <a:t> over 1500 training runs. While supervised CNNs excel, self-supervised learning shows promise, suggesting future SSL research focus on advanced architectures and larger datasets.</a:t>
                      </a:r>
                      <a:endParaRPr lang="en-IN" sz="1400" dirty="0"/>
                    </a:p>
                  </a:txBody>
                  <a:tcPr/>
                </a:tc>
                <a:extLst>
                  <a:ext uri="{0D108BD9-81ED-4DB2-BD59-A6C34878D82A}">
                    <a16:rowId xmlns:a16="http://schemas.microsoft.com/office/drawing/2014/main" val="4212634020"/>
                  </a:ext>
                </a:extLst>
              </a:tr>
              <a:tr h="1150903">
                <a:tc>
                  <a:txBody>
                    <a:bodyPr/>
                    <a:lstStyle/>
                    <a:p>
                      <a:pPr algn="ctr"/>
                      <a:r>
                        <a:rPr lang="en-GB" dirty="0"/>
                        <a:t>Benchmarking Object Detectors with COCO</a:t>
                      </a:r>
                      <a:endParaRPr lang="en-IN" dirty="0"/>
                    </a:p>
                  </a:txBody>
                  <a:tcPr/>
                </a:tc>
                <a:tc>
                  <a:txBody>
                    <a:bodyPr/>
                    <a:lstStyle/>
                    <a:p>
                      <a:pPr algn="ctr"/>
                      <a:r>
                        <a:rPr lang="en-IN" dirty="0"/>
                        <a:t>March 2024</a:t>
                      </a:r>
                    </a:p>
                  </a:txBody>
                  <a:tcPr/>
                </a:tc>
                <a:tc>
                  <a:txBody>
                    <a:bodyPr/>
                    <a:lstStyle/>
                    <a:p>
                      <a:pPr algn="just"/>
                      <a:r>
                        <a:rPr lang="en-GB" sz="1400" dirty="0"/>
                        <a:t>COCO-</a:t>
                      </a:r>
                      <a:r>
                        <a:rPr lang="en-GB" sz="1400" dirty="0" err="1"/>
                        <a:t>ReM</a:t>
                      </a:r>
                      <a:r>
                        <a:rPr lang="en-GB" sz="1400" dirty="0"/>
                        <a:t> is introduced, a benchmark with high-quality mask annotations obtained through a semi-automatic pipeline. Comparing mask AP trends between COCO-</a:t>
                      </a:r>
                      <a:r>
                        <a:rPr lang="en-GB" sz="1400" dirty="0" err="1"/>
                        <a:t>ReM</a:t>
                      </a:r>
                      <a:r>
                        <a:rPr lang="en-GB" sz="1400" dirty="0"/>
                        <a:t> and COCO-2017 reveals changes in model rankings, emphasizing the importance of mask quality in advancing object detectors. The authors believe COCO-</a:t>
                      </a:r>
                      <a:r>
                        <a:rPr lang="en-GB" sz="1400" dirty="0" err="1"/>
                        <a:t>ReM</a:t>
                      </a:r>
                      <a:r>
                        <a:rPr lang="en-GB" sz="1400" dirty="0"/>
                        <a:t> will support future object detection research.</a:t>
                      </a:r>
                      <a:endParaRPr lang="en-IN" sz="1400" dirty="0"/>
                    </a:p>
                  </a:txBody>
                  <a:tcPr/>
                </a:tc>
                <a:extLst>
                  <a:ext uri="{0D108BD9-81ED-4DB2-BD59-A6C34878D82A}">
                    <a16:rowId xmlns:a16="http://schemas.microsoft.com/office/drawing/2014/main" val="3586275751"/>
                  </a:ext>
                </a:extLst>
              </a:tr>
              <a:tr h="1150903">
                <a:tc>
                  <a:txBody>
                    <a:bodyPr/>
                    <a:lstStyle/>
                    <a:p>
                      <a:pPr algn="ctr"/>
                      <a:r>
                        <a:rPr lang="en-IN" dirty="0" err="1"/>
                        <a:t>BenchLMM</a:t>
                      </a:r>
                      <a:endParaRPr lang="en-IN" dirty="0"/>
                    </a:p>
                  </a:txBody>
                  <a:tcPr/>
                </a:tc>
                <a:tc>
                  <a:txBody>
                    <a:bodyPr/>
                    <a:lstStyle/>
                    <a:p>
                      <a:pPr algn="ctr"/>
                      <a:r>
                        <a:rPr lang="en-IN" dirty="0"/>
                        <a:t>Dec 2023</a:t>
                      </a:r>
                    </a:p>
                  </a:txBody>
                  <a:tcPr/>
                </a:tc>
                <a:tc>
                  <a:txBody>
                    <a:bodyPr/>
                    <a:lstStyle/>
                    <a:p>
                      <a:pPr algn="just"/>
                      <a:r>
                        <a:rPr lang="en-IN" sz="1400" dirty="0"/>
                        <a:t>A benchmark assessing Large Multimodal Models (LMMs) against various styles. Findings show LMMs suffer performance decline with different styles, even if excelling in one. Prompting LMMs to predict style before content enhances their reasoning. Intelligent LMMs should interpret errors from stylistic variations.</a:t>
                      </a:r>
                    </a:p>
                  </a:txBody>
                  <a:tcPr/>
                </a:tc>
                <a:extLst>
                  <a:ext uri="{0D108BD9-81ED-4DB2-BD59-A6C34878D82A}">
                    <a16:rowId xmlns:a16="http://schemas.microsoft.com/office/drawing/2014/main" val="3249434685"/>
                  </a:ext>
                </a:extLst>
              </a:tr>
            </a:tbl>
          </a:graphicData>
        </a:graphic>
      </p:graphicFrame>
    </p:spTree>
    <p:extLst>
      <p:ext uri="{BB962C8B-B14F-4D97-AF65-F5344CB8AC3E}">
        <p14:creationId xmlns:p14="http://schemas.microsoft.com/office/powerpoint/2010/main" val="3517746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References</a:t>
            </a:r>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p:txBody>
          <a:bodyPr>
            <a:noAutofit/>
          </a:bodyPr>
          <a:lstStyle/>
          <a:p>
            <a:pPr algn="just"/>
            <a:r>
              <a:rPr lang="en-IN" sz="1800" dirty="0"/>
              <a:t>LVLM-</a:t>
            </a:r>
            <a:r>
              <a:rPr lang="en-IN" sz="1800" dirty="0" err="1"/>
              <a:t>eHub</a:t>
            </a:r>
            <a:r>
              <a:rPr lang="en-IN" sz="1800" dirty="0"/>
              <a:t>: A Comprehensive Evaluation Benchmark for Large Vision-Language Models (</a:t>
            </a:r>
            <a:r>
              <a:rPr lang="en-IN" sz="1800" dirty="0">
                <a:hlinkClick r:id="rId3"/>
              </a:rPr>
              <a:t>https://arxiv.org/abs/2306.09265</a:t>
            </a:r>
            <a:r>
              <a:rPr lang="en-IN" sz="1800" dirty="0"/>
              <a:t>)</a:t>
            </a:r>
          </a:p>
          <a:p>
            <a:pPr algn="just"/>
            <a:r>
              <a:rPr lang="en-GB" sz="1800" dirty="0"/>
              <a:t>LAMM: Language-Assisted Multi-Modal Instruction-Tuning Dataset, Framework, and Benchmark (</a:t>
            </a:r>
            <a:r>
              <a:rPr lang="en-GB" sz="1800" dirty="0">
                <a:hlinkClick r:id="rId4"/>
              </a:rPr>
              <a:t>https://arxiv.org/abs/2306.06687</a:t>
            </a:r>
            <a:r>
              <a:rPr lang="en-GB" sz="1800" dirty="0"/>
              <a:t>)</a:t>
            </a:r>
          </a:p>
          <a:p>
            <a:pPr algn="just"/>
            <a:r>
              <a:rPr lang="en-GB" sz="1800" dirty="0"/>
              <a:t>What a MESS: Multi-Domain Evaluation of Zero-Shot Semantic Segmentation (</a:t>
            </a:r>
            <a:r>
              <a:rPr lang="en-GB" sz="1800" dirty="0">
                <a:hlinkClick r:id="rId5"/>
              </a:rPr>
              <a:t>https://arxiv.org/abs/2306.15521</a:t>
            </a:r>
            <a:r>
              <a:rPr lang="en-GB" sz="1800" dirty="0"/>
              <a:t>)</a:t>
            </a:r>
          </a:p>
          <a:p>
            <a:pPr algn="just"/>
            <a:r>
              <a:rPr lang="en-GB" sz="1800" dirty="0"/>
              <a:t>Performance Evaluation of Semi-supervised Learning Frameworks for Multi-Class Weed Detection (</a:t>
            </a:r>
            <a:r>
              <a:rPr lang="en-GB" sz="1800" dirty="0">
                <a:hlinkClick r:id="rId6"/>
              </a:rPr>
              <a:t>https://arxiv.org/html/2403.03390v1</a:t>
            </a:r>
            <a:r>
              <a:rPr lang="en-GB" sz="1800" dirty="0"/>
              <a:t>)</a:t>
            </a:r>
          </a:p>
          <a:p>
            <a:pPr algn="just"/>
            <a:r>
              <a:rPr lang="en-GB" sz="1800" dirty="0"/>
              <a:t>FACET: Fairness in Computer Vision Evaluation Benchmark (</a:t>
            </a:r>
            <a:r>
              <a:rPr lang="en-GB" sz="1800" dirty="0">
                <a:hlinkClick r:id="rId7"/>
              </a:rPr>
              <a:t>https://arxiv.org/abs/2309.00035</a:t>
            </a:r>
            <a:r>
              <a:rPr lang="en-GB" sz="1800" dirty="0"/>
              <a:t>)</a:t>
            </a:r>
          </a:p>
          <a:p>
            <a:pPr algn="just"/>
            <a:r>
              <a:rPr lang="en-GB" sz="1800" dirty="0"/>
              <a:t>Battle of the Backbones: A Large-Scale Comparison of Pretrained Models across Computer Vision Tasks (</a:t>
            </a:r>
            <a:r>
              <a:rPr lang="en-GB" sz="1800" dirty="0">
                <a:hlinkClick r:id="rId8"/>
              </a:rPr>
              <a:t>https://arxiv.org/pdf/2310.19909</a:t>
            </a:r>
            <a:r>
              <a:rPr lang="en-GB" sz="1800" dirty="0"/>
              <a:t>)</a:t>
            </a:r>
          </a:p>
          <a:p>
            <a:pPr algn="just"/>
            <a:r>
              <a:rPr lang="en-GB" sz="1800" dirty="0"/>
              <a:t>Benchmarking Object Detectors with COCO: A New Path Forward (</a:t>
            </a:r>
            <a:r>
              <a:rPr lang="en-GB" sz="1800" dirty="0">
                <a:hlinkClick r:id="rId9"/>
              </a:rPr>
              <a:t>https://arxiv.org/abs/2403.18819</a:t>
            </a:r>
            <a:r>
              <a:rPr lang="en-GB" sz="1800" dirty="0"/>
              <a:t>)</a:t>
            </a:r>
          </a:p>
          <a:p>
            <a:pPr algn="just"/>
            <a:r>
              <a:rPr lang="en-GB" sz="1800" dirty="0" err="1"/>
              <a:t>BenchLMM</a:t>
            </a:r>
            <a:r>
              <a:rPr lang="en-GB" sz="1800" dirty="0"/>
              <a:t>: Benchmarking Cross-style Visual Capability of Large Multimodal Models (https://arxiv.org/abs/2312.02896)</a:t>
            </a:r>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12</a:t>
            </a:fld>
            <a:endParaRPr lang="en-IN"/>
          </a:p>
        </p:txBody>
      </p:sp>
    </p:spTree>
    <p:extLst>
      <p:ext uri="{BB962C8B-B14F-4D97-AF65-F5344CB8AC3E}">
        <p14:creationId xmlns:p14="http://schemas.microsoft.com/office/powerpoint/2010/main" val="51095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0677C8B-7533-4224-8FBB-04770A4F0A5D}" type="slidenum">
              <a:rPr lang="en-US">
                <a:solidFill>
                  <a:srgbClr val="FFFFFF"/>
                </a:solidFill>
              </a:rPr>
              <a:pPr>
                <a:spcAft>
                  <a:spcPts val="600"/>
                </a:spcAft>
              </a:pPr>
              <a:t>13</a:t>
            </a:fld>
            <a:endParaRPr lang="en-US">
              <a:solidFill>
                <a:srgbClr val="FFFFFF"/>
              </a:solidFill>
            </a:endParaRPr>
          </a:p>
        </p:txBody>
      </p:sp>
      <p:sp>
        <p:nvSpPr>
          <p:cNvPr id="5" name="Content Placeholder 4">
            <a:extLst>
              <a:ext uri="{FF2B5EF4-FFF2-40B4-BE49-F238E27FC236}">
                <a16:creationId xmlns:a16="http://schemas.microsoft.com/office/drawing/2014/main" id="{F4CA4B25-1D1F-2CE4-D681-6EADEDD22FDF}"/>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ED3C096D-5DB1-0D76-E793-74A8CAF1365C}"/>
              </a:ext>
            </a:extLst>
          </p:cNvPr>
          <p:cNvPicPr>
            <a:picLocks noChangeAspect="1"/>
          </p:cNvPicPr>
          <p:nvPr/>
        </p:nvPicPr>
        <p:blipFill>
          <a:blip r:embed="rId2"/>
          <a:stretch>
            <a:fillRect/>
          </a:stretch>
        </p:blipFill>
        <p:spPr>
          <a:xfrm>
            <a:off x="0" y="-623648"/>
            <a:ext cx="12188952" cy="8103270"/>
          </a:xfrm>
          <a:prstGeom prst="rect">
            <a:avLst/>
          </a:prstGeom>
        </p:spPr>
      </p:pic>
    </p:spTree>
    <p:extLst>
      <p:ext uri="{BB962C8B-B14F-4D97-AF65-F5344CB8AC3E}">
        <p14:creationId xmlns:p14="http://schemas.microsoft.com/office/powerpoint/2010/main" val="368330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Introduction</a:t>
            </a:r>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p:txBody>
          <a:bodyPr>
            <a:normAutofit fontScale="92500" lnSpcReduction="10000"/>
          </a:bodyPr>
          <a:lstStyle/>
          <a:p>
            <a:pPr marL="0" indent="0" algn="just">
              <a:buNone/>
            </a:pPr>
            <a:r>
              <a:rPr lang="en-GB" b="1" dirty="0"/>
              <a:t>Multi-Modal Large Language Models (MLLMs) </a:t>
            </a:r>
            <a:r>
              <a:rPr lang="en-GB" dirty="0"/>
              <a:t>are models designed to process and understand multiple types of data (e.g., text, images, audio). </a:t>
            </a:r>
          </a:p>
          <a:p>
            <a:pPr lvl="1" algn="just"/>
            <a:r>
              <a:rPr lang="en-GB" dirty="0">
                <a:solidFill>
                  <a:schemeClr val="tx1">
                    <a:alpha val="80000"/>
                  </a:schemeClr>
                </a:solidFill>
              </a:rPr>
              <a:t>Gemini | Google | Dec 2023</a:t>
            </a:r>
          </a:p>
          <a:p>
            <a:pPr lvl="1" algn="just"/>
            <a:r>
              <a:rPr lang="en-GB" dirty="0">
                <a:solidFill>
                  <a:schemeClr val="tx1">
                    <a:alpha val="80000"/>
                  </a:schemeClr>
                </a:solidFill>
              </a:rPr>
              <a:t>MiniGPT-v2 | Meta | Oct 2023</a:t>
            </a:r>
          </a:p>
          <a:p>
            <a:pPr lvl="1" algn="just"/>
            <a:r>
              <a:rPr lang="en-GB" dirty="0">
                <a:solidFill>
                  <a:schemeClr val="tx1">
                    <a:alpha val="80000"/>
                  </a:schemeClr>
                </a:solidFill>
              </a:rPr>
              <a:t>GPT-4 | OpenAI | Mar 2023</a:t>
            </a:r>
          </a:p>
          <a:p>
            <a:pPr marL="457200" lvl="1" indent="0" algn="just">
              <a:buNone/>
            </a:pPr>
            <a:endParaRPr lang="en-GB" dirty="0">
              <a:solidFill>
                <a:schemeClr val="tx1">
                  <a:alpha val="80000"/>
                </a:schemeClr>
              </a:solidFill>
            </a:endParaRPr>
          </a:p>
          <a:p>
            <a:pPr marL="0" indent="0" algn="just">
              <a:buNone/>
            </a:pPr>
            <a:r>
              <a:rPr lang="en-GB" b="1" dirty="0"/>
              <a:t>Specialist AI models </a:t>
            </a:r>
            <a:r>
              <a:rPr lang="en-GB" dirty="0"/>
              <a:t>are tailored specifically for individual tasks in computer vision. They are optimized for high performance in their specific domain.</a:t>
            </a:r>
          </a:p>
          <a:p>
            <a:pPr lvl="1" algn="just"/>
            <a:r>
              <a:rPr lang="en-GB" dirty="0"/>
              <a:t>RS3Mamba | Apr 2024 | Sematic Segmentation</a:t>
            </a:r>
            <a:endParaRPr lang="en-US" dirty="0"/>
          </a:p>
          <a:p>
            <a:pPr lvl="1" algn="just"/>
            <a:r>
              <a:rPr lang="en-GB" dirty="0"/>
              <a:t>YOLO-NAS | May 2023 | Object Detection</a:t>
            </a:r>
            <a:endParaRPr lang="en-US" dirty="0"/>
          </a:p>
          <a:p>
            <a:pPr lvl="1" algn="just"/>
            <a:r>
              <a:rPr lang="en-GB" dirty="0"/>
              <a:t>BLIP | Feb 2022 | Image Classification</a:t>
            </a:r>
            <a:endParaRPr lang="en-US" dirty="0"/>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2</a:t>
            </a:fld>
            <a:endParaRPr lang="en-IN"/>
          </a:p>
        </p:txBody>
      </p:sp>
    </p:spTree>
    <p:extLst>
      <p:ext uri="{BB962C8B-B14F-4D97-AF65-F5344CB8AC3E}">
        <p14:creationId xmlns:p14="http://schemas.microsoft.com/office/powerpoint/2010/main" val="3951814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Computer Vision tasks</a:t>
            </a:r>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p:txBody>
          <a:bodyPr>
            <a:normAutofit/>
          </a:bodyPr>
          <a:lstStyle/>
          <a:p>
            <a:endParaRPr lang="en-IN" dirty="0"/>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3</a:t>
            </a:fld>
            <a:endParaRPr lang="en-IN"/>
          </a:p>
        </p:txBody>
      </p:sp>
      <p:sp>
        <p:nvSpPr>
          <p:cNvPr id="7" name="TextBox 6">
            <a:extLst>
              <a:ext uri="{FF2B5EF4-FFF2-40B4-BE49-F238E27FC236}">
                <a16:creationId xmlns:a16="http://schemas.microsoft.com/office/drawing/2014/main" id="{7564230E-6D16-AC1F-5BA9-EBB0FFBACA1B}"/>
              </a:ext>
            </a:extLst>
          </p:cNvPr>
          <p:cNvSpPr txBox="1"/>
          <p:nvPr/>
        </p:nvSpPr>
        <p:spPr>
          <a:xfrm>
            <a:off x="4074453" y="6420261"/>
            <a:ext cx="4043094" cy="246221"/>
          </a:xfrm>
          <a:prstGeom prst="rect">
            <a:avLst/>
          </a:prstGeom>
          <a:noFill/>
        </p:spPr>
        <p:txBody>
          <a:bodyPr wrap="none" rtlCol="0">
            <a:spAutoFit/>
          </a:bodyPr>
          <a:lstStyle/>
          <a:p>
            <a:r>
              <a:rPr lang="en-IN" sz="1000" dirty="0"/>
              <a:t>https://cs231n.stanford.edu/slides/2017/cs231n_2017_lecture11.pdf</a:t>
            </a:r>
          </a:p>
        </p:txBody>
      </p:sp>
      <p:pic>
        <p:nvPicPr>
          <p:cNvPr id="9" name="Picture 8">
            <a:extLst>
              <a:ext uri="{FF2B5EF4-FFF2-40B4-BE49-F238E27FC236}">
                <a16:creationId xmlns:a16="http://schemas.microsoft.com/office/drawing/2014/main" id="{CE655560-CF6A-EADE-773A-148D7EE59AFE}"/>
              </a:ext>
            </a:extLst>
          </p:cNvPr>
          <p:cNvPicPr>
            <a:picLocks noChangeAspect="1"/>
          </p:cNvPicPr>
          <p:nvPr/>
        </p:nvPicPr>
        <p:blipFill>
          <a:blip r:embed="rId3"/>
          <a:stretch>
            <a:fillRect/>
          </a:stretch>
        </p:blipFill>
        <p:spPr>
          <a:xfrm>
            <a:off x="838200" y="1825625"/>
            <a:ext cx="10515601" cy="4322668"/>
          </a:xfrm>
          <a:prstGeom prst="rect">
            <a:avLst/>
          </a:prstGeom>
        </p:spPr>
      </p:pic>
    </p:spTree>
    <p:extLst>
      <p:ext uri="{BB962C8B-B14F-4D97-AF65-F5344CB8AC3E}">
        <p14:creationId xmlns:p14="http://schemas.microsoft.com/office/powerpoint/2010/main" val="2252489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Importance of Benchmarking</a:t>
            </a:r>
          </a:p>
        </p:txBody>
      </p:sp>
      <p:graphicFrame>
        <p:nvGraphicFramePr>
          <p:cNvPr id="11" name="Content Placeholder 7">
            <a:extLst>
              <a:ext uri="{FF2B5EF4-FFF2-40B4-BE49-F238E27FC236}">
                <a16:creationId xmlns:a16="http://schemas.microsoft.com/office/drawing/2014/main" id="{2DAE7942-BC24-9E1D-FB76-BA90D2EA2236}"/>
              </a:ext>
            </a:extLst>
          </p:cNvPr>
          <p:cNvGraphicFramePr>
            <a:graphicFrameLocks noGrp="1"/>
          </p:cNvGraphicFramePr>
          <p:nvPr>
            <p:ph idx="1"/>
            <p:extLst>
              <p:ext uri="{D42A27DB-BD31-4B8C-83A1-F6EECF244321}">
                <p14:modId xmlns:p14="http://schemas.microsoft.com/office/powerpoint/2010/main" val="879771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4</a:t>
            </a:fld>
            <a:endParaRPr lang="en-IN"/>
          </a:p>
        </p:txBody>
      </p:sp>
    </p:spTree>
    <p:extLst>
      <p:ext uri="{BB962C8B-B14F-4D97-AF65-F5344CB8AC3E}">
        <p14:creationId xmlns:p14="http://schemas.microsoft.com/office/powerpoint/2010/main" val="243305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a:xfrm>
            <a:off x="838200" y="63182"/>
            <a:ext cx="4302760" cy="1325563"/>
          </a:xfrm>
        </p:spPr>
        <p:txBody>
          <a:bodyPr/>
          <a:lstStyle/>
          <a:p>
            <a:pPr algn="ctr"/>
            <a:r>
              <a:rPr lang="en-IN" dirty="0"/>
              <a:t>LVLM-</a:t>
            </a:r>
            <a:r>
              <a:rPr lang="en-IN" dirty="0" err="1"/>
              <a:t>eHub</a:t>
            </a:r>
            <a:endParaRPr lang="en-IN" dirty="0"/>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a:xfrm>
            <a:off x="838200" y="1137999"/>
            <a:ext cx="4778829" cy="4738688"/>
          </a:xfrm>
        </p:spPr>
        <p:txBody>
          <a:bodyPr>
            <a:normAutofit/>
          </a:bodyPr>
          <a:lstStyle/>
          <a:p>
            <a:pPr algn="just"/>
            <a:r>
              <a:rPr lang="en-GB" sz="1800" dirty="0"/>
              <a:t>Instruction-tuned LVLM with massive in-domain data such as </a:t>
            </a:r>
            <a:r>
              <a:rPr lang="en-GB" sz="1800" dirty="0" err="1"/>
              <a:t>InstructBLIP</a:t>
            </a:r>
            <a:r>
              <a:rPr lang="en-GB" sz="1800" dirty="0"/>
              <a:t> heavily overfits many existing tasks, generalizing poorly in the open-world scenario. </a:t>
            </a:r>
          </a:p>
          <a:p>
            <a:pPr algn="just"/>
            <a:r>
              <a:rPr lang="en-GB" sz="1800" dirty="0"/>
              <a:t>Instruction-tuned LVLM with moderate instruction-following data may result in object hallucination issues.</a:t>
            </a:r>
          </a:p>
          <a:p>
            <a:pPr algn="just"/>
            <a:r>
              <a:rPr lang="en-GB" sz="1800" dirty="0"/>
              <a:t>Employing a multi-turn reasoning evaluation framework can mitigate the issue of object hallucination.</a:t>
            </a:r>
            <a:endParaRPr lang="en-IN" sz="1800" dirty="0"/>
          </a:p>
          <a:p>
            <a:pPr algn="just"/>
            <a:endParaRPr lang="en-IN" sz="1800" dirty="0"/>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5</a:t>
            </a:fld>
            <a:endParaRPr lang="en-IN"/>
          </a:p>
        </p:txBody>
      </p:sp>
      <p:pic>
        <p:nvPicPr>
          <p:cNvPr id="7" name="Picture 6" descr="A screenshot of a computer&#10;&#10;Description automatically generated">
            <a:extLst>
              <a:ext uri="{FF2B5EF4-FFF2-40B4-BE49-F238E27FC236}">
                <a16:creationId xmlns:a16="http://schemas.microsoft.com/office/drawing/2014/main" id="{9E088F13-E2C9-BD6B-352A-69E216FFD02A}"/>
              </a:ext>
            </a:extLst>
          </p:cNvPr>
          <p:cNvPicPr>
            <a:picLocks noChangeAspect="1"/>
          </p:cNvPicPr>
          <p:nvPr/>
        </p:nvPicPr>
        <p:blipFill>
          <a:blip r:embed="rId2"/>
          <a:stretch>
            <a:fillRect/>
          </a:stretch>
        </p:blipFill>
        <p:spPr>
          <a:xfrm>
            <a:off x="5839576" y="725963"/>
            <a:ext cx="6240456" cy="3291840"/>
          </a:xfrm>
          <a:prstGeom prst="rect">
            <a:avLst/>
          </a:prstGeom>
        </p:spPr>
      </p:pic>
      <p:pic>
        <p:nvPicPr>
          <p:cNvPr id="11" name="Picture 10">
            <a:extLst>
              <a:ext uri="{FF2B5EF4-FFF2-40B4-BE49-F238E27FC236}">
                <a16:creationId xmlns:a16="http://schemas.microsoft.com/office/drawing/2014/main" id="{F17CA75B-2998-3FF8-3183-2D361E248834}"/>
              </a:ext>
            </a:extLst>
          </p:cNvPr>
          <p:cNvPicPr>
            <a:picLocks noChangeAspect="1"/>
          </p:cNvPicPr>
          <p:nvPr/>
        </p:nvPicPr>
        <p:blipFill>
          <a:blip r:embed="rId3"/>
          <a:stretch>
            <a:fillRect/>
          </a:stretch>
        </p:blipFill>
        <p:spPr>
          <a:xfrm>
            <a:off x="1749594" y="4293235"/>
            <a:ext cx="8692812" cy="2428240"/>
          </a:xfrm>
          <a:prstGeom prst="rect">
            <a:avLst/>
          </a:prstGeom>
        </p:spPr>
      </p:pic>
      <p:sp>
        <p:nvSpPr>
          <p:cNvPr id="12" name="TextBox 11">
            <a:extLst>
              <a:ext uri="{FF2B5EF4-FFF2-40B4-BE49-F238E27FC236}">
                <a16:creationId xmlns:a16="http://schemas.microsoft.com/office/drawing/2014/main" id="{3FB1FB9C-C77C-B9DD-4051-CC2702F4FF5E}"/>
              </a:ext>
            </a:extLst>
          </p:cNvPr>
          <p:cNvSpPr txBox="1"/>
          <p:nvPr/>
        </p:nvSpPr>
        <p:spPr>
          <a:xfrm>
            <a:off x="10569440" y="6613753"/>
            <a:ext cx="1622560" cy="215444"/>
          </a:xfrm>
          <a:prstGeom prst="rect">
            <a:avLst/>
          </a:prstGeom>
          <a:noFill/>
        </p:spPr>
        <p:txBody>
          <a:bodyPr wrap="none" rtlCol="0">
            <a:spAutoFit/>
          </a:bodyPr>
          <a:lstStyle/>
          <a:p>
            <a:r>
              <a:rPr lang="en-IN" sz="800" dirty="0"/>
              <a:t>https://arxiv.org/pdf/2306.09265</a:t>
            </a:r>
          </a:p>
        </p:txBody>
      </p:sp>
      <p:sp>
        <p:nvSpPr>
          <p:cNvPr id="4" name="TextBox 3">
            <a:extLst>
              <a:ext uri="{FF2B5EF4-FFF2-40B4-BE49-F238E27FC236}">
                <a16:creationId xmlns:a16="http://schemas.microsoft.com/office/drawing/2014/main" id="{B6D0A04C-F056-0FBD-657E-ADDDA5184493}"/>
              </a:ext>
            </a:extLst>
          </p:cNvPr>
          <p:cNvSpPr txBox="1"/>
          <p:nvPr/>
        </p:nvSpPr>
        <p:spPr>
          <a:xfrm>
            <a:off x="640218" y="5138023"/>
            <a:ext cx="1109376" cy="738664"/>
          </a:xfrm>
          <a:prstGeom prst="rect">
            <a:avLst/>
          </a:prstGeom>
          <a:noFill/>
        </p:spPr>
        <p:txBody>
          <a:bodyPr wrap="square" rtlCol="0">
            <a:spAutoFit/>
          </a:bodyPr>
          <a:lstStyle/>
          <a:p>
            <a:r>
              <a:rPr lang="en-IN" sz="1400" dirty="0">
                <a:solidFill>
                  <a:srgbClr val="C00000"/>
                </a:solidFill>
              </a:rPr>
              <a:t>Visual</a:t>
            </a:r>
          </a:p>
          <a:p>
            <a:r>
              <a:rPr lang="en-IN" sz="1400" dirty="0">
                <a:solidFill>
                  <a:srgbClr val="C00000"/>
                </a:solidFill>
              </a:rPr>
              <a:t>Perception</a:t>
            </a:r>
          </a:p>
          <a:p>
            <a:r>
              <a:rPr lang="en-IN" sz="1400" dirty="0">
                <a:solidFill>
                  <a:srgbClr val="C00000"/>
                </a:solidFill>
              </a:rPr>
              <a:t>Tasks</a:t>
            </a:r>
          </a:p>
        </p:txBody>
      </p:sp>
    </p:spTree>
    <p:extLst>
      <p:ext uri="{BB962C8B-B14F-4D97-AF65-F5344CB8AC3E}">
        <p14:creationId xmlns:p14="http://schemas.microsoft.com/office/powerpoint/2010/main" val="4287182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a:xfrm>
            <a:off x="841247" y="978619"/>
            <a:ext cx="3410712" cy="1106424"/>
          </a:xfrm>
        </p:spPr>
        <p:txBody>
          <a:bodyPr>
            <a:normAutofit/>
          </a:bodyPr>
          <a:lstStyle/>
          <a:p>
            <a:r>
              <a:rPr lang="en-IN" sz="2800"/>
              <a:t>YOLO models (2023)</a:t>
            </a:r>
          </a:p>
        </p:txBody>
      </p:sp>
      <p:sp>
        <p:nvSpPr>
          <p:cNvPr id="27"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a:xfrm>
            <a:off x="841247" y="2359152"/>
            <a:ext cx="3410712" cy="3425043"/>
          </a:xfrm>
        </p:spPr>
        <p:txBody>
          <a:bodyPr>
            <a:normAutofit/>
          </a:bodyPr>
          <a:lstStyle/>
          <a:p>
            <a:r>
              <a:rPr lang="en-IN" sz="1100" b="1" dirty="0"/>
              <a:t>Accuracy (</a:t>
            </a:r>
            <a:r>
              <a:rPr lang="en-IN" sz="1100" b="1" dirty="0" err="1"/>
              <a:t>mAP</a:t>
            </a:r>
            <a:r>
              <a:rPr lang="en-IN" sz="1100" b="1" dirty="0"/>
              <a:t>) </a:t>
            </a:r>
          </a:p>
          <a:p>
            <a:pPr lvl="1"/>
            <a:r>
              <a:rPr lang="en-IN" sz="1100" dirty="0"/>
              <a:t>YOLO NAS: </a:t>
            </a:r>
            <a:r>
              <a:rPr lang="en-IN" sz="1100" dirty="0" err="1"/>
              <a:t>mAP</a:t>
            </a:r>
            <a:r>
              <a:rPr lang="en-IN" sz="1100" dirty="0"/>
              <a:t> @0.5 = 75.6%, </a:t>
            </a:r>
            <a:r>
              <a:rPr lang="en-IN" sz="1100" dirty="0" err="1"/>
              <a:t>mAP</a:t>
            </a:r>
            <a:r>
              <a:rPr lang="en-IN" sz="1100" dirty="0"/>
              <a:t> @0.5:0.95 = 49.3% </a:t>
            </a:r>
          </a:p>
          <a:p>
            <a:pPr lvl="1"/>
            <a:r>
              <a:rPr lang="en-IN" sz="1100" dirty="0"/>
              <a:t>YOLOv8: </a:t>
            </a:r>
            <a:r>
              <a:rPr lang="en-IN" sz="1100" dirty="0" err="1"/>
              <a:t>mAP</a:t>
            </a:r>
            <a:r>
              <a:rPr lang="en-IN" sz="1100" dirty="0"/>
              <a:t> @0.5 = 76.8%, </a:t>
            </a:r>
            <a:r>
              <a:rPr lang="en-IN" sz="1100" dirty="0" err="1"/>
              <a:t>mAP</a:t>
            </a:r>
            <a:r>
              <a:rPr lang="en-IN" sz="1100" dirty="0"/>
              <a:t> @0.5:0.95 = 51.2% </a:t>
            </a:r>
          </a:p>
          <a:p>
            <a:endParaRPr lang="en-IN" sz="1100" b="1" dirty="0"/>
          </a:p>
          <a:p>
            <a:r>
              <a:rPr lang="en-IN" sz="1100" b="1" dirty="0"/>
              <a:t>Speed (FPS) </a:t>
            </a:r>
          </a:p>
          <a:p>
            <a:pPr lvl="1"/>
            <a:r>
              <a:rPr lang="en-IN" sz="1100" dirty="0"/>
              <a:t>YOLO NAS: FPS (1080p Image) = 150 </a:t>
            </a:r>
          </a:p>
          <a:p>
            <a:pPr lvl="1"/>
            <a:r>
              <a:rPr lang="en-IN" sz="1100" dirty="0"/>
              <a:t>YOLOv8: FPS (1080p Image) = 140 </a:t>
            </a:r>
          </a:p>
          <a:p>
            <a:endParaRPr lang="en-IN" sz="1100" b="1" dirty="0"/>
          </a:p>
          <a:p>
            <a:r>
              <a:rPr lang="en-IN" sz="1100" b="1" dirty="0"/>
              <a:t>Model Size</a:t>
            </a:r>
          </a:p>
          <a:p>
            <a:pPr lvl="1"/>
            <a:r>
              <a:rPr lang="en-IN" sz="1100" dirty="0"/>
              <a:t>YOLO NAS: Parameters = 90M, Size on Disk = 250MB </a:t>
            </a:r>
          </a:p>
          <a:p>
            <a:pPr lvl="1"/>
            <a:r>
              <a:rPr lang="en-IN" sz="1100" dirty="0"/>
              <a:t>YOLOv8: Parameters = 88M, Size on Disk = 260MB</a:t>
            </a:r>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a:xfrm>
            <a:off x="8613648" y="6356350"/>
            <a:ext cx="2743200" cy="365125"/>
          </a:xfrm>
        </p:spPr>
        <p:txBody>
          <a:bodyPr>
            <a:normAutofit/>
          </a:bodyPr>
          <a:lstStyle/>
          <a:p>
            <a:pPr>
              <a:spcAft>
                <a:spcPts val="600"/>
              </a:spcAft>
            </a:pPr>
            <a:fld id="{10677C8B-7533-4224-8FBB-04770A4F0A5D}" type="slidenum">
              <a:rPr lang="en-IN">
                <a:solidFill>
                  <a:schemeClr val="tx1">
                    <a:lumMod val="50000"/>
                    <a:lumOff val="50000"/>
                  </a:schemeClr>
                </a:solidFill>
              </a:rPr>
              <a:pPr>
                <a:spcAft>
                  <a:spcPts val="600"/>
                </a:spcAft>
              </a:pPr>
              <a:t>6</a:t>
            </a:fld>
            <a:endParaRPr lang="en-IN">
              <a:solidFill>
                <a:schemeClr val="tx1">
                  <a:lumMod val="50000"/>
                  <a:lumOff val="50000"/>
                </a:schemeClr>
              </a:solidFill>
            </a:endParaRPr>
          </a:p>
        </p:txBody>
      </p:sp>
      <p:sp>
        <p:nvSpPr>
          <p:cNvPr id="15" name="TextBox 14">
            <a:extLst>
              <a:ext uri="{FF2B5EF4-FFF2-40B4-BE49-F238E27FC236}">
                <a16:creationId xmlns:a16="http://schemas.microsoft.com/office/drawing/2014/main" id="{F675CB56-3174-3CF9-C897-2DD484B79CD1}"/>
              </a:ext>
            </a:extLst>
          </p:cNvPr>
          <p:cNvSpPr txBox="1"/>
          <p:nvPr/>
        </p:nvSpPr>
        <p:spPr>
          <a:xfrm>
            <a:off x="155873" y="6613753"/>
            <a:ext cx="5468164" cy="215444"/>
          </a:xfrm>
          <a:prstGeom prst="rect">
            <a:avLst/>
          </a:prstGeom>
          <a:noFill/>
        </p:spPr>
        <p:txBody>
          <a:bodyPr wrap="none" rtlCol="0">
            <a:spAutoFit/>
          </a:bodyPr>
          <a:lstStyle/>
          <a:p>
            <a:pPr>
              <a:spcAft>
                <a:spcPts val="600"/>
              </a:spcAft>
            </a:pPr>
            <a:r>
              <a:rPr lang="en-IN" sz="800" dirty="0"/>
              <a:t>https://medium.com/@pankajsharma01/analyzing-the-performance-yolo-nas-and-yolo-v8-side-by-side-11406800906a</a:t>
            </a:r>
          </a:p>
        </p:txBody>
      </p:sp>
      <p:pic>
        <p:nvPicPr>
          <p:cNvPr id="4" name="Picture 3" descr="A graph of a graph showing the number of objects&#10;&#10;Description automatically generated with medium confidence">
            <a:extLst>
              <a:ext uri="{FF2B5EF4-FFF2-40B4-BE49-F238E27FC236}">
                <a16:creationId xmlns:a16="http://schemas.microsoft.com/office/drawing/2014/main" id="{7176E079-F684-C09C-6C52-B00D0C9DA81A}"/>
              </a:ext>
            </a:extLst>
          </p:cNvPr>
          <p:cNvPicPr>
            <a:picLocks noChangeAspect="1"/>
          </p:cNvPicPr>
          <p:nvPr/>
        </p:nvPicPr>
        <p:blipFill>
          <a:blip r:embed="rId2"/>
          <a:stretch>
            <a:fillRect/>
          </a:stretch>
        </p:blipFill>
        <p:spPr>
          <a:xfrm>
            <a:off x="4803249" y="1313971"/>
            <a:ext cx="7388751" cy="4230058"/>
          </a:xfrm>
          <a:prstGeom prst="rect">
            <a:avLst/>
          </a:prstGeom>
        </p:spPr>
      </p:pic>
    </p:spTree>
    <p:extLst>
      <p:ext uri="{BB962C8B-B14F-4D97-AF65-F5344CB8AC3E}">
        <p14:creationId xmlns:p14="http://schemas.microsoft.com/office/powerpoint/2010/main" val="3014627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r>
              <a:rPr lang="en-IN" dirty="0"/>
              <a:t>Benchmark Plan</a:t>
            </a:r>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a:xfrm>
            <a:off x="838200" y="1535206"/>
            <a:ext cx="5257800" cy="4278094"/>
          </a:xfrm>
        </p:spPr>
        <p:txBody>
          <a:bodyPr>
            <a:noAutofit/>
          </a:bodyPr>
          <a:lstStyle/>
          <a:p>
            <a:pPr algn="just"/>
            <a:r>
              <a:rPr lang="en-GB" sz="1800" b="1" dirty="0"/>
              <a:t>Selected Tasks</a:t>
            </a:r>
            <a:r>
              <a:rPr lang="en-GB" sz="1800" dirty="0"/>
              <a:t>:</a:t>
            </a:r>
          </a:p>
          <a:p>
            <a:pPr marL="914400" lvl="1" indent="-457200" algn="just">
              <a:buFont typeface="+mj-lt"/>
              <a:buAutoNum type="arabicPeriod"/>
            </a:pPr>
            <a:r>
              <a:rPr lang="en-GB" sz="1800" dirty="0"/>
              <a:t>Image Classification</a:t>
            </a:r>
          </a:p>
          <a:p>
            <a:pPr marL="914400" lvl="1" indent="-457200" algn="just">
              <a:buFont typeface="+mj-lt"/>
              <a:buAutoNum type="arabicPeriod"/>
            </a:pPr>
            <a:r>
              <a:rPr lang="en-GB" sz="1800" dirty="0"/>
              <a:t>Object Detection</a:t>
            </a:r>
          </a:p>
          <a:p>
            <a:pPr marL="914400" lvl="1" indent="-457200" algn="just">
              <a:buFont typeface="+mj-lt"/>
              <a:buAutoNum type="arabicPeriod"/>
            </a:pPr>
            <a:r>
              <a:rPr lang="en-GB" sz="1800" dirty="0"/>
              <a:t>Image Captioning</a:t>
            </a:r>
          </a:p>
          <a:p>
            <a:pPr marL="457200" lvl="1" indent="0" algn="just">
              <a:buNone/>
            </a:pPr>
            <a:endParaRPr lang="en-GB" sz="1800" dirty="0"/>
          </a:p>
          <a:p>
            <a:pPr algn="just"/>
            <a:r>
              <a:rPr lang="en-GB" sz="1800" b="1" dirty="0"/>
              <a:t>Selected Models</a:t>
            </a:r>
            <a:r>
              <a:rPr lang="en-GB" sz="1800" dirty="0"/>
              <a:t>:</a:t>
            </a:r>
          </a:p>
          <a:p>
            <a:pPr marL="914400" lvl="1" indent="-457200" algn="just">
              <a:buFont typeface="+mj-lt"/>
              <a:buAutoNum type="arabicPeriod"/>
            </a:pPr>
            <a:r>
              <a:rPr lang="en-GB" sz="1800" dirty="0" err="1"/>
              <a:t>microsoft</a:t>
            </a:r>
            <a:r>
              <a:rPr lang="en-GB" sz="1800" dirty="0"/>
              <a:t>/Phi-3-vision-128k-instruct</a:t>
            </a:r>
          </a:p>
          <a:p>
            <a:pPr marL="914400" lvl="1" indent="-457200" algn="just">
              <a:buFont typeface="+mj-lt"/>
              <a:buAutoNum type="arabicPeriod"/>
            </a:pPr>
            <a:r>
              <a:rPr lang="en-GB" sz="1800" dirty="0" err="1"/>
              <a:t>openbmb</a:t>
            </a:r>
            <a:r>
              <a:rPr lang="en-GB" sz="1800" dirty="0"/>
              <a:t>/MiniCPM-Llama3-V-2_5</a:t>
            </a:r>
          </a:p>
          <a:p>
            <a:pPr marL="914400" lvl="1" indent="-457200" algn="just">
              <a:buFont typeface="+mj-lt"/>
              <a:buAutoNum type="arabicPeriod"/>
            </a:pPr>
            <a:r>
              <a:rPr lang="en-GB" sz="1800" dirty="0"/>
              <a:t>MILVLG/Imp-v1.5-3B-Phi2</a:t>
            </a:r>
          </a:p>
          <a:p>
            <a:pPr marL="914400" lvl="1" indent="-457200" algn="just">
              <a:buFont typeface="+mj-lt"/>
              <a:buAutoNum type="arabicPeriod"/>
            </a:pPr>
            <a:r>
              <a:rPr lang="en-GB" sz="1800" dirty="0" err="1"/>
              <a:t>microsoft</a:t>
            </a:r>
            <a:r>
              <a:rPr lang="en-GB" sz="1800" dirty="0"/>
              <a:t>/kosmos-2-patch14-224</a:t>
            </a:r>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7</a:t>
            </a:fld>
            <a:endParaRPr lang="en-IN"/>
          </a:p>
        </p:txBody>
      </p:sp>
      <p:sp>
        <p:nvSpPr>
          <p:cNvPr id="6" name="TextBox 5">
            <a:extLst>
              <a:ext uri="{FF2B5EF4-FFF2-40B4-BE49-F238E27FC236}">
                <a16:creationId xmlns:a16="http://schemas.microsoft.com/office/drawing/2014/main" id="{3E199DB9-6D9F-599A-9ED2-070E1BD03D2F}"/>
              </a:ext>
            </a:extLst>
          </p:cNvPr>
          <p:cNvSpPr txBox="1"/>
          <p:nvPr/>
        </p:nvSpPr>
        <p:spPr>
          <a:xfrm>
            <a:off x="6096000" y="1535206"/>
            <a:ext cx="5553074" cy="4278094"/>
          </a:xfrm>
          <a:prstGeom prst="rect">
            <a:avLst/>
          </a:prstGeom>
          <a:noFill/>
        </p:spPr>
        <p:txBody>
          <a:bodyPr wrap="square" rtlCol="0">
            <a:spAutoFit/>
          </a:bodyPr>
          <a:lstStyle/>
          <a:p>
            <a:pPr marL="285750" indent="-285750" algn="just">
              <a:buFont typeface="Arial" panose="020B0604020202020204" pitchFamily="34" charset="0"/>
              <a:buChar char="•"/>
            </a:pPr>
            <a:r>
              <a:rPr lang="en-GB" sz="1600" b="1" dirty="0"/>
              <a:t>Benchmark Datasets (20-30 samples each)</a:t>
            </a:r>
            <a:r>
              <a:rPr lang="en-GB" sz="1600" dirty="0"/>
              <a:t>:</a:t>
            </a:r>
          </a:p>
          <a:p>
            <a:pPr marL="914400" lvl="1" indent="-457200" algn="just">
              <a:buFont typeface="Arial" panose="020B0604020202020204" pitchFamily="34" charset="0"/>
              <a:buChar char="•"/>
            </a:pPr>
            <a:r>
              <a:rPr lang="en-GB" sz="1600" dirty="0"/>
              <a:t>Image Classification:</a:t>
            </a:r>
          </a:p>
          <a:p>
            <a:pPr marL="1257300" lvl="2" indent="-342900" algn="just">
              <a:buFont typeface="+mj-lt"/>
              <a:buAutoNum type="arabicPeriod"/>
            </a:pPr>
            <a:r>
              <a:rPr lang="en-GB" sz="1600" dirty="0"/>
              <a:t>CIFAR-10</a:t>
            </a:r>
          </a:p>
          <a:p>
            <a:pPr marL="1257300" lvl="2" indent="-342900" algn="just">
              <a:buFont typeface="+mj-lt"/>
              <a:buAutoNum type="arabicPeriod"/>
            </a:pPr>
            <a:r>
              <a:rPr lang="en-GB" sz="1600" dirty="0"/>
              <a:t>ImageNet</a:t>
            </a:r>
          </a:p>
          <a:p>
            <a:pPr marL="914400" lvl="1" indent="-457200" algn="just">
              <a:buFont typeface="Arial" panose="020B0604020202020204" pitchFamily="34" charset="0"/>
              <a:buChar char="•"/>
            </a:pPr>
            <a:r>
              <a:rPr lang="en-GB" sz="1600" dirty="0"/>
              <a:t>Object Detection:</a:t>
            </a:r>
          </a:p>
          <a:p>
            <a:pPr marL="1257300" lvl="2" indent="-342900" algn="just">
              <a:buFont typeface="+mj-lt"/>
              <a:buAutoNum type="arabicPeriod"/>
            </a:pPr>
            <a:r>
              <a:rPr lang="en-GB" sz="1600" dirty="0"/>
              <a:t>COCO</a:t>
            </a:r>
          </a:p>
          <a:p>
            <a:pPr marL="1257300" lvl="2" indent="-342900" algn="just">
              <a:buFont typeface="+mj-lt"/>
              <a:buAutoNum type="arabicPeriod"/>
            </a:pPr>
            <a:r>
              <a:rPr lang="en-GB" sz="1600" dirty="0"/>
              <a:t>PASCAL VOC</a:t>
            </a:r>
          </a:p>
          <a:p>
            <a:pPr marL="914400" lvl="1" indent="-457200" algn="just">
              <a:buFont typeface="Arial" panose="020B0604020202020204" pitchFamily="34" charset="0"/>
              <a:buChar char="•"/>
            </a:pPr>
            <a:r>
              <a:rPr lang="en-GB" sz="1600" dirty="0"/>
              <a:t>Image Captioning:</a:t>
            </a:r>
          </a:p>
          <a:p>
            <a:pPr marL="1257300" lvl="2" indent="-342900" algn="just">
              <a:buFont typeface="+mj-lt"/>
              <a:buAutoNum type="arabicPeriod"/>
            </a:pPr>
            <a:r>
              <a:rPr lang="en-GB" sz="1600" dirty="0"/>
              <a:t>MS COCO</a:t>
            </a:r>
          </a:p>
          <a:p>
            <a:pPr marL="1257300" lvl="2" indent="-342900" algn="just">
              <a:buFont typeface="+mj-lt"/>
              <a:buAutoNum type="arabicPeriod"/>
            </a:pPr>
            <a:r>
              <a:rPr lang="en-GB" sz="1600" dirty="0"/>
              <a:t>Flickr30k</a:t>
            </a:r>
          </a:p>
          <a:p>
            <a:pPr marL="1200150" lvl="2"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GB" sz="1600" b="1" dirty="0"/>
              <a:t>Evaluation Metrics</a:t>
            </a:r>
            <a:r>
              <a:rPr lang="en-GB" sz="1600" dirty="0"/>
              <a:t>:</a:t>
            </a:r>
          </a:p>
          <a:p>
            <a:pPr marL="742950" lvl="1" indent="-285750" algn="just">
              <a:buFont typeface="Arial" panose="020B0604020202020204" pitchFamily="34" charset="0"/>
              <a:buChar char="•"/>
            </a:pPr>
            <a:r>
              <a:rPr lang="en-GB" sz="1600" b="1" dirty="0"/>
              <a:t>Image Classification</a:t>
            </a:r>
            <a:r>
              <a:rPr lang="en-GB" sz="1600" dirty="0"/>
              <a:t>: Accuracy, Precision, Recall, F1-Score </a:t>
            </a:r>
          </a:p>
          <a:p>
            <a:pPr marL="742950" lvl="1" indent="-285750" algn="just">
              <a:buFont typeface="Arial" panose="020B0604020202020204" pitchFamily="34" charset="0"/>
              <a:buChar char="•"/>
            </a:pPr>
            <a:r>
              <a:rPr lang="en-GB" sz="1600" b="1" dirty="0"/>
              <a:t>Object Detection</a:t>
            </a:r>
            <a:r>
              <a:rPr lang="en-GB" sz="1600" dirty="0"/>
              <a:t>: Mean Average Precision (</a:t>
            </a:r>
            <a:r>
              <a:rPr lang="en-GB" sz="1600" dirty="0" err="1"/>
              <a:t>mAP</a:t>
            </a:r>
            <a:r>
              <a:rPr lang="en-GB" sz="1600" dirty="0"/>
              <a:t>), Precision, Recall </a:t>
            </a:r>
          </a:p>
          <a:p>
            <a:pPr marL="742950" lvl="1" indent="-285750" algn="just">
              <a:buFont typeface="Arial" panose="020B0604020202020204" pitchFamily="34" charset="0"/>
              <a:buChar char="•"/>
            </a:pPr>
            <a:r>
              <a:rPr lang="en-GB" sz="1600" b="1" dirty="0"/>
              <a:t>Image Captioning</a:t>
            </a:r>
            <a:r>
              <a:rPr lang="en-GB" sz="1600" dirty="0"/>
              <a:t>: BLEU, METEOR, </a:t>
            </a:r>
            <a:r>
              <a:rPr lang="en-GB" sz="1600" dirty="0" err="1"/>
              <a:t>CIDEr</a:t>
            </a:r>
            <a:r>
              <a:rPr lang="en-GB" sz="1600" dirty="0"/>
              <a:t> </a:t>
            </a:r>
          </a:p>
        </p:txBody>
      </p:sp>
      <p:sp>
        <p:nvSpPr>
          <p:cNvPr id="7" name="TextBox 6">
            <a:extLst>
              <a:ext uri="{FF2B5EF4-FFF2-40B4-BE49-F238E27FC236}">
                <a16:creationId xmlns:a16="http://schemas.microsoft.com/office/drawing/2014/main" id="{43CBBD93-6C7A-758A-2284-9474A48C8633}"/>
              </a:ext>
            </a:extLst>
          </p:cNvPr>
          <p:cNvSpPr txBox="1"/>
          <p:nvPr/>
        </p:nvSpPr>
        <p:spPr>
          <a:xfrm>
            <a:off x="1634907" y="5900159"/>
            <a:ext cx="8922186" cy="369332"/>
          </a:xfrm>
          <a:prstGeom prst="rect">
            <a:avLst/>
          </a:prstGeom>
          <a:noFill/>
        </p:spPr>
        <p:txBody>
          <a:bodyPr wrap="none" rtlCol="0">
            <a:spAutoFit/>
          </a:bodyPr>
          <a:lstStyle/>
          <a:p>
            <a:pPr algn="just"/>
            <a:r>
              <a:rPr lang="en-GB" sz="1800" dirty="0"/>
              <a:t>Compare the results of multimodal LLMs with specialist models using the same metrics.</a:t>
            </a:r>
          </a:p>
        </p:txBody>
      </p:sp>
    </p:spTree>
    <p:extLst>
      <p:ext uri="{BB962C8B-B14F-4D97-AF65-F5344CB8AC3E}">
        <p14:creationId xmlns:p14="http://schemas.microsoft.com/office/powerpoint/2010/main" val="156391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2" name="Title 1">
            <a:extLst>
              <a:ext uri="{FF2B5EF4-FFF2-40B4-BE49-F238E27FC236}">
                <a16:creationId xmlns:a16="http://schemas.microsoft.com/office/drawing/2014/main" id="{66E675BF-1D0A-45D1-368D-1B3ECD4905CA}"/>
              </a:ext>
            </a:extLst>
          </p:cNvPr>
          <p:cNvSpPr>
            <a:spLocks noGrp="1"/>
          </p:cNvSpPr>
          <p:nvPr>
            <p:ph type="title"/>
          </p:nvPr>
        </p:nvSpPr>
        <p:spPr/>
        <p:txBody>
          <a:bodyPr/>
          <a:lstStyle/>
          <a:p>
            <a:pPr algn="ctr"/>
            <a:endParaRPr lang="en-IN" dirty="0"/>
          </a:p>
        </p:txBody>
      </p:sp>
      <p:sp>
        <p:nvSpPr>
          <p:cNvPr id="8" name="Content Placeholder 7">
            <a:extLst>
              <a:ext uri="{FF2B5EF4-FFF2-40B4-BE49-F238E27FC236}">
                <a16:creationId xmlns:a16="http://schemas.microsoft.com/office/drawing/2014/main" id="{242D0F48-8EEC-6BC9-8AE0-FD43FB328675}"/>
              </a:ext>
            </a:extLst>
          </p:cNvPr>
          <p:cNvSpPr>
            <a:spLocks noGrp="1"/>
          </p:cNvSpPr>
          <p:nvPr>
            <p:ph idx="1"/>
          </p:nvPr>
        </p:nvSpPr>
        <p:spPr>
          <a:xfrm>
            <a:off x="838200" y="365125"/>
            <a:ext cx="10515600" cy="5877872"/>
          </a:xfrm>
        </p:spPr>
        <p:txBody>
          <a:bodyPr>
            <a:normAutofit/>
          </a:bodyPr>
          <a:lstStyle/>
          <a:p>
            <a:pPr marL="0" indent="0" algn="ctr">
              <a:buNone/>
            </a:pPr>
            <a:r>
              <a:rPr lang="en-IN" b="1" dirty="0"/>
              <a:t>MiniCPM-Llama3-V-2_5</a:t>
            </a:r>
            <a:endParaRPr lang="en-IN" dirty="0"/>
          </a:p>
          <a:p>
            <a:r>
              <a:rPr lang="en-GB" dirty="0"/>
              <a:t>OCR capability and supports 30+ languages</a:t>
            </a:r>
            <a:endParaRPr lang="en-IN" dirty="0"/>
          </a:p>
          <a:p>
            <a:r>
              <a:rPr lang="en-GB" dirty="0"/>
              <a:t>Built on SigLip-400M and Llama3-8B-Instruct</a:t>
            </a:r>
          </a:p>
        </p:txBody>
      </p:sp>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8</a:t>
            </a:fld>
            <a:endParaRPr lang="en-IN"/>
          </a:p>
        </p:txBody>
      </p:sp>
      <p:pic>
        <p:nvPicPr>
          <p:cNvPr id="7" name="Picture 6">
            <a:extLst>
              <a:ext uri="{FF2B5EF4-FFF2-40B4-BE49-F238E27FC236}">
                <a16:creationId xmlns:a16="http://schemas.microsoft.com/office/drawing/2014/main" id="{47D331DC-7CC6-B578-6EDD-5CF9E52F35EF}"/>
              </a:ext>
            </a:extLst>
          </p:cNvPr>
          <p:cNvPicPr>
            <a:picLocks noChangeAspect="1"/>
          </p:cNvPicPr>
          <p:nvPr/>
        </p:nvPicPr>
        <p:blipFill>
          <a:blip r:embed="rId3"/>
          <a:stretch>
            <a:fillRect/>
          </a:stretch>
        </p:blipFill>
        <p:spPr>
          <a:xfrm>
            <a:off x="1671122" y="1939015"/>
            <a:ext cx="8849755" cy="4540354"/>
          </a:xfrm>
          <a:prstGeom prst="rect">
            <a:avLst/>
          </a:prstGeom>
        </p:spPr>
      </p:pic>
      <p:sp>
        <p:nvSpPr>
          <p:cNvPr id="9" name="TextBox 8">
            <a:extLst>
              <a:ext uri="{FF2B5EF4-FFF2-40B4-BE49-F238E27FC236}">
                <a16:creationId xmlns:a16="http://schemas.microsoft.com/office/drawing/2014/main" id="{8C4E4E9F-41BE-0FAA-BC75-AE3A5420598D}"/>
              </a:ext>
            </a:extLst>
          </p:cNvPr>
          <p:cNvSpPr txBox="1"/>
          <p:nvPr/>
        </p:nvSpPr>
        <p:spPr>
          <a:xfrm>
            <a:off x="4726875" y="6613753"/>
            <a:ext cx="2738250" cy="215444"/>
          </a:xfrm>
          <a:prstGeom prst="rect">
            <a:avLst/>
          </a:prstGeom>
          <a:noFill/>
        </p:spPr>
        <p:txBody>
          <a:bodyPr wrap="none" rtlCol="0">
            <a:spAutoFit/>
          </a:bodyPr>
          <a:lstStyle/>
          <a:p>
            <a:r>
              <a:rPr lang="en-IN" sz="800" dirty="0"/>
              <a:t>https://huggingface.co/openbmb/MiniCPM-Llama3-V-2_5</a:t>
            </a:r>
          </a:p>
        </p:txBody>
      </p:sp>
    </p:spTree>
    <p:extLst>
      <p:ext uri="{BB962C8B-B14F-4D97-AF65-F5344CB8AC3E}">
        <p14:creationId xmlns:p14="http://schemas.microsoft.com/office/powerpoint/2010/main" val="336657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id="{1D7349D5-1DAF-7B80-51BC-034756015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386" y="403121"/>
            <a:ext cx="1671881" cy="940131"/>
          </a:xfrm>
          <a:prstGeom prst="rect">
            <a:avLst/>
          </a:prstGeom>
        </p:spPr>
      </p:pic>
      <p:sp>
        <p:nvSpPr>
          <p:cNvPr id="3" name="Slide Number Placeholder 2">
            <a:extLst>
              <a:ext uri="{FF2B5EF4-FFF2-40B4-BE49-F238E27FC236}">
                <a16:creationId xmlns:a16="http://schemas.microsoft.com/office/drawing/2014/main" id="{6A533A2C-A030-F991-27EC-871FFE2799B7}"/>
              </a:ext>
            </a:extLst>
          </p:cNvPr>
          <p:cNvSpPr>
            <a:spLocks noGrp="1"/>
          </p:cNvSpPr>
          <p:nvPr>
            <p:ph type="sldNum" sz="quarter" idx="12"/>
          </p:nvPr>
        </p:nvSpPr>
        <p:spPr/>
        <p:txBody>
          <a:bodyPr/>
          <a:lstStyle/>
          <a:p>
            <a:fld id="{10677C8B-7533-4224-8FBB-04770A4F0A5D}" type="slidenum">
              <a:rPr lang="en-IN" smtClean="0"/>
              <a:t>9</a:t>
            </a:fld>
            <a:endParaRPr lang="en-IN"/>
          </a:p>
        </p:txBody>
      </p:sp>
      <p:pic>
        <p:nvPicPr>
          <p:cNvPr id="6" name="Picture 5">
            <a:extLst>
              <a:ext uri="{FF2B5EF4-FFF2-40B4-BE49-F238E27FC236}">
                <a16:creationId xmlns:a16="http://schemas.microsoft.com/office/drawing/2014/main" id="{9E9E39D8-7EF0-F8E9-E39B-2D3175D6E308}"/>
              </a:ext>
            </a:extLst>
          </p:cNvPr>
          <p:cNvPicPr>
            <a:picLocks noChangeAspect="1"/>
          </p:cNvPicPr>
          <p:nvPr/>
        </p:nvPicPr>
        <p:blipFill>
          <a:blip r:embed="rId3"/>
          <a:stretch>
            <a:fillRect/>
          </a:stretch>
        </p:blipFill>
        <p:spPr>
          <a:xfrm>
            <a:off x="1009650" y="363485"/>
            <a:ext cx="4229100" cy="6131029"/>
          </a:xfrm>
          <a:prstGeom prst="rect">
            <a:avLst/>
          </a:prstGeom>
        </p:spPr>
      </p:pic>
      <p:pic>
        <p:nvPicPr>
          <p:cNvPr id="9" name="Picture 8" descr="A person sitting in a chair holding a camera&#10;&#10;Description automatically generated">
            <a:extLst>
              <a:ext uri="{FF2B5EF4-FFF2-40B4-BE49-F238E27FC236}">
                <a16:creationId xmlns:a16="http://schemas.microsoft.com/office/drawing/2014/main" id="{762833A0-2FAC-0A6D-DD9A-259344F3E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740" y="400133"/>
            <a:ext cx="2768268" cy="4152401"/>
          </a:xfrm>
          <a:prstGeom prst="rect">
            <a:avLst/>
          </a:prstGeom>
        </p:spPr>
      </p:pic>
      <p:sp>
        <p:nvSpPr>
          <p:cNvPr id="10" name="TextBox 9">
            <a:extLst>
              <a:ext uri="{FF2B5EF4-FFF2-40B4-BE49-F238E27FC236}">
                <a16:creationId xmlns:a16="http://schemas.microsoft.com/office/drawing/2014/main" id="{0B646AC4-D504-0FDC-F5CC-429B6887AAAE}"/>
              </a:ext>
            </a:extLst>
          </p:cNvPr>
          <p:cNvSpPr txBox="1"/>
          <p:nvPr/>
        </p:nvSpPr>
        <p:spPr>
          <a:xfrm>
            <a:off x="7553700" y="4555522"/>
            <a:ext cx="2450348" cy="338554"/>
          </a:xfrm>
          <a:prstGeom prst="rect">
            <a:avLst/>
          </a:prstGeom>
          <a:noFill/>
        </p:spPr>
        <p:txBody>
          <a:bodyPr wrap="square" rtlCol="0">
            <a:spAutoFit/>
          </a:bodyPr>
          <a:lstStyle/>
          <a:p>
            <a:pPr algn="ctr"/>
            <a:r>
              <a:rPr lang="en-IN" sz="1600" dirty="0">
                <a:solidFill>
                  <a:srgbClr val="C00000"/>
                </a:solidFill>
                <a:latin typeface="Aharoni" panose="02010803020104030203" pitchFamily="2" charset="-79"/>
                <a:cs typeface="Aharoni" panose="02010803020104030203" pitchFamily="2" charset="-79"/>
              </a:rPr>
              <a:t>What is in the image?</a:t>
            </a:r>
          </a:p>
        </p:txBody>
      </p:sp>
      <p:sp>
        <p:nvSpPr>
          <p:cNvPr id="11" name="TextBox 10">
            <a:extLst>
              <a:ext uri="{FF2B5EF4-FFF2-40B4-BE49-F238E27FC236}">
                <a16:creationId xmlns:a16="http://schemas.microsoft.com/office/drawing/2014/main" id="{0C8CD574-720C-C774-183D-2F831B6B2225}"/>
              </a:ext>
            </a:extLst>
          </p:cNvPr>
          <p:cNvSpPr txBox="1"/>
          <p:nvPr/>
        </p:nvSpPr>
        <p:spPr>
          <a:xfrm>
            <a:off x="6096000" y="4894076"/>
            <a:ext cx="5514975" cy="1600438"/>
          </a:xfrm>
          <a:prstGeom prst="rect">
            <a:avLst/>
          </a:prstGeom>
          <a:noFill/>
        </p:spPr>
        <p:txBody>
          <a:bodyPr wrap="square" rtlCol="0">
            <a:spAutoFit/>
          </a:bodyPr>
          <a:lstStyle/>
          <a:p>
            <a:pPr algn="just"/>
            <a:r>
              <a:rPr lang="en-GB" sz="1400" dirty="0">
                <a:latin typeface="Comic Sans MS" panose="030F0702030302020204" pitchFamily="66" charset="0"/>
              </a:rPr>
              <a:t>OUTPUT : The image features a woman sitting on a wooden chair in an open field. She's holding a camera and appears to be taking a photograph. In front of her, there is a table covered with a white cloth. On the table, there are some objects including what looks like a bottle and a plate with food items. The background shows a vast field with a few distant structures, possibly electricity towers.</a:t>
            </a:r>
            <a:endParaRPr lang="en-IN" sz="1400" dirty="0">
              <a:latin typeface="Comic Sans MS" panose="030F0702030302020204" pitchFamily="66" charset="0"/>
            </a:endParaRPr>
          </a:p>
        </p:txBody>
      </p:sp>
      <p:sp>
        <p:nvSpPr>
          <p:cNvPr id="12" name="TextBox 11">
            <a:extLst>
              <a:ext uri="{FF2B5EF4-FFF2-40B4-BE49-F238E27FC236}">
                <a16:creationId xmlns:a16="http://schemas.microsoft.com/office/drawing/2014/main" id="{6E4EA8FA-01B8-624D-DDE3-5BA8A1A77146}"/>
              </a:ext>
            </a:extLst>
          </p:cNvPr>
          <p:cNvSpPr txBox="1"/>
          <p:nvPr/>
        </p:nvSpPr>
        <p:spPr>
          <a:xfrm>
            <a:off x="0" y="6688723"/>
            <a:ext cx="5158785" cy="169277"/>
          </a:xfrm>
          <a:prstGeom prst="rect">
            <a:avLst/>
          </a:prstGeom>
          <a:noFill/>
        </p:spPr>
        <p:txBody>
          <a:bodyPr wrap="none" rtlCol="0">
            <a:spAutoFit/>
          </a:bodyPr>
          <a:lstStyle/>
          <a:p>
            <a:r>
              <a:rPr lang="en-IN" sz="500" dirty="0"/>
              <a:t>https://images.pexels.com/photos/23947602/pexels-photo-23947602/free-photo-of-a-woman-sitting-in-a-field-with-a-camera.jpeg?auto=compress&amp;cs=tinysrgb&amp;w=600&amp;lazy=load</a:t>
            </a:r>
          </a:p>
        </p:txBody>
      </p:sp>
    </p:spTree>
    <p:extLst>
      <p:ext uri="{BB962C8B-B14F-4D97-AF65-F5344CB8AC3E}">
        <p14:creationId xmlns:p14="http://schemas.microsoft.com/office/powerpoint/2010/main" val="363739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bfeb984-3bd0-4885-8521-fa74341b68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85E5040EC9B5542801009F82FE147B8" ma:contentTypeVersion="9" ma:contentTypeDescription="Ein neues Dokument erstellen." ma:contentTypeScope="" ma:versionID="127c9754eda0cc1360e06d7169a84e0b">
  <xsd:schema xmlns:xsd="http://www.w3.org/2001/XMLSchema" xmlns:xs="http://www.w3.org/2001/XMLSchema" xmlns:p="http://schemas.microsoft.com/office/2006/metadata/properties" xmlns:ns3="9bfeb984-3bd0-4885-8521-fa74341b6800" xmlns:ns4="65a0ea0d-e93b-4375-b7bd-c83e3fea591a" targetNamespace="http://schemas.microsoft.com/office/2006/metadata/properties" ma:root="true" ma:fieldsID="b9d8e0c58834b279018d719be0cfcec6" ns3:_="" ns4:_="">
    <xsd:import namespace="9bfeb984-3bd0-4885-8521-fa74341b6800"/>
    <xsd:import namespace="65a0ea0d-e93b-4375-b7bd-c83e3fea591a"/>
    <xsd:element name="properties">
      <xsd:complexType>
        <xsd:sequence>
          <xsd:element name="documentManagement">
            <xsd:complexType>
              <xsd:all>
                <xsd:element ref="ns3:MediaServiceDateTaken" minOccurs="0"/>
                <xsd:element ref="ns4:SharedWithUsers" minOccurs="0"/>
                <xsd:element ref="ns4:SharedWithDetails" minOccurs="0"/>
                <xsd:element ref="ns4:SharingHintHash"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eb984-3bd0-4885-8521-fa74341b680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a0ea0d-e93b-4375-b7bd-c83e3fea591a" elementFormDefault="qualified">
    <xsd:import namespace="http://schemas.microsoft.com/office/2006/documentManagement/types"/>
    <xsd:import namespace="http://schemas.microsoft.com/office/infopath/2007/PartnerControls"/>
    <xsd:element name="SharedWithUsers" ma:index="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Freigegeben für - Details" ma:internalName="SharedWithDetails" ma:readOnly="true">
      <xsd:simpleType>
        <xsd:restriction base="dms:Note">
          <xsd:maxLength value="255"/>
        </xsd:restriction>
      </xsd:simpleType>
    </xsd:element>
    <xsd:element name="SharingHintHash" ma:index="1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2E795D-D6FB-41FC-9DD5-C766F1D85F2C}">
  <ds:schemaRefs>
    <ds:schemaRef ds:uri="http://schemas.microsoft.com/office/infopath/2007/PartnerControls"/>
    <ds:schemaRef ds:uri="9bfeb984-3bd0-4885-8521-fa74341b6800"/>
    <ds:schemaRef ds:uri="http://purl.org/dc/elements/1.1/"/>
    <ds:schemaRef ds:uri="65a0ea0d-e93b-4375-b7bd-c83e3fea591a"/>
    <ds:schemaRef ds:uri="http://schemas.microsoft.com/office/2006/documentManagement/types"/>
    <ds:schemaRef ds:uri="http://www.w3.org/XML/1998/namespace"/>
    <ds:schemaRef ds:uri="http://schemas.microsoft.com/office/2006/metadata/properties"/>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F2077C1-F805-4154-A5FA-CDC36C34DF06}">
  <ds:schemaRefs>
    <ds:schemaRef ds:uri="http://schemas.microsoft.com/sharepoint/v3/contenttype/forms"/>
  </ds:schemaRefs>
</ds:datastoreItem>
</file>

<file path=customXml/itemProps3.xml><?xml version="1.0" encoding="utf-8"?>
<ds:datastoreItem xmlns:ds="http://schemas.openxmlformats.org/officeDocument/2006/customXml" ds:itemID="{FBA402D4-3C83-4C20-915D-374CFBA844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eb984-3bd0-4885-8521-fa74341b6800"/>
    <ds:schemaRef ds:uri="65a0ea0d-e93b-4375-b7bd-c83e3fea59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1500</TotalTime>
  <Words>1262</Words>
  <Application>Microsoft Office PowerPoint</Application>
  <PresentationFormat>Widescreen</PresentationFormat>
  <Paragraphs>135</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Aptos</vt:lpstr>
      <vt:lpstr>Aptos Display</vt:lpstr>
      <vt:lpstr>Arial</vt:lpstr>
      <vt:lpstr>Calibri</vt:lpstr>
      <vt:lpstr>Comic Sans MS</vt:lpstr>
      <vt:lpstr>Office Theme</vt:lpstr>
      <vt:lpstr>Benchmarking multi-modal LLMs against specialist AI models on computer vision tasks</vt:lpstr>
      <vt:lpstr>Introduction</vt:lpstr>
      <vt:lpstr>Computer Vision tasks</vt:lpstr>
      <vt:lpstr>Importance of Benchmarking</vt:lpstr>
      <vt:lpstr>LVLM-eHub</vt:lpstr>
      <vt:lpstr>YOLO models (2023)</vt:lpstr>
      <vt:lpstr>Benchmark Plan</vt:lpstr>
      <vt:lpstr>PowerPoint Presentation</vt:lpstr>
      <vt:lpstr>PowerPoint Presentation</vt:lpstr>
      <vt:lpstr>Literature Review</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multi-modal LLMs against specialist AI models on computer vision tasks</dc:title>
  <dc:creator>Ruturaj Jayant Kotwal</dc:creator>
  <cp:lastModifiedBy>Ruturaj Jayant Kotwal</cp:lastModifiedBy>
  <cp:revision>2</cp:revision>
  <dcterms:created xsi:type="dcterms:W3CDTF">2024-05-31T09:31:11Z</dcterms:created>
  <dcterms:modified xsi:type="dcterms:W3CDTF">2024-06-04T06:24:18Z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0x010100A85E5040EC9B5542801009F82FE147B8</vt:lpwstr>
  </property>
</Properties>
</file>