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4" r:id="rId3"/>
    <p:sldId id="257" r:id="rId4"/>
    <p:sldId id="279" r:id="rId5"/>
    <p:sldId id="258" r:id="rId6"/>
    <p:sldId id="280" r:id="rId7"/>
    <p:sldId id="268" r:id="rId8"/>
    <p:sldId id="272" r:id="rId9"/>
    <p:sldId id="263" r:id="rId10"/>
    <p:sldId id="270" r:id="rId11"/>
    <p:sldId id="265" r:id="rId12"/>
    <p:sldId id="269" r:id="rId13"/>
    <p:sldId id="266" r:id="rId14"/>
    <p:sldId id="277" r:id="rId15"/>
    <p:sldId id="275" r:id="rId16"/>
    <p:sldId id="276" r:id="rId17"/>
    <p:sldId id="259" r:id="rId18"/>
    <p:sldId id="278" r:id="rId19"/>
    <p:sldId id="261" r:id="rId20"/>
    <p:sldId id="262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79"/>
    <a:srgbClr val="013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IKA Anne" userId="S::anne.kirika@ieseg.fr::ab7a5342-1a3f-4c5f-a869-510b408ba864" providerId="AD" clId="Web-{369AFB64-CDA1-F32E-71C1-CF608EA7C1C7}"/>
    <pc:docChg chg="modSld sldOrd">
      <pc:chgData name="KIRIKA Anne" userId="S::anne.kirika@ieseg.fr::ab7a5342-1a3f-4c5f-a869-510b408ba864" providerId="AD" clId="Web-{369AFB64-CDA1-F32E-71C1-CF608EA7C1C7}" dt="2019-04-25T13:09:22.856" v="1" actId="1076"/>
      <pc:docMkLst>
        <pc:docMk/>
      </pc:docMkLst>
      <pc:sldChg chg="ord">
        <pc:chgData name="KIRIKA Anne" userId="S::anne.kirika@ieseg.fr::ab7a5342-1a3f-4c5f-a869-510b408ba864" providerId="AD" clId="Web-{369AFB64-CDA1-F32E-71C1-CF608EA7C1C7}" dt="2019-04-25T13:08:44.243" v="0"/>
        <pc:sldMkLst>
          <pc:docMk/>
          <pc:sldMk cId="67329209" sldId="264"/>
        </pc:sldMkLst>
      </pc:sldChg>
      <pc:sldChg chg="modSp">
        <pc:chgData name="KIRIKA Anne" userId="S::anne.kirika@ieseg.fr::ab7a5342-1a3f-4c5f-a869-510b408ba864" providerId="AD" clId="Web-{369AFB64-CDA1-F32E-71C1-CF608EA7C1C7}" dt="2019-04-25T13:09:22.856" v="1" actId="1076"/>
        <pc:sldMkLst>
          <pc:docMk/>
          <pc:sldMk cId="4291949567" sldId="273"/>
        </pc:sldMkLst>
        <pc:picChg chg="mod">
          <ac:chgData name="KIRIKA Anne" userId="S::anne.kirika@ieseg.fr::ab7a5342-1a3f-4c5f-a869-510b408ba864" providerId="AD" clId="Web-{369AFB64-CDA1-F32E-71C1-CF608EA7C1C7}" dt="2019-04-25T13:09:22.856" v="1" actId="1076"/>
          <ac:picMkLst>
            <pc:docMk/>
            <pc:sldMk cId="4291949567" sldId="273"/>
            <ac:picMk id="7" creationId="{45E7244D-EFA7-44F0-AC8F-0A13982D098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BA270-0438-4805-B6CE-9F2233B1CCC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0F92D8-65AA-44DB-BA47-9FDE8EC942F3}">
      <dgm:prSet/>
      <dgm:spPr/>
      <dgm:t>
        <a:bodyPr/>
        <a:lstStyle/>
        <a:p>
          <a:r>
            <a:rPr lang="en-GB" dirty="0"/>
            <a:t>Dealing with Missing Values</a:t>
          </a:r>
          <a:endParaRPr lang="en-US" dirty="0"/>
        </a:p>
      </dgm:t>
    </dgm:pt>
    <dgm:pt modelId="{91D3DB6E-19AA-48AC-A6F4-D0B1B82850A7}" type="parTrans" cxnId="{322C7007-AA45-4225-9367-489942DC09F2}">
      <dgm:prSet/>
      <dgm:spPr/>
      <dgm:t>
        <a:bodyPr/>
        <a:lstStyle/>
        <a:p>
          <a:endParaRPr lang="en-US"/>
        </a:p>
      </dgm:t>
    </dgm:pt>
    <dgm:pt modelId="{777290E1-1FD7-455C-9058-26EB204AC935}" type="sibTrans" cxnId="{322C7007-AA45-4225-9367-489942DC09F2}">
      <dgm:prSet/>
      <dgm:spPr/>
      <dgm:t>
        <a:bodyPr/>
        <a:lstStyle/>
        <a:p>
          <a:endParaRPr lang="en-US"/>
        </a:p>
      </dgm:t>
    </dgm:pt>
    <dgm:pt modelId="{5ED9A145-5267-4CD5-A33C-86896D0D4588}">
      <dgm:prSet/>
      <dgm:spPr/>
      <dgm:t>
        <a:bodyPr/>
        <a:lstStyle/>
        <a:p>
          <a:r>
            <a:rPr lang="en-GB" dirty="0"/>
            <a:t>Handling Outliers</a:t>
          </a:r>
          <a:endParaRPr lang="en-US" dirty="0"/>
        </a:p>
      </dgm:t>
    </dgm:pt>
    <dgm:pt modelId="{32854392-2379-4FBF-8BD8-4CB1BFE83D9F}" type="parTrans" cxnId="{F3190959-B57D-4F60-8FFD-04AD0F527448}">
      <dgm:prSet/>
      <dgm:spPr/>
      <dgm:t>
        <a:bodyPr/>
        <a:lstStyle/>
        <a:p>
          <a:endParaRPr lang="en-US"/>
        </a:p>
      </dgm:t>
    </dgm:pt>
    <dgm:pt modelId="{40760365-07B4-43B0-98AA-634A68737683}" type="sibTrans" cxnId="{F3190959-B57D-4F60-8FFD-04AD0F527448}">
      <dgm:prSet/>
      <dgm:spPr/>
      <dgm:t>
        <a:bodyPr/>
        <a:lstStyle/>
        <a:p>
          <a:endParaRPr lang="en-US"/>
        </a:p>
      </dgm:t>
    </dgm:pt>
    <dgm:pt modelId="{1E264ADB-1961-470A-BEC9-CA136338BB02}">
      <dgm:prSet/>
      <dgm:spPr/>
      <dgm:t>
        <a:bodyPr/>
        <a:lstStyle/>
        <a:p>
          <a:r>
            <a:rPr lang="en-GB" dirty="0"/>
            <a:t>Feature Engineering</a:t>
          </a:r>
          <a:endParaRPr lang="en-US" dirty="0"/>
        </a:p>
      </dgm:t>
    </dgm:pt>
    <dgm:pt modelId="{2E3BCF9C-A3EB-49FD-AE87-E223890B8243}" type="parTrans" cxnId="{13347766-7071-443F-A147-76AFC337C9B6}">
      <dgm:prSet/>
      <dgm:spPr/>
      <dgm:t>
        <a:bodyPr/>
        <a:lstStyle/>
        <a:p>
          <a:endParaRPr lang="en-US"/>
        </a:p>
      </dgm:t>
    </dgm:pt>
    <dgm:pt modelId="{80402417-04DE-44D2-99F4-4182CC152403}" type="sibTrans" cxnId="{13347766-7071-443F-A147-76AFC337C9B6}">
      <dgm:prSet/>
      <dgm:spPr/>
      <dgm:t>
        <a:bodyPr/>
        <a:lstStyle/>
        <a:p>
          <a:endParaRPr lang="en-US"/>
        </a:p>
      </dgm:t>
    </dgm:pt>
    <dgm:pt modelId="{48824789-B831-42E1-B372-C7727F598754}">
      <dgm:prSet/>
      <dgm:spPr/>
      <dgm:t>
        <a:bodyPr/>
        <a:lstStyle/>
        <a:p>
          <a:r>
            <a:rPr lang="en-GB" dirty="0"/>
            <a:t>Picking a Stratified Sample</a:t>
          </a:r>
          <a:endParaRPr lang="en-US" dirty="0"/>
        </a:p>
      </dgm:t>
    </dgm:pt>
    <dgm:pt modelId="{AC437CE9-D81F-477F-80A7-55FD8C55271C}" type="parTrans" cxnId="{5BC28D0E-04FD-4B14-B594-DD35AB0D03BD}">
      <dgm:prSet/>
      <dgm:spPr/>
      <dgm:t>
        <a:bodyPr/>
        <a:lstStyle/>
        <a:p>
          <a:endParaRPr lang="en-US"/>
        </a:p>
      </dgm:t>
    </dgm:pt>
    <dgm:pt modelId="{2AC4B26A-4AAA-4344-96E1-485FE21BC2F8}" type="sibTrans" cxnId="{5BC28D0E-04FD-4B14-B594-DD35AB0D03BD}">
      <dgm:prSet/>
      <dgm:spPr/>
      <dgm:t>
        <a:bodyPr/>
        <a:lstStyle/>
        <a:p>
          <a:endParaRPr lang="en-US"/>
        </a:p>
      </dgm:t>
    </dgm:pt>
    <dgm:pt modelId="{4801C1AB-0318-4EC8-AFE1-A0BB87E4BB9A}" type="pres">
      <dgm:prSet presAssocID="{479BA270-0438-4805-B6CE-9F2233B1CCCE}" presName="linear" presStyleCnt="0">
        <dgm:presLayoutVars>
          <dgm:dir/>
          <dgm:animLvl val="lvl"/>
          <dgm:resizeHandles val="exact"/>
        </dgm:presLayoutVars>
      </dgm:prSet>
      <dgm:spPr/>
    </dgm:pt>
    <dgm:pt modelId="{07866C53-F465-46B0-948B-6A27C3A861E6}" type="pres">
      <dgm:prSet presAssocID="{48824789-B831-42E1-B372-C7727F598754}" presName="parentLin" presStyleCnt="0"/>
      <dgm:spPr/>
    </dgm:pt>
    <dgm:pt modelId="{23B7056C-5EE5-4FA5-96DC-7AB0364BBC95}" type="pres">
      <dgm:prSet presAssocID="{48824789-B831-42E1-B372-C7727F598754}" presName="parentLeftMargin" presStyleLbl="node1" presStyleIdx="0" presStyleCnt="4"/>
      <dgm:spPr/>
    </dgm:pt>
    <dgm:pt modelId="{E1E0143C-CD2D-4425-9DA8-8F8D3E9B268C}" type="pres">
      <dgm:prSet presAssocID="{48824789-B831-42E1-B372-C7727F5987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008895-BA8D-47C9-AA81-5FE7428C49F9}" type="pres">
      <dgm:prSet presAssocID="{48824789-B831-42E1-B372-C7727F598754}" presName="negativeSpace" presStyleCnt="0"/>
      <dgm:spPr/>
    </dgm:pt>
    <dgm:pt modelId="{F8F53E92-36D7-47A6-A56B-3B8E815D25AA}" type="pres">
      <dgm:prSet presAssocID="{48824789-B831-42E1-B372-C7727F598754}" presName="childText" presStyleLbl="conFgAcc1" presStyleIdx="0" presStyleCnt="4">
        <dgm:presLayoutVars>
          <dgm:bulletEnabled val="1"/>
        </dgm:presLayoutVars>
      </dgm:prSet>
      <dgm:spPr/>
    </dgm:pt>
    <dgm:pt modelId="{B1A2371D-AB64-4110-9D41-74E2D0E6B1A7}" type="pres">
      <dgm:prSet presAssocID="{2AC4B26A-4AAA-4344-96E1-485FE21BC2F8}" presName="spaceBetweenRectangles" presStyleCnt="0"/>
      <dgm:spPr/>
    </dgm:pt>
    <dgm:pt modelId="{3D8C559C-389A-4E19-BBE0-76BC69DF8888}" type="pres">
      <dgm:prSet presAssocID="{AC0F92D8-65AA-44DB-BA47-9FDE8EC942F3}" presName="parentLin" presStyleCnt="0"/>
      <dgm:spPr/>
    </dgm:pt>
    <dgm:pt modelId="{C90BB4BB-AE18-4F38-ABE9-1E7E5BAE192C}" type="pres">
      <dgm:prSet presAssocID="{AC0F92D8-65AA-44DB-BA47-9FDE8EC942F3}" presName="parentLeftMargin" presStyleLbl="node1" presStyleIdx="0" presStyleCnt="4"/>
      <dgm:spPr/>
    </dgm:pt>
    <dgm:pt modelId="{A5068737-BF5E-4EBE-9D57-ED1C6C52F7A4}" type="pres">
      <dgm:prSet presAssocID="{AC0F92D8-65AA-44DB-BA47-9FDE8EC942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1A9865-35D1-49A5-ADEB-90BE4A808289}" type="pres">
      <dgm:prSet presAssocID="{AC0F92D8-65AA-44DB-BA47-9FDE8EC942F3}" presName="negativeSpace" presStyleCnt="0"/>
      <dgm:spPr/>
    </dgm:pt>
    <dgm:pt modelId="{4DBDE865-3F53-45C0-8C01-C3DB65651BDB}" type="pres">
      <dgm:prSet presAssocID="{AC0F92D8-65AA-44DB-BA47-9FDE8EC942F3}" presName="childText" presStyleLbl="conFgAcc1" presStyleIdx="1" presStyleCnt="4">
        <dgm:presLayoutVars>
          <dgm:bulletEnabled val="1"/>
        </dgm:presLayoutVars>
      </dgm:prSet>
      <dgm:spPr/>
    </dgm:pt>
    <dgm:pt modelId="{0B38BBC0-C3C5-463E-9D2F-0D395E59C7A9}" type="pres">
      <dgm:prSet presAssocID="{777290E1-1FD7-455C-9058-26EB204AC935}" presName="spaceBetweenRectangles" presStyleCnt="0"/>
      <dgm:spPr/>
    </dgm:pt>
    <dgm:pt modelId="{9B3C6DAF-3944-4B78-B7CD-BB1E35E22289}" type="pres">
      <dgm:prSet presAssocID="{5ED9A145-5267-4CD5-A33C-86896D0D4588}" presName="parentLin" presStyleCnt="0"/>
      <dgm:spPr/>
    </dgm:pt>
    <dgm:pt modelId="{8D8D4240-1F54-42DA-87ED-83E6D7CB5494}" type="pres">
      <dgm:prSet presAssocID="{5ED9A145-5267-4CD5-A33C-86896D0D4588}" presName="parentLeftMargin" presStyleLbl="node1" presStyleIdx="1" presStyleCnt="4"/>
      <dgm:spPr/>
    </dgm:pt>
    <dgm:pt modelId="{78580CC2-6654-4BF9-9991-48D349A2711C}" type="pres">
      <dgm:prSet presAssocID="{5ED9A145-5267-4CD5-A33C-86896D0D45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69C7EE-2AFC-4D35-B87E-6E7E24F66221}" type="pres">
      <dgm:prSet presAssocID="{5ED9A145-5267-4CD5-A33C-86896D0D4588}" presName="negativeSpace" presStyleCnt="0"/>
      <dgm:spPr/>
    </dgm:pt>
    <dgm:pt modelId="{751967D6-C656-4202-B857-4502DE600312}" type="pres">
      <dgm:prSet presAssocID="{5ED9A145-5267-4CD5-A33C-86896D0D4588}" presName="childText" presStyleLbl="conFgAcc1" presStyleIdx="2" presStyleCnt="4">
        <dgm:presLayoutVars>
          <dgm:bulletEnabled val="1"/>
        </dgm:presLayoutVars>
      </dgm:prSet>
      <dgm:spPr/>
    </dgm:pt>
    <dgm:pt modelId="{14033E00-6EF2-4FF4-983E-B4ED9DD8BFB8}" type="pres">
      <dgm:prSet presAssocID="{40760365-07B4-43B0-98AA-634A68737683}" presName="spaceBetweenRectangles" presStyleCnt="0"/>
      <dgm:spPr/>
    </dgm:pt>
    <dgm:pt modelId="{CACC63F6-E825-4FE4-8A1C-64AEC8897251}" type="pres">
      <dgm:prSet presAssocID="{1E264ADB-1961-470A-BEC9-CA136338BB02}" presName="parentLin" presStyleCnt="0"/>
      <dgm:spPr/>
    </dgm:pt>
    <dgm:pt modelId="{6F385652-0980-45A5-81B6-96A02CE01B51}" type="pres">
      <dgm:prSet presAssocID="{1E264ADB-1961-470A-BEC9-CA136338BB02}" presName="parentLeftMargin" presStyleLbl="node1" presStyleIdx="2" presStyleCnt="4"/>
      <dgm:spPr/>
    </dgm:pt>
    <dgm:pt modelId="{8DC56A4F-9B20-4052-A94F-1E6F7C918D36}" type="pres">
      <dgm:prSet presAssocID="{1E264ADB-1961-470A-BEC9-CA136338BB0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8AF89AD-64B9-4361-B172-E053B46DAF47}" type="pres">
      <dgm:prSet presAssocID="{1E264ADB-1961-470A-BEC9-CA136338BB02}" presName="negativeSpace" presStyleCnt="0"/>
      <dgm:spPr/>
    </dgm:pt>
    <dgm:pt modelId="{55E62385-4E78-4DF5-B488-FC7CC9868C90}" type="pres">
      <dgm:prSet presAssocID="{1E264ADB-1961-470A-BEC9-CA136338BB0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22C7007-AA45-4225-9367-489942DC09F2}" srcId="{479BA270-0438-4805-B6CE-9F2233B1CCCE}" destId="{AC0F92D8-65AA-44DB-BA47-9FDE8EC942F3}" srcOrd="1" destOrd="0" parTransId="{91D3DB6E-19AA-48AC-A6F4-D0B1B82850A7}" sibTransId="{777290E1-1FD7-455C-9058-26EB204AC935}"/>
    <dgm:cxn modelId="{5BC28D0E-04FD-4B14-B594-DD35AB0D03BD}" srcId="{479BA270-0438-4805-B6CE-9F2233B1CCCE}" destId="{48824789-B831-42E1-B372-C7727F598754}" srcOrd="0" destOrd="0" parTransId="{AC437CE9-D81F-477F-80A7-55FD8C55271C}" sibTransId="{2AC4B26A-4AAA-4344-96E1-485FE21BC2F8}"/>
    <dgm:cxn modelId="{13347766-7071-443F-A147-76AFC337C9B6}" srcId="{479BA270-0438-4805-B6CE-9F2233B1CCCE}" destId="{1E264ADB-1961-470A-BEC9-CA136338BB02}" srcOrd="3" destOrd="0" parTransId="{2E3BCF9C-A3EB-49FD-AE87-E223890B8243}" sibTransId="{80402417-04DE-44D2-99F4-4182CC152403}"/>
    <dgm:cxn modelId="{F3190959-B57D-4F60-8FFD-04AD0F527448}" srcId="{479BA270-0438-4805-B6CE-9F2233B1CCCE}" destId="{5ED9A145-5267-4CD5-A33C-86896D0D4588}" srcOrd="2" destOrd="0" parTransId="{32854392-2379-4FBF-8BD8-4CB1BFE83D9F}" sibTransId="{40760365-07B4-43B0-98AA-634A68737683}"/>
    <dgm:cxn modelId="{A1CBFDA7-94F4-46D3-876B-C44A909007F2}" type="presOf" srcId="{AC0F92D8-65AA-44DB-BA47-9FDE8EC942F3}" destId="{A5068737-BF5E-4EBE-9D57-ED1C6C52F7A4}" srcOrd="1" destOrd="0" presId="urn:microsoft.com/office/officeart/2005/8/layout/list1"/>
    <dgm:cxn modelId="{12EDADA8-1893-417C-946D-330C4A0DB5CF}" type="presOf" srcId="{5ED9A145-5267-4CD5-A33C-86896D0D4588}" destId="{78580CC2-6654-4BF9-9991-48D349A2711C}" srcOrd="1" destOrd="0" presId="urn:microsoft.com/office/officeart/2005/8/layout/list1"/>
    <dgm:cxn modelId="{43F389BE-EAB4-409A-933F-F5F56923F444}" type="presOf" srcId="{479BA270-0438-4805-B6CE-9F2233B1CCCE}" destId="{4801C1AB-0318-4EC8-AFE1-A0BB87E4BB9A}" srcOrd="0" destOrd="0" presId="urn:microsoft.com/office/officeart/2005/8/layout/list1"/>
    <dgm:cxn modelId="{3F0FEFD9-D60D-4823-AD33-36A1882F1285}" type="presOf" srcId="{5ED9A145-5267-4CD5-A33C-86896D0D4588}" destId="{8D8D4240-1F54-42DA-87ED-83E6D7CB5494}" srcOrd="0" destOrd="0" presId="urn:microsoft.com/office/officeart/2005/8/layout/list1"/>
    <dgm:cxn modelId="{D473A2DF-216A-4487-BF64-F561E20C616A}" type="presOf" srcId="{48824789-B831-42E1-B372-C7727F598754}" destId="{23B7056C-5EE5-4FA5-96DC-7AB0364BBC95}" srcOrd="0" destOrd="0" presId="urn:microsoft.com/office/officeart/2005/8/layout/list1"/>
    <dgm:cxn modelId="{72A26AE4-B70A-4F10-B020-047AFDA92F1D}" type="presOf" srcId="{1E264ADB-1961-470A-BEC9-CA136338BB02}" destId="{8DC56A4F-9B20-4052-A94F-1E6F7C918D36}" srcOrd="1" destOrd="0" presId="urn:microsoft.com/office/officeart/2005/8/layout/list1"/>
    <dgm:cxn modelId="{DE2902E7-4A1C-4A5E-BECF-9841A1D5CB44}" type="presOf" srcId="{AC0F92D8-65AA-44DB-BA47-9FDE8EC942F3}" destId="{C90BB4BB-AE18-4F38-ABE9-1E7E5BAE192C}" srcOrd="0" destOrd="0" presId="urn:microsoft.com/office/officeart/2005/8/layout/list1"/>
    <dgm:cxn modelId="{9EE991F9-E18D-4B65-83AC-771A37E7D5A9}" type="presOf" srcId="{1E264ADB-1961-470A-BEC9-CA136338BB02}" destId="{6F385652-0980-45A5-81B6-96A02CE01B51}" srcOrd="0" destOrd="0" presId="urn:microsoft.com/office/officeart/2005/8/layout/list1"/>
    <dgm:cxn modelId="{B91C26FD-8491-4EF6-A369-30A9FA017151}" type="presOf" srcId="{48824789-B831-42E1-B372-C7727F598754}" destId="{E1E0143C-CD2D-4425-9DA8-8F8D3E9B268C}" srcOrd="1" destOrd="0" presId="urn:microsoft.com/office/officeart/2005/8/layout/list1"/>
    <dgm:cxn modelId="{6B9A767E-9BEA-4C96-8EDD-17EFBB266366}" type="presParOf" srcId="{4801C1AB-0318-4EC8-AFE1-A0BB87E4BB9A}" destId="{07866C53-F465-46B0-948B-6A27C3A861E6}" srcOrd="0" destOrd="0" presId="urn:microsoft.com/office/officeart/2005/8/layout/list1"/>
    <dgm:cxn modelId="{4BCA157B-9FE6-4394-BA0E-B7685CD651C6}" type="presParOf" srcId="{07866C53-F465-46B0-948B-6A27C3A861E6}" destId="{23B7056C-5EE5-4FA5-96DC-7AB0364BBC95}" srcOrd="0" destOrd="0" presId="urn:microsoft.com/office/officeart/2005/8/layout/list1"/>
    <dgm:cxn modelId="{FAE88E39-9A30-4159-B768-2401831C414A}" type="presParOf" srcId="{07866C53-F465-46B0-948B-6A27C3A861E6}" destId="{E1E0143C-CD2D-4425-9DA8-8F8D3E9B268C}" srcOrd="1" destOrd="0" presId="urn:microsoft.com/office/officeart/2005/8/layout/list1"/>
    <dgm:cxn modelId="{09C82A11-6A54-40BA-8CE5-BB12A4FFDE3F}" type="presParOf" srcId="{4801C1AB-0318-4EC8-AFE1-A0BB87E4BB9A}" destId="{21008895-BA8D-47C9-AA81-5FE7428C49F9}" srcOrd="1" destOrd="0" presId="urn:microsoft.com/office/officeart/2005/8/layout/list1"/>
    <dgm:cxn modelId="{F73F554E-830A-44E7-98FE-59794EDCF338}" type="presParOf" srcId="{4801C1AB-0318-4EC8-AFE1-A0BB87E4BB9A}" destId="{F8F53E92-36D7-47A6-A56B-3B8E815D25AA}" srcOrd="2" destOrd="0" presId="urn:microsoft.com/office/officeart/2005/8/layout/list1"/>
    <dgm:cxn modelId="{491B04D2-3966-42C7-8A7B-EFEFDC16531F}" type="presParOf" srcId="{4801C1AB-0318-4EC8-AFE1-A0BB87E4BB9A}" destId="{B1A2371D-AB64-4110-9D41-74E2D0E6B1A7}" srcOrd="3" destOrd="0" presId="urn:microsoft.com/office/officeart/2005/8/layout/list1"/>
    <dgm:cxn modelId="{2AA9B616-30E1-4EEC-ADDF-1947828BDA4A}" type="presParOf" srcId="{4801C1AB-0318-4EC8-AFE1-A0BB87E4BB9A}" destId="{3D8C559C-389A-4E19-BBE0-76BC69DF8888}" srcOrd="4" destOrd="0" presId="urn:microsoft.com/office/officeart/2005/8/layout/list1"/>
    <dgm:cxn modelId="{37B8D315-0870-4113-ABC6-701E2AF4B43D}" type="presParOf" srcId="{3D8C559C-389A-4E19-BBE0-76BC69DF8888}" destId="{C90BB4BB-AE18-4F38-ABE9-1E7E5BAE192C}" srcOrd="0" destOrd="0" presId="urn:microsoft.com/office/officeart/2005/8/layout/list1"/>
    <dgm:cxn modelId="{71A0ABDB-198A-4C37-9784-72B0A05A0390}" type="presParOf" srcId="{3D8C559C-389A-4E19-BBE0-76BC69DF8888}" destId="{A5068737-BF5E-4EBE-9D57-ED1C6C52F7A4}" srcOrd="1" destOrd="0" presId="urn:microsoft.com/office/officeart/2005/8/layout/list1"/>
    <dgm:cxn modelId="{DF21EA4B-0945-4902-952D-406DAC4385E0}" type="presParOf" srcId="{4801C1AB-0318-4EC8-AFE1-A0BB87E4BB9A}" destId="{CD1A9865-35D1-49A5-ADEB-90BE4A808289}" srcOrd="5" destOrd="0" presId="urn:microsoft.com/office/officeart/2005/8/layout/list1"/>
    <dgm:cxn modelId="{0028DB10-9439-40D8-917D-1C180F85C83D}" type="presParOf" srcId="{4801C1AB-0318-4EC8-AFE1-A0BB87E4BB9A}" destId="{4DBDE865-3F53-45C0-8C01-C3DB65651BDB}" srcOrd="6" destOrd="0" presId="urn:microsoft.com/office/officeart/2005/8/layout/list1"/>
    <dgm:cxn modelId="{F6E9A16C-4C13-42F4-AFE5-EAE05398C327}" type="presParOf" srcId="{4801C1AB-0318-4EC8-AFE1-A0BB87E4BB9A}" destId="{0B38BBC0-C3C5-463E-9D2F-0D395E59C7A9}" srcOrd="7" destOrd="0" presId="urn:microsoft.com/office/officeart/2005/8/layout/list1"/>
    <dgm:cxn modelId="{5AF31DFC-BD85-4298-9CA6-CE48C65E4652}" type="presParOf" srcId="{4801C1AB-0318-4EC8-AFE1-A0BB87E4BB9A}" destId="{9B3C6DAF-3944-4B78-B7CD-BB1E35E22289}" srcOrd="8" destOrd="0" presId="urn:microsoft.com/office/officeart/2005/8/layout/list1"/>
    <dgm:cxn modelId="{C5935ED0-839A-40FC-A763-0778BF9B3346}" type="presParOf" srcId="{9B3C6DAF-3944-4B78-B7CD-BB1E35E22289}" destId="{8D8D4240-1F54-42DA-87ED-83E6D7CB5494}" srcOrd="0" destOrd="0" presId="urn:microsoft.com/office/officeart/2005/8/layout/list1"/>
    <dgm:cxn modelId="{6B4C3343-59F3-46FC-BAF7-105F3EC7A672}" type="presParOf" srcId="{9B3C6DAF-3944-4B78-B7CD-BB1E35E22289}" destId="{78580CC2-6654-4BF9-9991-48D349A2711C}" srcOrd="1" destOrd="0" presId="urn:microsoft.com/office/officeart/2005/8/layout/list1"/>
    <dgm:cxn modelId="{2C6C717F-C16E-4222-9C40-B3AC3B5C2DFB}" type="presParOf" srcId="{4801C1AB-0318-4EC8-AFE1-A0BB87E4BB9A}" destId="{E369C7EE-2AFC-4D35-B87E-6E7E24F66221}" srcOrd="9" destOrd="0" presId="urn:microsoft.com/office/officeart/2005/8/layout/list1"/>
    <dgm:cxn modelId="{C5FE9854-258C-47CF-9384-506B7D83D173}" type="presParOf" srcId="{4801C1AB-0318-4EC8-AFE1-A0BB87E4BB9A}" destId="{751967D6-C656-4202-B857-4502DE600312}" srcOrd="10" destOrd="0" presId="urn:microsoft.com/office/officeart/2005/8/layout/list1"/>
    <dgm:cxn modelId="{D93443DA-3F52-40F1-B36C-6E864AF888DC}" type="presParOf" srcId="{4801C1AB-0318-4EC8-AFE1-A0BB87E4BB9A}" destId="{14033E00-6EF2-4FF4-983E-B4ED9DD8BFB8}" srcOrd="11" destOrd="0" presId="urn:microsoft.com/office/officeart/2005/8/layout/list1"/>
    <dgm:cxn modelId="{CE77E713-7F7E-4D57-896E-72005E2A05AA}" type="presParOf" srcId="{4801C1AB-0318-4EC8-AFE1-A0BB87E4BB9A}" destId="{CACC63F6-E825-4FE4-8A1C-64AEC8897251}" srcOrd="12" destOrd="0" presId="urn:microsoft.com/office/officeart/2005/8/layout/list1"/>
    <dgm:cxn modelId="{0EFBE187-5A8E-4A07-870D-6C2CE9B8BC32}" type="presParOf" srcId="{CACC63F6-E825-4FE4-8A1C-64AEC8897251}" destId="{6F385652-0980-45A5-81B6-96A02CE01B51}" srcOrd="0" destOrd="0" presId="urn:microsoft.com/office/officeart/2005/8/layout/list1"/>
    <dgm:cxn modelId="{42B74110-905A-4DE5-8A78-67362CA800AD}" type="presParOf" srcId="{CACC63F6-E825-4FE4-8A1C-64AEC8897251}" destId="{8DC56A4F-9B20-4052-A94F-1E6F7C918D36}" srcOrd="1" destOrd="0" presId="urn:microsoft.com/office/officeart/2005/8/layout/list1"/>
    <dgm:cxn modelId="{1334387E-CF0E-4087-8466-7ED21EB09931}" type="presParOf" srcId="{4801C1AB-0318-4EC8-AFE1-A0BB87E4BB9A}" destId="{C8AF89AD-64B9-4361-B172-E053B46DAF47}" srcOrd="13" destOrd="0" presId="urn:microsoft.com/office/officeart/2005/8/layout/list1"/>
    <dgm:cxn modelId="{29C0FF79-D954-468D-9737-FCBF2803FC62}" type="presParOf" srcId="{4801C1AB-0318-4EC8-AFE1-A0BB87E4BB9A}" destId="{55E62385-4E78-4DF5-B488-FC7CC9868C9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53E92-36D7-47A6-A56B-3B8E815D25AA}">
      <dsp:nvSpPr>
        <dsp:cNvPr id="0" name=""/>
        <dsp:cNvSpPr/>
      </dsp:nvSpPr>
      <dsp:spPr>
        <a:xfrm>
          <a:off x="0" y="407995"/>
          <a:ext cx="549988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0143C-CD2D-4425-9DA8-8F8D3E9B268C}">
      <dsp:nvSpPr>
        <dsp:cNvPr id="0" name=""/>
        <dsp:cNvSpPr/>
      </dsp:nvSpPr>
      <dsp:spPr>
        <a:xfrm>
          <a:off x="274994" y="38995"/>
          <a:ext cx="38499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18" tIns="0" rIns="14551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Picking a Stratified Sample</a:t>
          </a:r>
          <a:endParaRPr lang="en-US" sz="2500" kern="1200" dirty="0"/>
        </a:p>
      </dsp:txBody>
      <dsp:txXfrm>
        <a:off x="311020" y="75021"/>
        <a:ext cx="3777868" cy="665948"/>
      </dsp:txXfrm>
    </dsp:sp>
    <dsp:sp modelId="{4DBDE865-3F53-45C0-8C01-C3DB65651BDB}">
      <dsp:nvSpPr>
        <dsp:cNvPr id="0" name=""/>
        <dsp:cNvSpPr/>
      </dsp:nvSpPr>
      <dsp:spPr>
        <a:xfrm>
          <a:off x="0" y="1541995"/>
          <a:ext cx="549988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68737-BF5E-4EBE-9D57-ED1C6C52F7A4}">
      <dsp:nvSpPr>
        <dsp:cNvPr id="0" name=""/>
        <dsp:cNvSpPr/>
      </dsp:nvSpPr>
      <dsp:spPr>
        <a:xfrm>
          <a:off x="274994" y="1172995"/>
          <a:ext cx="3849920" cy="738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18" tIns="0" rIns="14551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Dealing with Missing Values</a:t>
          </a:r>
          <a:endParaRPr lang="en-US" sz="2500" kern="1200" dirty="0"/>
        </a:p>
      </dsp:txBody>
      <dsp:txXfrm>
        <a:off x="311020" y="1209021"/>
        <a:ext cx="3777868" cy="665948"/>
      </dsp:txXfrm>
    </dsp:sp>
    <dsp:sp modelId="{751967D6-C656-4202-B857-4502DE600312}">
      <dsp:nvSpPr>
        <dsp:cNvPr id="0" name=""/>
        <dsp:cNvSpPr/>
      </dsp:nvSpPr>
      <dsp:spPr>
        <a:xfrm>
          <a:off x="0" y="2675995"/>
          <a:ext cx="549988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80CC2-6654-4BF9-9991-48D349A2711C}">
      <dsp:nvSpPr>
        <dsp:cNvPr id="0" name=""/>
        <dsp:cNvSpPr/>
      </dsp:nvSpPr>
      <dsp:spPr>
        <a:xfrm>
          <a:off x="274994" y="2306995"/>
          <a:ext cx="3849920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18" tIns="0" rIns="14551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Handling Outliers</a:t>
          </a:r>
          <a:endParaRPr lang="en-US" sz="2500" kern="1200" dirty="0"/>
        </a:p>
      </dsp:txBody>
      <dsp:txXfrm>
        <a:off x="311020" y="2343021"/>
        <a:ext cx="3777868" cy="665948"/>
      </dsp:txXfrm>
    </dsp:sp>
    <dsp:sp modelId="{55E62385-4E78-4DF5-B488-FC7CC9868C90}">
      <dsp:nvSpPr>
        <dsp:cNvPr id="0" name=""/>
        <dsp:cNvSpPr/>
      </dsp:nvSpPr>
      <dsp:spPr>
        <a:xfrm>
          <a:off x="0" y="3809995"/>
          <a:ext cx="549988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56A4F-9B20-4052-A94F-1E6F7C918D36}">
      <dsp:nvSpPr>
        <dsp:cNvPr id="0" name=""/>
        <dsp:cNvSpPr/>
      </dsp:nvSpPr>
      <dsp:spPr>
        <a:xfrm>
          <a:off x="274994" y="3440995"/>
          <a:ext cx="3849920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518" tIns="0" rIns="145518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Feature Engineering</a:t>
          </a:r>
          <a:endParaRPr lang="en-US" sz="2500" kern="1200" dirty="0"/>
        </a:p>
      </dsp:txBody>
      <dsp:txXfrm>
        <a:off x="311020" y="3477021"/>
        <a:ext cx="377786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2" descr="Image result for Microsoft Malware Prediction">
            <a:extLst>
              <a:ext uri="{FF2B5EF4-FFF2-40B4-BE49-F238E27FC236}">
                <a16:creationId xmlns:a16="http://schemas.microsoft.com/office/drawing/2014/main" id="{D36D6AE9-43EA-4E1E-8A38-A63938FE60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10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1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08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22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608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3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4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6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2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9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91EB9B-36E8-4F82-8C22-28E9AED7D433}" type="datetimeFigureOut">
              <a:rPr lang="en-GB" smtClean="0"/>
              <a:t>25/04/2019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526FFA6-55A1-46D1-B333-D04E20659570}" type="slidenum">
              <a:rPr lang="en-GB" smtClean="0"/>
              <a:t>‹Nº›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6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guide-data-exploration/" TargetMode="External"/><Relationship Id="rId2" Type="http://schemas.openxmlformats.org/officeDocument/2006/relationships/hyperlink" Target="https://towardsdatascience.com/how-to-handle-missing-data-8646b18db0d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609.06146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c/microsoft-malware-prediction/overview/priz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673F38-8A0D-4B6F-8D87-923F0FB9D009}"/>
              </a:ext>
            </a:extLst>
          </p:cNvPr>
          <p:cNvSpPr txBox="1"/>
          <p:nvPr/>
        </p:nvSpPr>
        <p:spPr>
          <a:xfrm>
            <a:off x="4875086" y="4599338"/>
            <a:ext cx="73169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2800" dirty="0">
                <a:solidFill>
                  <a:schemeClr val="bg1"/>
                </a:solidFill>
              </a:rPr>
              <a:t>Microsoft Malware Prediction</a:t>
            </a:r>
          </a:p>
          <a:p>
            <a:pPr fontAlgn="base"/>
            <a:r>
              <a:rPr lang="en-GB" sz="2800" b="1" dirty="0">
                <a:solidFill>
                  <a:schemeClr val="bg1"/>
                </a:solidFill>
              </a:rPr>
              <a:t>Can you predict if a machine will soon be hit with malware?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5981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55" y="2030295"/>
            <a:ext cx="9486900" cy="16668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1055" y="2030296"/>
            <a:ext cx="9486900" cy="1666875"/>
          </a:xfrm>
          <a:prstGeom prst="rect">
            <a:avLst/>
          </a:prstGeom>
          <a:noFill/>
          <a:ln w="57150">
            <a:solidFill>
              <a:srgbClr val="013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E5F52B6-46E9-46F5-8AA7-3AECA277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193" y="1011117"/>
            <a:ext cx="10558020" cy="56492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A40079"/>
                </a:solidFill>
              </a:rPr>
              <a:t>        dealing with missing values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04" y="4089406"/>
            <a:ext cx="8048625" cy="1857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5504" y="4089405"/>
            <a:ext cx="8048625" cy="1857376"/>
          </a:xfrm>
          <a:prstGeom prst="rect">
            <a:avLst/>
          </a:prstGeom>
          <a:noFill/>
          <a:ln w="57150">
            <a:solidFill>
              <a:srgbClr val="013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81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72EA39-C93C-40BC-A93F-E26372B9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96" y="2033014"/>
            <a:ext cx="7443807" cy="359441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CDBBC5F-2461-4DCD-BD3F-74347FB7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193" y="1011117"/>
            <a:ext cx="10558020" cy="56492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A40079"/>
                </a:solidFill>
              </a:rPr>
              <a:t>        outliers (numeric only)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66CCF-BA20-4795-889D-7297F3F6A82A}"/>
              </a:ext>
            </a:extLst>
          </p:cNvPr>
          <p:cNvSpPr txBox="1"/>
          <p:nvPr/>
        </p:nvSpPr>
        <p:spPr>
          <a:xfrm>
            <a:off x="8625060" y="4696906"/>
            <a:ext cx="2347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Winsorization</a:t>
            </a:r>
            <a:endParaRPr lang="en-GB" sz="2000" b="1" i="1" dirty="0"/>
          </a:p>
        </p:txBody>
      </p:sp>
    </p:spTree>
    <p:extLst>
      <p:ext uri="{BB962C8B-B14F-4D97-AF65-F5344CB8AC3E}">
        <p14:creationId xmlns:p14="http://schemas.microsoft.com/office/powerpoint/2010/main" val="54827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70" y="755051"/>
            <a:ext cx="7729728" cy="1188720"/>
          </a:xfrm>
        </p:spPr>
        <p:txBody>
          <a:bodyPr>
            <a:normAutofit/>
          </a:bodyPr>
          <a:lstStyle/>
          <a:p>
            <a:r>
              <a:rPr lang="en-GB" sz="4500" b="1" dirty="0">
                <a:solidFill>
                  <a:srgbClr val="A40079"/>
                </a:solidFill>
              </a:rPr>
              <a:t>Categorical variables</a:t>
            </a:r>
            <a:endParaRPr lang="fr-FR" sz="4500" b="1" dirty="0">
              <a:solidFill>
                <a:srgbClr val="A40079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439" y="1745637"/>
            <a:ext cx="6093378" cy="48796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32439" y="1695795"/>
            <a:ext cx="6093378" cy="4929449"/>
          </a:xfrm>
          <a:prstGeom prst="rect">
            <a:avLst/>
          </a:prstGeom>
          <a:noFill/>
          <a:ln w="57150">
            <a:solidFill>
              <a:srgbClr val="013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89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3DDB-9DF8-463D-B107-6E42C556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811"/>
            <a:ext cx="10515600" cy="1325563"/>
          </a:xfrm>
        </p:spPr>
        <p:txBody>
          <a:bodyPr>
            <a:normAutofit/>
          </a:bodyPr>
          <a:lstStyle/>
          <a:p>
            <a:r>
              <a:rPr lang="en-GB" sz="4500" b="1" dirty="0">
                <a:solidFill>
                  <a:srgbClr val="A40079"/>
                </a:solidFill>
              </a:rPr>
              <a:t>Dealing with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75" y="2006571"/>
            <a:ext cx="8653117" cy="42768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96474" y="2011167"/>
            <a:ext cx="8653117" cy="4272231"/>
          </a:xfrm>
          <a:prstGeom prst="rect">
            <a:avLst/>
          </a:prstGeom>
          <a:noFill/>
          <a:ln w="57150">
            <a:solidFill>
              <a:srgbClr val="013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74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264BB-F9BE-493C-85E6-2DDEBBF0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A40079"/>
                </a:solidFill>
              </a:rPr>
              <a:t>Final </a:t>
            </a:r>
            <a:r>
              <a:rPr lang="es-MX" dirty="0" err="1">
                <a:solidFill>
                  <a:srgbClr val="A40079"/>
                </a:solidFill>
              </a:rPr>
              <a:t>Database</a:t>
            </a:r>
            <a:endParaRPr lang="es-MX" dirty="0">
              <a:solidFill>
                <a:srgbClr val="A40079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9D1BFA-FA4D-4243-AFDD-E67294A6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84428"/>
            <a:ext cx="2657475" cy="44407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1D4217-2841-4A09-8DB9-7C8C789C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41" y="2475435"/>
            <a:ext cx="1551038" cy="2591866"/>
          </a:xfrm>
          <a:prstGeom prst="rect">
            <a:avLst/>
          </a:prstGeom>
        </p:spPr>
      </p:pic>
      <p:sp>
        <p:nvSpPr>
          <p:cNvPr id="6" name="Right Arrow 1">
            <a:extLst>
              <a:ext uri="{FF2B5EF4-FFF2-40B4-BE49-F238E27FC236}">
                <a16:creationId xmlns:a16="http://schemas.microsoft.com/office/drawing/2014/main" id="{C877A899-DBB2-4389-B133-CEAE9BFB909E}"/>
              </a:ext>
            </a:extLst>
          </p:cNvPr>
          <p:cNvSpPr/>
          <p:nvPr/>
        </p:nvSpPr>
        <p:spPr>
          <a:xfrm>
            <a:off x="5300056" y="3632477"/>
            <a:ext cx="986444" cy="310874"/>
          </a:xfrm>
          <a:prstGeom prst="rightArrow">
            <a:avLst/>
          </a:prstGeom>
          <a:solidFill>
            <a:srgbClr val="01351D"/>
          </a:solidFill>
          <a:ln>
            <a:solidFill>
              <a:srgbClr val="013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F776CD-DEFD-43EB-AC01-EE95F5ABE228}"/>
              </a:ext>
            </a:extLst>
          </p:cNvPr>
          <p:cNvSpPr txBox="1"/>
          <p:nvPr/>
        </p:nvSpPr>
        <p:spPr>
          <a:xfrm>
            <a:off x="400050" y="2985081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/>
              <a:t> 8,921,483 </a:t>
            </a:r>
            <a:r>
              <a:rPr lang="es-MX" b="1" dirty="0" err="1"/>
              <a:t>Rows</a:t>
            </a:r>
            <a:endParaRPr lang="es-MX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50E141-3B5C-4220-B21F-8757208EB75A}"/>
              </a:ext>
            </a:extLst>
          </p:cNvPr>
          <p:cNvSpPr txBox="1"/>
          <p:nvPr/>
        </p:nvSpPr>
        <p:spPr>
          <a:xfrm>
            <a:off x="8297818" y="2985081"/>
            <a:ext cx="18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892,148 </a:t>
            </a:r>
            <a:r>
              <a:rPr lang="es-MX" b="1" dirty="0" err="1"/>
              <a:t>Rows</a:t>
            </a:r>
            <a:endParaRPr lang="es-MX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CC6D54-E992-4B4A-AADE-8142023F1E3A}"/>
              </a:ext>
            </a:extLst>
          </p:cNvPr>
          <p:cNvSpPr txBox="1"/>
          <p:nvPr/>
        </p:nvSpPr>
        <p:spPr>
          <a:xfrm>
            <a:off x="2505075" y="1815096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/>
              <a:t>83 </a:t>
            </a:r>
            <a:r>
              <a:rPr lang="es-MX" b="1" dirty="0" err="1"/>
              <a:t>Columns</a:t>
            </a:r>
            <a:endParaRPr lang="es-MX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D70636-6A61-4601-ACC5-F8F27BB7AE4E}"/>
              </a:ext>
            </a:extLst>
          </p:cNvPr>
          <p:cNvSpPr txBox="1"/>
          <p:nvPr/>
        </p:nvSpPr>
        <p:spPr>
          <a:xfrm>
            <a:off x="6745241" y="2065749"/>
            <a:ext cx="180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26 </a:t>
            </a:r>
            <a:r>
              <a:rPr lang="es-MX" b="1" dirty="0" err="1"/>
              <a:t>Columns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87439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7B4ED-CCB4-43B2-A12D-A8CDDD57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968" y="392176"/>
            <a:ext cx="9720072" cy="951489"/>
          </a:xfrm>
        </p:spPr>
        <p:txBody>
          <a:bodyPr/>
          <a:lstStyle/>
          <a:p>
            <a:r>
              <a:rPr lang="fr-FR" sz="5400" b="1" dirty="0">
                <a:solidFill>
                  <a:srgbClr val="A40079"/>
                </a:solidFill>
              </a:rPr>
              <a:t>Variable </a:t>
            </a:r>
            <a:r>
              <a:rPr lang="fr-FR" sz="5400" b="1" dirty="0" err="1">
                <a:solidFill>
                  <a:srgbClr val="A40079"/>
                </a:solidFill>
              </a:rPr>
              <a:t>selection</a:t>
            </a:r>
            <a:endParaRPr lang="es-MX" dirty="0">
              <a:solidFill>
                <a:srgbClr val="A40079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0B6919-FA37-454E-9CC7-A0DC6948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10" y="1157505"/>
            <a:ext cx="9897980" cy="52481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F4A58BC-0FB8-4E5A-8D1D-52CD850C6EEA}"/>
              </a:ext>
            </a:extLst>
          </p:cNvPr>
          <p:cNvSpPr txBox="1"/>
          <p:nvPr/>
        </p:nvSpPr>
        <p:spPr>
          <a:xfrm>
            <a:off x="314325" y="6273225"/>
            <a:ext cx="1162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err="1"/>
              <a:t>Method</a:t>
            </a:r>
            <a:r>
              <a:rPr lang="es-MX" sz="1600" dirty="0"/>
              <a:t>: </a:t>
            </a:r>
            <a:r>
              <a:rPr lang="es-MX" sz="1600" b="1" dirty="0" err="1"/>
              <a:t>generateFilterValuesData</a:t>
            </a:r>
            <a:r>
              <a:rPr lang="es-MX" sz="1600" b="1" dirty="0"/>
              <a:t> </a:t>
            </a:r>
            <a:r>
              <a:rPr lang="es-MX" sz="1600" dirty="0" err="1"/>
              <a:t>function</a:t>
            </a:r>
            <a:r>
              <a:rPr lang="es-MX" sz="1600" dirty="0"/>
              <a:t>: </a:t>
            </a:r>
            <a:r>
              <a:rPr lang="en-US" sz="1600" dirty="0"/>
              <a:t>calculates numerical filter values for features using Information Gain and Chi Squared methods.</a:t>
            </a:r>
            <a:r>
              <a:rPr lang="es-MX" sz="1600" dirty="0"/>
              <a:t> </a:t>
            </a:r>
            <a:r>
              <a:rPr lang="es-MX" sz="1600" b="1" dirty="0"/>
              <a:t> </a:t>
            </a: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91647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41F831-2C1C-4273-AAE3-14C89D70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6" y="356467"/>
            <a:ext cx="7448564" cy="61450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93CA3B-3829-4545-BA5A-99C92043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s-MX" sz="4000" dirty="0">
                <a:solidFill>
                  <a:srgbClr val="A40079"/>
                </a:solidFill>
              </a:rPr>
              <a:t>Variable </a:t>
            </a:r>
            <a:r>
              <a:rPr lang="es-MX" sz="4000" dirty="0" err="1">
                <a:solidFill>
                  <a:srgbClr val="A40079"/>
                </a:solidFill>
              </a:rPr>
              <a:t>Correlation</a:t>
            </a:r>
            <a:endParaRPr lang="es-MX" sz="4000" dirty="0">
              <a:solidFill>
                <a:srgbClr val="A400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4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mlr package">
            <a:extLst>
              <a:ext uri="{FF2B5EF4-FFF2-40B4-BE49-F238E27FC236}">
                <a16:creationId xmlns:a16="http://schemas.microsoft.com/office/drawing/2014/main" id="{21B7DCB9-E03B-4F73-8AF1-E7828E16C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5344318"/>
            <a:ext cx="3181350" cy="143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7F9DA-5663-4632-AF1F-B5B19092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sz="4500" b="1" dirty="0" err="1">
                <a:solidFill>
                  <a:srgbClr val="A40079"/>
                </a:solidFill>
              </a:rPr>
              <a:t>Modeling</a:t>
            </a:r>
            <a:endParaRPr lang="en-GB" sz="4500" b="1" dirty="0">
              <a:solidFill>
                <a:srgbClr val="A40079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D25A35-6DD5-44CE-A23A-182F75347929}"/>
              </a:ext>
            </a:extLst>
          </p:cNvPr>
          <p:cNvSpPr txBox="1"/>
          <p:nvPr/>
        </p:nvSpPr>
        <p:spPr>
          <a:xfrm>
            <a:off x="1024128" y="1950903"/>
            <a:ext cx="3919347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Logistic</a:t>
            </a:r>
            <a:r>
              <a:rPr lang="es-MX" b="1" dirty="0"/>
              <a:t> </a:t>
            </a:r>
            <a:r>
              <a:rPr lang="es-MX" b="1" dirty="0" err="1"/>
              <a:t>Regression</a:t>
            </a:r>
            <a:endParaRPr lang="es-MX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Decision</a:t>
            </a:r>
            <a:r>
              <a:rPr lang="es-MX" b="1" dirty="0"/>
              <a:t> </a:t>
            </a:r>
            <a:r>
              <a:rPr lang="es-MX" b="1" dirty="0" err="1"/>
              <a:t>Trees</a:t>
            </a:r>
            <a:endParaRPr lang="es-MX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Random</a:t>
            </a:r>
            <a:r>
              <a:rPr lang="es-MX" b="1" dirty="0"/>
              <a:t>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Linear </a:t>
            </a:r>
            <a:r>
              <a:rPr lang="es-MX" b="1" dirty="0" err="1"/>
              <a:t>Discriminant</a:t>
            </a:r>
            <a:r>
              <a:rPr lang="es-MX" b="1" dirty="0"/>
              <a:t> </a:t>
            </a:r>
            <a:r>
              <a:rPr lang="es-MX" b="1" dirty="0" err="1"/>
              <a:t>Analysis</a:t>
            </a:r>
            <a:endParaRPr lang="es-MX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Boosting</a:t>
            </a:r>
            <a:endParaRPr lang="es-MX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Support</a:t>
            </a:r>
            <a:r>
              <a:rPr lang="es-MX" b="1" dirty="0"/>
              <a:t> Vector Machines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Neural Networks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1AEE7EB-196D-4335-BCA4-DC30F993B263}"/>
              </a:ext>
            </a:extLst>
          </p:cNvPr>
          <p:cNvSpPr txBox="1"/>
          <p:nvPr/>
        </p:nvSpPr>
        <p:spPr>
          <a:xfrm>
            <a:off x="5811929" y="1068582"/>
            <a:ext cx="3747897" cy="586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b="1" dirty="0"/>
              <a:t>Split data </a:t>
            </a:r>
            <a:r>
              <a:rPr lang="es-MX" b="1" dirty="0" err="1"/>
              <a:t>into</a:t>
            </a:r>
            <a:r>
              <a:rPr lang="es-MX" b="1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Train (70%)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Test (30)</a:t>
            </a:r>
          </a:p>
          <a:p>
            <a:pPr>
              <a:lnSpc>
                <a:spcPct val="150000"/>
              </a:lnSpc>
            </a:pPr>
            <a:r>
              <a:rPr lang="es-MX" b="1" dirty="0"/>
              <a:t>MLR </a:t>
            </a:r>
            <a:r>
              <a:rPr lang="es-MX" b="1" dirty="0" err="1"/>
              <a:t>package</a:t>
            </a:r>
            <a:r>
              <a:rPr lang="es-MX" b="1" dirty="0"/>
              <a:t> in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makeLearner</a:t>
            </a:r>
            <a:endParaRPr lang="es-MX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Predict</a:t>
            </a:r>
            <a:endParaRPr lang="es-MX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Performance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Accuracy</a:t>
            </a:r>
            <a:endParaRPr lang="es-MX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F1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/>
              <a:t>Recall</a:t>
            </a:r>
            <a:endParaRPr lang="es-MX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AUC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Log </a:t>
            </a:r>
            <a:r>
              <a:rPr lang="es-MX" b="1" dirty="0" err="1"/>
              <a:t>Loss</a:t>
            </a:r>
            <a:endParaRPr lang="es-MX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b="1" dirty="0"/>
          </a:p>
        </p:txBody>
      </p:sp>
      <p:pic>
        <p:nvPicPr>
          <p:cNvPr id="2052" name="Picture 4" descr="Resultado de imagen para training model algorithm">
            <a:extLst>
              <a:ext uri="{FF2B5EF4-FFF2-40B4-BE49-F238E27FC236}">
                <a16:creationId xmlns:a16="http://schemas.microsoft.com/office/drawing/2014/main" id="{B197A97F-1BCD-4E7A-80EA-26677B0E8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5" y="810048"/>
            <a:ext cx="40290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">
            <a:extLst>
              <a:ext uri="{FF2B5EF4-FFF2-40B4-BE49-F238E27FC236}">
                <a16:creationId xmlns:a16="http://schemas.microsoft.com/office/drawing/2014/main" id="{9DEB52CC-18BE-460A-ACC3-BBBF33659096}"/>
              </a:ext>
            </a:extLst>
          </p:cNvPr>
          <p:cNvSpPr/>
          <p:nvPr/>
        </p:nvSpPr>
        <p:spPr>
          <a:xfrm>
            <a:off x="4450253" y="3029653"/>
            <a:ext cx="986444" cy="310874"/>
          </a:xfrm>
          <a:prstGeom prst="rightArrow">
            <a:avLst/>
          </a:prstGeom>
          <a:solidFill>
            <a:srgbClr val="01351D"/>
          </a:solidFill>
          <a:ln>
            <a:solidFill>
              <a:srgbClr val="013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576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F9DA-5663-4632-AF1F-B5B19092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51" y="240854"/>
            <a:ext cx="4567047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spc="200" dirty="0">
                <a:solidFill>
                  <a:srgbClr val="A40079"/>
                </a:solidFill>
              </a:rPr>
              <a:t>Experimental Setting</a:t>
            </a:r>
            <a:endParaRPr lang="en-GB" sz="4500" b="1" dirty="0">
              <a:solidFill>
                <a:srgbClr val="A40079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4EB1B6-83E1-44DC-8FFB-97BBF41FC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" y="2512359"/>
            <a:ext cx="6348931" cy="43361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32DE7F7-E1EF-434D-8345-A367AC41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069" y="2521884"/>
            <a:ext cx="6348931" cy="430725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AAAABEB-7A08-48E3-9F44-44B8DEB305CE}"/>
              </a:ext>
            </a:extLst>
          </p:cNvPr>
          <p:cNvSpPr txBox="1"/>
          <p:nvPr/>
        </p:nvSpPr>
        <p:spPr>
          <a:xfrm>
            <a:off x="8251190" y="2012846"/>
            <a:ext cx="153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/>
              <a:t>Boosting</a:t>
            </a:r>
            <a:endParaRPr lang="es-MX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135764-1A58-444C-BE78-FCFBF304B185}"/>
              </a:ext>
            </a:extLst>
          </p:cNvPr>
          <p:cNvSpPr txBox="1"/>
          <p:nvPr/>
        </p:nvSpPr>
        <p:spPr>
          <a:xfrm>
            <a:off x="1239087" y="2010255"/>
            <a:ext cx="291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err="1"/>
              <a:t>Logistic</a:t>
            </a:r>
            <a:r>
              <a:rPr lang="es-MX" sz="2400" b="1" dirty="0"/>
              <a:t> </a:t>
            </a:r>
            <a:r>
              <a:rPr lang="es-MX" sz="2400" b="1" dirty="0" err="1"/>
              <a:t>Regression</a:t>
            </a:r>
            <a:r>
              <a:rPr lang="es-MX" sz="2400" b="1" dirty="0"/>
              <a:t> 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4566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7AD4-DC29-4C60-B767-3FCA8BB5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sz="4500" b="1" dirty="0">
                <a:solidFill>
                  <a:srgbClr val="A40079"/>
                </a:solidFill>
              </a:rPr>
              <a:t>Results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C4E2C4-F5CF-4808-89F9-0FA4A7FD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39" y="1983232"/>
            <a:ext cx="10534650" cy="30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4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A40079"/>
                </a:solidFill>
              </a:rP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The term malware is a combination of malicious software. It is any piece of software that was written with the intent of doing harm to data, devices or people.</a:t>
            </a:r>
          </a:p>
          <a:p>
            <a:pPr marL="128016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What factors affect whether a computer is at risk of having malware?</a:t>
            </a:r>
            <a:endParaRPr lang="fr-FR" sz="2000" dirty="0"/>
          </a:p>
        </p:txBody>
      </p:sp>
      <p:pic>
        <p:nvPicPr>
          <p:cNvPr id="5" name="Picture 6" descr="what is malware">
            <a:extLst>
              <a:ext uri="{FF2B5EF4-FFF2-40B4-BE49-F238E27FC236}">
                <a16:creationId xmlns:a16="http://schemas.microsoft.com/office/drawing/2014/main" id="{8B70B90D-A448-49BF-8D01-39953E634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1131566"/>
            <a:ext cx="6909577" cy="45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80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EA77-0DCD-41C9-AD7D-2E88D971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sz="4500" b="1" dirty="0">
                <a:solidFill>
                  <a:srgbClr val="A40079"/>
                </a:solidFill>
              </a:rPr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4885-C01E-4A5D-8E0F-B7E9AE23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76" y="1993392"/>
            <a:ext cx="9720073" cy="4023360"/>
          </a:xfrm>
        </p:spPr>
        <p:txBody>
          <a:bodyPr/>
          <a:lstStyle/>
          <a:p>
            <a:r>
              <a:rPr lang="en-GB" dirty="0"/>
              <a:t>The classification process could be improved by:</a:t>
            </a:r>
          </a:p>
          <a:p>
            <a:pPr lvl="1"/>
            <a:r>
              <a:rPr lang="en-GB" dirty="0"/>
              <a:t>Adding more variables on the stratified sample</a:t>
            </a:r>
          </a:p>
          <a:p>
            <a:pPr lvl="1"/>
            <a:r>
              <a:rPr lang="en-GB" dirty="0"/>
              <a:t>Adding more variables to the model</a:t>
            </a:r>
          </a:p>
          <a:p>
            <a:pPr lvl="1"/>
            <a:r>
              <a:rPr lang="en-GB" dirty="0"/>
              <a:t>Using more sophisticated algorithms</a:t>
            </a:r>
          </a:p>
          <a:p>
            <a:r>
              <a:rPr lang="en-GB" dirty="0"/>
              <a:t>Unfortunately these options come with a higher computational cost</a:t>
            </a:r>
          </a:p>
        </p:txBody>
      </p:sp>
    </p:spTree>
    <p:extLst>
      <p:ext uri="{BB962C8B-B14F-4D97-AF65-F5344CB8AC3E}">
        <p14:creationId xmlns:p14="http://schemas.microsoft.com/office/powerpoint/2010/main" val="198498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BEFB-AD08-45F8-AA34-6195C4CC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sz="4500" b="1" dirty="0">
                <a:solidFill>
                  <a:srgbClr val="A40079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6003-24D1-4E2E-B2BB-0C63C839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https://towardsdatascience.com/how-to-handle-missing-data-8646b18db0d4</a:t>
            </a:r>
            <a:endParaRPr lang="en-GB" dirty="0"/>
          </a:p>
          <a:p>
            <a:r>
              <a:rPr lang="en-GB" dirty="0">
                <a:hlinkClick r:id="rId3"/>
              </a:rPr>
              <a:t>https://www.analyticsvidhya.com/blog/2016/01/guide-data-exploration/</a:t>
            </a:r>
            <a:endParaRPr lang="en-GB" dirty="0"/>
          </a:p>
          <a:p>
            <a:r>
              <a:rPr lang="es-MX" dirty="0">
                <a:hlinkClick r:id="rId4"/>
              </a:rPr>
              <a:t>https://arxiv.org/pdf/1609.06146.pdf</a:t>
            </a:r>
            <a:endParaRPr lang="es-MX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2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5843-11C3-4E6B-9355-863C0E54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193" y="1011117"/>
            <a:ext cx="10558020" cy="56492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A40079"/>
                </a:solidFill>
              </a:rPr>
              <a:t>      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9E31-A32D-4187-B569-44C8B4F7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61" y="1131903"/>
            <a:ext cx="10062328" cy="4307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Predict a windows machine’s probability of getting infected by various families of malware, based on different properties of that machine.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i="1" dirty="0"/>
              <a:t>Datasets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i="1" dirty="0"/>
              <a:t>Train (83 variables and 8,921,483 observations: Size appx 4GB)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i="1" dirty="0"/>
              <a:t>Test (83 variables : Size appx 3GB)</a:t>
            </a:r>
          </a:p>
          <a:p>
            <a:pPr marL="0" indent="0">
              <a:buNone/>
            </a:pPr>
            <a:endParaRPr lang="en-GB" sz="2400" b="1" i="1" dirty="0"/>
          </a:p>
          <a:p>
            <a:pPr marL="0" indent="0">
              <a:buNone/>
            </a:pPr>
            <a:endParaRPr lang="en-GB" sz="2400" b="1" i="1" dirty="0"/>
          </a:p>
          <a:p>
            <a:pPr marL="0" indent="0">
              <a:buNone/>
            </a:pPr>
            <a:r>
              <a:rPr lang="en-GB" sz="2400" b="1" i="1" dirty="0"/>
              <a:t>            HUGE DATASETS!!</a:t>
            </a:r>
          </a:p>
          <a:p>
            <a:pPr marL="0" indent="0">
              <a:buNone/>
            </a:pPr>
            <a:endParaRPr lang="en-GB" sz="2400" b="1" i="1" dirty="0"/>
          </a:p>
          <a:p>
            <a:pPr marL="0" indent="0">
              <a:buNone/>
            </a:pPr>
            <a:endParaRPr lang="en-GB" sz="2400" b="1" i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30403-E983-46EA-978C-D18ACE96CBF7}"/>
              </a:ext>
            </a:extLst>
          </p:cNvPr>
          <p:cNvSpPr txBox="1"/>
          <p:nvPr/>
        </p:nvSpPr>
        <p:spPr>
          <a:xfrm>
            <a:off x="970961" y="6165130"/>
            <a:ext cx="858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 :</a:t>
            </a:r>
            <a:r>
              <a:rPr lang="en-GB" dirty="0">
                <a:hlinkClick r:id="rId2"/>
              </a:rPr>
              <a:t>https://www.kaggle.com/c/microsoft-malware-prediction/overview/prizes</a:t>
            </a: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327465-48A0-4922-BD46-68340CB85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1" y="4693920"/>
            <a:ext cx="784687" cy="7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500" b="1" dirty="0" err="1">
                <a:solidFill>
                  <a:srgbClr val="A40079"/>
                </a:solidFill>
              </a:rPr>
              <a:t>pROCESS</a:t>
            </a:r>
            <a:endParaRPr lang="fr-FR" sz="4500" b="1" dirty="0">
              <a:solidFill>
                <a:srgbClr val="A40079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9982C314-8A53-43A6-A987-FBCA3B718F43}"/>
              </a:ext>
            </a:extLst>
          </p:cNvPr>
          <p:cNvSpPr/>
          <p:nvPr/>
        </p:nvSpPr>
        <p:spPr>
          <a:xfrm>
            <a:off x="1900427" y="2638052"/>
            <a:ext cx="2492698" cy="1581896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79ED0-7897-40AD-B2F4-6C736205EE6B}"/>
              </a:ext>
            </a:extLst>
          </p:cNvPr>
          <p:cNvSpPr/>
          <p:nvPr/>
        </p:nvSpPr>
        <p:spPr>
          <a:xfrm>
            <a:off x="1594350" y="4403836"/>
            <a:ext cx="2443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Data Preparation</a:t>
            </a:r>
          </a:p>
          <a:p>
            <a:r>
              <a:rPr lang="fr-FR" dirty="0">
                <a:solidFill>
                  <a:srgbClr val="01351D"/>
                </a:solidFill>
              </a:rPr>
              <a:t>Include data exploration</a:t>
            </a:r>
          </a:p>
          <a:p>
            <a:r>
              <a:rPr lang="fr-FR" dirty="0">
                <a:solidFill>
                  <a:srgbClr val="01351D"/>
                </a:solidFill>
              </a:rPr>
              <a:t> and data preprocessing</a:t>
            </a:r>
          </a:p>
          <a:p>
            <a:r>
              <a:rPr lang="fr-FR" dirty="0">
                <a:solidFill>
                  <a:srgbClr val="01351D"/>
                </a:solidFill>
              </a:rPr>
              <a:t>For basetable </a:t>
            </a:r>
            <a:r>
              <a:rPr lang="fr-FR" dirty="0" err="1">
                <a:solidFill>
                  <a:srgbClr val="01351D"/>
                </a:solidFill>
              </a:rPr>
              <a:t>creation</a:t>
            </a:r>
            <a:r>
              <a:rPr lang="fr-FR" dirty="0">
                <a:solidFill>
                  <a:srgbClr val="01351D"/>
                </a:solidFill>
              </a:rPr>
              <a:t> </a:t>
            </a:r>
          </a:p>
          <a:p>
            <a:endParaRPr lang="fr-FR" dirty="0">
              <a:solidFill>
                <a:srgbClr val="01351D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0DA14B-C0D9-4D5B-AB6B-849F68FAD935}"/>
              </a:ext>
            </a:extLst>
          </p:cNvPr>
          <p:cNvSpPr/>
          <p:nvPr/>
        </p:nvSpPr>
        <p:spPr>
          <a:xfrm>
            <a:off x="7859115" y="4414445"/>
            <a:ext cx="18199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Evaluation</a:t>
            </a:r>
          </a:p>
          <a:p>
            <a:r>
              <a:rPr lang="fr-FR" dirty="0" err="1">
                <a:solidFill>
                  <a:srgbClr val="01351D"/>
                </a:solidFill>
              </a:rPr>
              <a:t>Evaluating</a:t>
            </a:r>
            <a:r>
              <a:rPr lang="fr-FR" dirty="0">
                <a:solidFill>
                  <a:srgbClr val="01351D"/>
                </a:solidFill>
              </a:rPr>
              <a:t> model </a:t>
            </a:r>
          </a:p>
          <a:p>
            <a:r>
              <a:rPr lang="fr-FR" dirty="0" err="1">
                <a:solidFill>
                  <a:srgbClr val="01351D"/>
                </a:solidFill>
              </a:rPr>
              <a:t>results</a:t>
            </a:r>
            <a:endParaRPr lang="fr-FR" dirty="0">
              <a:solidFill>
                <a:srgbClr val="01351D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226B5E-1BCA-4B01-B320-961C1E54A391}"/>
              </a:ext>
            </a:extLst>
          </p:cNvPr>
          <p:cNvSpPr/>
          <p:nvPr/>
        </p:nvSpPr>
        <p:spPr>
          <a:xfrm>
            <a:off x="5954346" y="4368363"/>
            <a:ext cx="20915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>
                <a:solidFill>
                  <a:srgbClr val="FFC000"/>
                </a:solidFill>
              </a:rPr>
              <a:t>Modelling</a:t>
            </a:r>
            <a:endParaRPr lang="fr-FR" b="1" dirty="0">
              <a:solidFill>
                <a:srgbClr val="FFC000"/>
              </a:solidFill>
            </a:endParaRPr>
          </a:p>
          <a:p>
            <a:r>
              <a:rPr lang="fr-FR" dirty="0" err="1">
                <a:solidFill>
                  <a:srgbClr val="01351D"/>
                </a:solidFill>
              </a:rPr>
              <a:t>Trying</a:t>
            </a:r>
            <a:r>
              <a:rPr lang="fr-FR" dirty="0">
                <a:solidFill>
                  <a:srgbClr val="01351D"/>
                </a:solidFill>
              </a:rPr>
              <a:t> out </a:t>
            </a:r>
            <a:r>
              <a:rPr lang="fr-FR" dirty="0" err="1">
                <a:solidFill>
                  <a:srgbClr val="01351D"/>
                </a:solidFill>
              </a:rPr>
              <a:t>different</a:t>
            </a:r>
            <a:r>
              <a:rPr lang="fr-FR" dirty="0">
                <a:solidFill>
                  <a:srgbClr val="01351D"/>
                </a:solidFill>
              </a:rPr>
              <a:t> </a:t>
            </a:r>
          </a:p>
          <a:p>
            <a:r>
              <a:rPr lang="fr-FR" dirty="0" err="1">
                <a:solidFill>
                  <a:srgbClr val="01351D"/>
                </a:solidFill>
              </a:rPr>
              <a:t>models</a:t>
            </a:r>
            <a:endParaRPr lang="fr-FR" dirty="0">
              <a:solidFill>
                <a:srgbClr val="01351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2CA801-9C1F-464A-8D81-A940B50EB25C}"/>
              </a:ext>
            </a:extLst>
          </p:cNvPr>
          <p:cNvSpPr/>
          <p:nvPr/>
        </p:nvSpPr>
        <p:spPr>
          <a:xfrm>
            <a:off x="3953285" y="4403668"/>
            <a:ext cx="20010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Variable </a:t>
            </a:r>
            <a:r>
              <a:rPr lang="fr-FR" b="1" dirty="0" err="1">
                <a:solidFill>
                  <a:srgbClr val="00B050"/>
                </a:solidFill>
              </a:rPr>
              <a:t>Selection</a:t>
            </a:r>
            <a:endParaRPr lang="fr-FR" b="1" dirty="0">
              <a:solidFill>
                <a:srgbClr val="00B050"/>
              </a:solidFill>
            </a:endParaRPr>
          </a:p>
          <a:p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srgbClr val="01351D"/>
                </a:solidFill>
              </a:rPr>
              <a:t>Selecting the best</a:t>
            </a:r>
          </a:p>
          <a:p>
            <a:r>
              <a:rPr lang="fr-FR" dirty="0" err="1">
                <a:solidFill>
                  <a:srgbClr val="01351D"/>
                </a:solidFill>
              </a:rPr>
              <a:t>predictor</a:t>
            </a:r>
            <a:r>
              <a:rPr lang="fr-FR" dirty="0">
                <a:solidFill>
                  <a:srgbClr val="01351D"/>
                </a:solidFill>
              </a:rPr>
              <a:t> variables </a:t>
            </a:r>
          </a:p>
          <a:p>
            <a:r>
              <a:rPr lang="fr-FR" dirty="0">
                <a:solidFill>
                  <a:srgbClr val="01351D"/>
                </a:solidFill>
              </a:rPr>
              <a:t>for our model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6B432CB7-CC27-4668-8876-7398F24118AC}"/>
              </a:ext>
            </a:extLst>
          </p:cNvPr>
          <p:cNvSpPr/>
          <p:nvPr/>
        </p:nvSpPr>
        <p:spPr>
          <a:xfrm>
            <a:off x="7099412" y="2638052"/>
            <a:ext cx="2492698" cy="1581896"/>
          </a:xfrm>
          <a:prstGeom prst="chevron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FBEE935E-350C-4828-8E1E-7D8E3FD18311}"/>
              </a:ext>
            </a:extLst>
          </p:cNvPr>
          <p:cNvSpPr/>
          <p:nvPr/>
        </p:nvSpPr>
        <p:spPr>
          <a:xfrm>
            <a:off x="5366417" y="2638052"/>
            <a:ext cx="2492698" cy="1581896"/>
          </a:xfrm>
          <a:prstGeom prst="chevr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5EC7BD1-0825-435E-8F05-DB78798F23FB}"/>
              </a:ext>
            </a:extLst>
          </p:cNvPr>
          <p:cNvSpPr/>
          <p:nvPr/>
        </p:nvSpPr>
        <p:spPr>
          <a:xfrm>
            <a:off x="3633422" y="2638052"/>
            <a:ext cx="2492698" cy="1581896"/>
          </a:xfrm>
          <a:prstGeom prst="chevr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4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7A1C41F-24CC-4707-9362-F1A5F37DB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879947"/>
              </p:ext>
            </p:extLst>
          </p:nvPr>
        </p:nvGraphicFramePr>
        <p:xfrm>
          <a:off x="1363933" y="1758317"/>
          <a:ext cx="5499886" cy="4478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E2F689BC-EADE-49E5-923A-2ACBC974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193" y="1011117"/>
            <a:ext cx="10558020" cy="56492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A40079"/>
                </a:solidFill>
              </a:rPr>
              <a:t>        Data preparation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F689BC-EADE-49E5-923A-2ACBC974DC9C}"/>
              </a:ext>
            </a:extLst>
          </p:cNvPr>
          <p:cNvSpPr txBox="1">
            <a:spLocks/>
          </p:cNvSpPr>
          <p:nvPr/>
        </p:nvSpPr>
        <p:spPr>
          <a:xfrm>
            <a:off x="9134987" y="3432890"/>
            <a:ext cx="3483116" cy="5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>
                <a:solidFill>
                  <a:schemeClr val="accent2">
                    <a:lumMod val="50000"/>
                  </a:schemeClr>
                </a:solidFill>
              </a:rPr>
              <a:t>BASETABLE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8005156" y="3557409"/>
            <a:ext cx="889462" cy="315883"/>
          </a:xfrm>
          <a:prstGeom prst="rightArrow">
            <a:avLst/>
          </a:prstGeom>
          <a:solidFill>
            <a:srgbClr val="01351D"/>
          </a:solidFill>
          <a:ln>
            <a:solidFill>
              <a:srgbClr val="013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82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500" b="1" dirty="0">
                <a:solidFill>
                  <a:srgbClr val="A40079"/>
                </a:solidFill>
              </a:rPr>
              <a:t>Picking a </a:t>
            </a:r>
            <a:r>
              <a:rPr lang="fr-FR" sz="4500" b="1" dirty="0" err="1">
                <a:solidFill>
                  <a:srgbClr val="A40079"/>
                </a:solidFill>
              </a:rPr>
              <a:t>sample</a:t>
            </a:r>
            <a:r>
              <a:rPr lang="fr-FR" sz="4500" b="1" dirty="0">
                <a:solidFill>
                  <a:srgbClr val="A40079"/>
                </a:solidFill>
              </a:rPr>
              <a:t> (stratification)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E7244D-EFA7-44F0-AC8F-0A13982D0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85" y="2110085"/>
            <a:ext cx="4073548" cy="29443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949318-7064-4F1C-9410-AC700FC32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87" y="2110092"/>
            <a:ext cx="4073539" cy="294436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29894" y="4613039"/>
            <a:ext cx="3932211" cy="1670858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/>
              <a:t>HasDetections</a:t>
            </a:r>
            <a:endParaRPr lang="en-US" sz="2400" dirty="0"/>
          </a:p>
          <a:p>
            <a:pPr lvl="2"/>
            <a:r>
              <a:rPr lang="en-US" sz="1800" dirty="0"/>
              <a:t>0 = no detection of malware</a:t>
            </a:r>
          </a:p>
          <a:p>
            <a:pPr lvl="2"/>
            <a:r>
              <a:rPr lang="en-US" sz="1800" dirty="0"/>
              <a:t>1 = malware detected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6027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30" y="2122950"/>
            <a:ext cx="11449918" cy="32387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447" y="2011680"/>
            <a:ext cx="11629506" cy="3458095"/>
          </a:xfrm>
          <a:prstGeom prst="rect">
            <a:avLst/>
          </a:prstGeom>
          <a:noFill/>
          <a:ln w="57150">
            <a:solidFill>
              <a:srgbClr val="013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A4D8B0-EF4C-4685-9FE5-AAF79C8BB557}"/>
              </a:ext>
            </a:extLst>
          </p:cNvPr>
          <p:cNvSpPr txBox="1">
            <a:spLocks/>
          </p:cNvSpPr>
          <p:nvPr/>
        </p:nvSpPr>
        <p:spPr>
          <a:xfrm>
            <a:off x="-109193" y="1011117"/>
            <a:ext cx="10558020" cy="5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A40079"/>
                </a:solidFill>
              </a:rPr>
              <a:t>        overview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689BC-EADE-49E5-923A-2ACBC974DC9C}"/>
              </a:ext>
            </a:extLst>
          </p:cNvPr>
          <p:cNvSpPr txBox="1">
            <a:spLocks/>
          </p:cNvSpPr>
          <p:nvPr/>
        </p:nvSpPr>
        <p:spPr>
          <a:xfrm>
            <a:off x="2883815" y="5980231"/>
            <a:ext cx="6891951" cy="412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 b="1" dirty="0">
                <a:solidFill>
                  <a:srgbClr val="A40079"/>
                </a:solidFill>
              </a:rPr>
              <a:t>Objective: reduce complexity </a:t>
            </a:r>
          </a:p>
        </p:txBody>
      </p:sp>
    </p:spTree>
    <p:extLst>
      <p:ext uri="{BB962C8B-B14F-4D97-AF65-F5344CB8AC3E}">
        <p14:creationId xmlns:p14="http://schemas.microsoft.com/office/powerpoint/2010/main" val="161039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243197" cy="1499616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A40079"/>
                </a:solidFill>
              </a:rPr>
              <a:t>Data </a:t>
            </a:r>
            <a:r>
              <a:rPr lang="fr-FR" sz="4000" b="1" dirty="0" err="1">
                <a:solidFill>
                  <a:srgbClr val="A40079"/>
                </a:solidFill>
              </a:rPr>
              <a:t>PrepROCESSing</a:t>
            </a:r>
            <a:endParaRPr lang="fr-FR" sz="4000" b="1" dirty="0">
              <a:solidFill>
                <a:srgbClr val="A40079"/>
              </a:solidFill>
            </a:endParaRPr>
          </a:p>
        </p:txBody>
      </p:sp>
      <p:pic>
        <p:nvPicPr>
          <p:cNvPr id="1028" name="Picture 4" descr="Resultado de imagen para data preprocessing">
            <a:extLst>
              <a:ext uri="{FF2B5EF4-FFF2-40B4-BE49-F238E27FC236}">
                <a16:creationId xmlns:a16="http://schemas.microsoft.com/office/drawing/2014/main" id="{3886E582-6D18-4F70-89AC-130FE36AC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0067" y="2835154"/>
            <a:ext cx="6909577" cy="21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0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86" y="1623293"/>
            <a:ext cx="7729727" cy="392909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69787" y="1623293"/>
            <a:ext cx="7729728" cy="3929095"/>
          </a:xfrm>
          <a:prstGeom prst="rect">
            <a:avLst/>
          </a:prstGeom>
          <a:noFill/>
          <a:ln w="57150">
            <a:solidFill>
              <a:srgbClr val="013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CC2821-584A-49AA-8BE9-1BECB4EA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39" y="905660"/>
            <a:ext cx="10558020" cy="56492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A40079"/>
                </a:solidFill>
              </a:rPr>
              <a:t>       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710766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Panorámica</PresentationFormat>
  <Paragraphs>97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Tw Cen MT</vt:lpstr>
      <vt:lpstr>Tw Cen MT Condensed</vt:lpstr>
      <vt:lpstr>Wingdings</vt:lpstr>
      <vt:lpstr>Wingdings 3</vt:lpstr>
      <vt:lpstr>Integral</vt:lpstr>
      <vt:lpstr>Presentación de PowerPoint</vt:lpstr>
      <vt:lpstr>PROBLEM DESCRIPTION</vt:lpstr>
      <vt:lpstr>        Objective</vt:lpstr>
      <vt:lpstr>pROCESS</vt:lpstr>
      <vt:lpstr>        Data preparation</vt:lpstr>
      <vt:lpstr>Picking a sample (stratification)</vt:lpstr>
      <vt:lpstr>Presentación de PowerPoint</vt:lpstr>
      <vt:lpstr>Data PrepROCESSing</vt:lpstr>
      <vt:lpstr>        MISSING VALUES</vt:lpstr>
      <vt:lpstr>        dealing with missing values</vt:lpstr>
      <vt:lpstr>        outliers (numeric only)</vt:lpstr>
      <vt:lpstr>Categorical variables</vt:lpstr>
      <vt:lpstr>Dealing with variables</vt:lpstr>
      <vt:lpstr>Final Database</vt:lpstr>
      <vt:lpstr>Variable selection</vt:lpstr>
      <vt:lpstr>Variable Correlation</vt:lpstr>
      <vt:lpstr>Modeling</vt:lpstr>
      <vt:lpstr>Experimental Setting</vt:lpstr>
      <vt:lpstr>Results</vt:lpstr>
      <vt:lpstr>Improvements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 valencia</dc:creator>
  <cp:lastModifiedBy>pau valencia</cp:lastModifiedBy>
  <cp:revision>8</cp:revision>
  <dcterms:created xsi:type="dcterms:W3CDTF">2019-04-25T19:06:49Z</dcterms:created>
  <dcterms:modified xsi:type="dcterms:W3CDTF">2019-04-25T21:02:43Z</dcterms:modified>
</cp:coreProperties>
</file>