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2"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3F7C74B8-DDA7-416B-9D4D-228CED1BB6EA}" type="datetimeFigureOut">
              <a:rPr lang="en-IN" smtClean="0"/>
              <a:t>04-11-2022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FF64025-A033-4B51-997F-22FF3C377E35}"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2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C74B8-DDA7-416B-9D4D-228CED1BB6EA}"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F64025-A033-4B51-997F-22FF3C377E35}" type="slidenum">
              <a:rPr lang="en-IN" smtClean="0"/>
              <a:t>‹#›</a:t>
            </a:fld>
            <a:endParaRPr lang="en-IN"/>
          </a:p>
        </p:txBody>
      </p:sp>
    </p:spTree>
    <p:extLst>
      <p:ext uri="{BB962C8B-B14F-4D97-AF65-F5344CB8AC3E}">
        <p14:creationId xmlns:p14="http://schemas.microsoft.com/office/powerpoint/2010/main" val="3665753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C74B8-DDA7-416B-9D4D-228CED1BB6EA}"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F64025-A033-4B51-997F-22FF3C377E35}" type="slidenum">
              <a:rPr lang="en-IN" smtClean="0"/>
              <a:t>‹#›</a:t>
            </a:fld>
            <a:endParaRPr lang="en-IN"/>
          </a:p>
        </p:txBody>
      </p:sp>
    </p:spTree>
    <p:extLst>
      <p:ext uri="{BB962C8B-B14F-4D97-AF65-F5344CB8AC3E}">
        <p14:creationId xmlns:p14="http://schemas.microsoft.com/office/powerpoint/2010/main" val="1998913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C74B8-DDA7-416B-9D4D-228CED1BB6EA}"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F64025-A033-4B51-997F-22FF3C377E35}" type="slidenum">
              <a:rPr lang="en-IN" smtClean="0"/>
              <a:t>‹#›</a:t>
            </a:fld>
            <a:endParaRPr lang="en-IN"/>
          </a:p>
        </p:txBody>
      </p:sp>
    </p:spTree>
    <p:extLst>
      <p:ext uri="{BB962C8B-B14F-4D97-AF65-F5344CB8AC3E}">
        <p14:creationId xmlns:p14="http://schemas.microsoft.com/office/powerpoint/2010/main" val="999097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C74B8-DDA7-416B-9D4D-228CED1BB6EA}"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F64025-A033-4B51-997F-22FF3C377E35}"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383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7C74B8-DDA7-416B-9D4D-228CED1BB6EA}"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64025-A033-4B51-997F-22FF3C377E35}" type="slidenum">
              <a:rPr lang="en-IN" smtClean="0"/>
              <a:t>‹#›</a:t>
            </a:fld>
            <a:endParaRPr lang="en-IN"/>
          </a:p>
        </p:txBody>
      </p:sp>
    </p:spTree>
    <p:extLst>
      <p:ext uri="{BB962C8B-B14F-4D97-AF65-F5344CB8AC3E}">
        <p14:creationId xmlns:p14="http://schemas.microsoft.com/office/powerpoint/2010/main" val="935215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7C74B8-DDA7-416B-9D4D-228CED1BB6EA}" type="datetimeFigureOut">
              <a:rPr lang="en-IN" smtClean="0"/>
              <a:t>04-11-2022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F64025-A033-4B51-997F-22FF3C377E35}" type="slidenum">
              <a:rPr lang="en-IN" smtClean="0"/>
              <a:t>‹#›</a:t>
            </a:fld>
            <a:endParaRPr lang="en-IN"/>
          </a:p>
        </p:txBody>
      </p:sp>
    </p:spTree>
    <p:extLst>
      <p:ext uri="{BB962C8B-B14F-4D97-AF65-F5344CB8AC3E}">
        <p14:creationId xmlns:p14="http://schemas.microsoft.com/office/powerpoint/2010/main" val="838384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7C74B8-DDA7-416B-9D4D-228CED1BB6EA}" type="datetimeFigureOut">
              <a:rPr lang="en-IN" smtClean="0"/>
              <a:t>04-11-2022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F64025-A033-4B51-997F-22FF3C377E35}" type="slidenum">
              <a:rPr lang="en-IN" smtClean="0"/>
              <a:t>‹#›</a:t>
            </a:fld>
            <a:endParaRPr lang="en-IN"/>
          </a:p>
        </p:txBody>
      </p:sp>
    </p:spTree>
    <p:extLst>
      <p:ext uri="{BB962C8B-B14F-4D97-AF65-F5344CB8AC3E}">
        <p14:creationId xmlns:p14="http://schemas.microsoft.com/office/powerpoint/2010/main" val="601906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7C74B8-DDA7-416B-9D4D-228CED1BB6EA}" type="datetimeFigureOut">
              <a:rPr lang="en-IN" smtClean="0"/>
              <a:t>04-11-2022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F64025-A033-4B51-997F-22FF3C377E35}" type="slidenum">
              <a:rPr lang="en-IN" smtClean="0"/>
              <a:t>‹#›</a:t>
            </a:fld>
            <a:endParaRPr lang="en-IN"/>
          </a:p>
        </p:txBody>
      </p:sp>
    </p:spTree>
    <p:extLst>
      <p:ext uri="{BB962C8B-B14F-4D97-AF65-F5344CB8AC3E}">
        <p14:creationId xmlns:p14="http://schemas.microsoft.com/office/powerpoint/2010/main" val="2062069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C74B8-DDA7-416B-9D4D-228CED1BB6EA}"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64025-A033-4B51-997F-22FF3C377E35}" type="slidenum">
              <a:rPr lang="en-IN" smtClean="0"/>
              <a:t>‹#›</a:t>
            </a:fld>
            <a:endParaRPr lang="en-IN"/>
          </a:p>
        </p:txBody>
      </p:sp>
    </p:spTree>
    <p:extLst>
      <p:ext uri="{BB962C8B-B14F-4D97-AF65-F5344CB8AC3E}">
        <p14:creationId xmlns:p14="http://schemas.microsoft.com/office/powerpoint/2010/main" val="391319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C74B8-DDA7-416B-9D4D-228CED1BB6EA}"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64025-A033-4B51-997F-22FF3C377E35}" type="slidenum">
              <a:rPr lang="en-IN" smtClean="0"/>
              <a:t>‹#›</a:t>
            </a:fld>
            <a:endParaRPr lang="en-IN"/>
          </a:p>
        </p:txBody>
      </p:sp>
    </p:spTree>
    <p:extLst>
      <p:ext uri="{BB962C8B-B14F-4D97-AF65-F5344CB8AC3E}">
        <p14:creationId xmlns:p14="http://schemas.microsoft.com/office/powerpoint/2010/main" val="168654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F7C74B8-DDA7-416B-9D4D-228CED1BB6EA}" type="datetimeFigureOut">
              <a:rPr lang="en-IN" smtClean="0"/>
              <a:t>04-11-2022</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BFF64025-A033-4B51-997F-22FF3C377E35}" type="slidenum">
              <a:rPr lang="en-IN" smtClean="0"/>
              <a:t>‹#›</a:t>
            </a:fld>
            <a:endParaRPr lang="en-IN"/>
          </a:p>
        </p:txBody>
      </p:sp>
    </p:spTree>
    <p:extLst>
      <p:ext uri="{BB962C8B-B14F-4D97-AF65-F5344CB8AC3E}">
        <p14:creationId xmlns:p14="http://schemas.microsoft.com/office/powerpoint/2010/main" val="26506227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32349-6CBD-C28D-4EB7-E421D5AD64EA}"/>
              </a:ext>
            </a:extLst>
          </p:cNvPr>
          <p:cNvSpPr>
            <a:spLocks noGrp="1"/>
          </p:cNvSpPr>
          <p:nvPr>
            <p:ph type="ctrTitle"/>
          </p:nvPr>
        </p:nvSpPr>
        <p:spPr/>
        <p:txBody>
          <a:bodyPr/>
          <a:lstStyle/>
          <a:p>
            <a:r>
              <a:rPr lang="en-IN" b="0" dirty="0">
                <a:latin typeface="Ebrima" panose="02000000000000000000" pitchFamily="2" charset="0"/>
                <a:ea typeface="Ebrima" panose="02000000000000000000" pitchFamily="2" charset="0"/>
                <a:cs typeface="Ebrima" panose="02000000000000000000" pitchFamily="2" charset="0"/>
              </a:rPr>
              <a:t>Smm750 Digital technologies &amp; value creation</a:t>
            </a:r>
          </a:p>
        </p:txBody>
      </p:sp>
      <p:sp>
        <p:nvSpPr>
          <p:cNvPr id="3" name="Subtitle 2">
            <a:extLst>
              <a:ext uri="{FF2B5EF4-FFF2-40B4-BE49-F238E27FC236}">
                <a16:creationId xmlns:a16="http://schemas.microsoft.com/office/drawing/2014/main" id="{76E029EC-11C2-28E2-5ECC-E7CA5C39C31D}"/>
              </a:ext>
            </a:extLst>
          </p:cNvPr>
          <p:cNvSpPr>
            <a:spLocks noGrp="1"/>
          </p:cNvSpPr>
          <p:nvPr>
            <p:ph type="subTitle" idx="1"/>
          </p:nvPr>
        </p:nvSpPr>
        <p:spPr>
          <a:xfrm>
            <a:off x="1709530" y="4307840"/>
            <a:ext cx="8767860" cy="1524000"/>
          </a:xfrm>
        </p:spPr>
        <p:txBody>
          <a:bodyPr>
            <a:normAutofit/>
          </a:bodyPr>
          <a:lstStyle/>
          <a:p>
            <a:r>
              <a:rPr lang="en-IN" sz="3600" dirty="0">
                <a:latin typeface="Ebrima" panose="02000000000000000000" pitchFamily="2" charset="0"/>
                <a:ea typeface="Ebrima" panose="02000000000000000000" pitchFamily="2" charset="0"/>
                <a:cs typeface="Ebrima" panose="02000000000000000000" pitchFamily="2" charset="0"/>
              </a:rPr>
              <a:t>E- COMMERCE SHOP FOR WINE </a:t>
            </a:r>
          </a:p>
        </p:txBody>
      </p:sp>
    </p:spTree>
    <p:extLst>
      <p:ext uri="{BB962C8B-B14F-4D97-AF65-F5344CB8AC3E}">
        <p14:creationId xmlns:p14="http://schemas.microsoft.com/office/powerpoint/2010/main" val="4133152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EAE32-3976-9BC8-856A-BF39A95F0B47}"/>
              </a:ext>
            </a:extLst>
          </p:cNvPr>
          <p:cNvSpPr>
            <a:spLocks noGrp="1"/>
          </p:cNvSpPr>
          <p:nvPr>
            <p:ph type="title"/>
          </p:nvPr>
        </p:nvSpPr>
        <p:spPr>
          <a:xfrm>
            <a:off x="1143000" y="589280"/>
            <a:ext cx="9875520" cy="5374640"/>
          </a:xfrm>
        </p:spPr>
        <p:txBody>
          <a:bodyPr/>
          <a:lstStyle/>
          <a:p>
            <a:r>
              <a:rPr lang="en-IN" dirty="0"/>
              <a:t>                                          </a:t>
            </a:r>
          </a:p>
        </p:txBody>
      </p:sp>
      <p:pic>
        <p:nvPicPr>
          <p:cNvPr id="4" name="Content Placeholder 3">
            <a:extLst>
              <a:ext uri="{FF2B5EF4-FFF2-40B4-BE49-F238E27FC236}">
                <a16:creationId xmlns:a16="http://schemas.microsoft.com/office/drawing/2014/main" id="{8181D551-70F9-24DD-2128-D944285E9766}"/>
              </a:ext>
            </a:extLst>
          </p:cNvPr>
          <p:cNvPicPr>
            <a:picLocks noGrp="1" noChangeAspect="1"/>
          </p:cNvPicPr>
          <p:nvPr>
            <p:ph idx="1"/>
          </p:nvPr>
        </p:nvPicPr>
        <p:blipFill>
          <a:blip r:embed="rId2"/>
          <a:stretch>
            <a:fillRect/>
          </a:stretch>
        </p:blipFill>
        <p:spPr>
          <a:xfrm>
            <a:off x="10274300" y="4993640"/>
            <a:ext cx="1549400" cy="1549400"/>
          </a:xfrm>
          <a:prstGeom prst="rect">
            <a:avLst/>
          </a:prstGeom>
        </p:spPr>
      </p:pic>
      <p:sp>
        <p:nvSpPr>
          <p:cNvPr id="6" name="TextBox 5">
            <a:extLst>
              <a:ext uri="{FF2B5EF4-FFF2-40B4-BE49-F238E27FC236}">
                <a16:creationId xmlns:a16="http://schemas.microsoft.com/office/drawing/2014/main" id="{7220861D-BDD3-7E34-9E4E-78F038609C21}"/>
              </a:ext>
            </a:extLst>
          </p:cNvPr>
          <p:cNvSpPr txBox="1"/>
          <p:nvPr/>
        </p:nvSpPr>
        <p:spPr>
          <a:xfrm>
            <a:off x="416560" y="467360"/>
            <a:ext cx="8727440" cy="4154984"/>
          </a:xfrm>
          <a:prstGeom prst="rect">
            <a:avLst/>
          </a:prstGeom>
          <a:noFill/>
        </p:spPr>
        <p:txBody>
          <a:bodyPr wrap="square">
            <a:spAutoFit/>
          </a:bodyPr>
          <a:lstStyle/>
          <a:p>
            <a:pPr algn="ctr"/>
            <a:r>
              <a:rPr lang="en-US" sz="2400" u="sng" dirty="0">
                <a:latin typeface="Arial" panose="020B0604020202020204" pitchFamily="34" charset="0"/>
                <a:cs typeface="Arial" panose="020B0604020202020204" pitchFamily="34" charset="0"/>
              </a:rPr>
              <a:t>Introduction </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Analysis of an online e-commerce wine shop for our new online wine shop venture.</a:t>
            </a:r>
          </a:p>
          <a:p>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Laithwaites</a:t>
            </a:r>
            <a:r>
              <a:rPr lang="en-US" sz="2400" dirty="0">
                <a:latin typeface="Arial" panose="020B0604020202020204" pitchFamily="34" charset="0"/>
                <a:cs typeface="Arial" panose="020B0604020202020204" pitchFamily="34" charset="0"/>
              </a:rPr>
              <a:t>, an online shop that only delivers wine from all over the world, to all of UK since 1969.</a:t>
            </a:r>
          </a:p>
          <a:p>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 Why </a:t>
            </a:r>
            <a:r>
              <a:rPr lang="en-US" sz="2400" dirty="0" err="1">
                <a:latin typeface="Arial" panose="020B0604020202020204" pitchFamily="34" charset="0"/>
                <a:cs typeface="Arial" panose="020B0604020202020204" pitchFamily="34" charset="0"/>
              </a:rPr>
              <a:t>Laithwaities</a:t>
            </a:r>
            <a:r>
              <a:rPr lang="en-US" sz="2400" dirty="0">
                <a:latin typeface="Arial" panose="020B0604020202020204" pitchFamily="34" charset="0"/>
                <a:cs typeface="Arial" panose="020B0604020202020204" pitchFamily="34" charset="0"/>
              </a:rPr>
              <a:t>?</a:t>
            </a:r>
          </a:p>
          <a:p>
            <a:r>
              <a:rPr lang="en-US" sz="2400" dirty="0"/>
              <a:t>        </a:t>
            </a:r>
            <a:r>
              <a:rPr lang="en-US" sz="2400" dirty="0">
                <a:latin typeface="Arial" panose="020B0604020202020204" pitchFamily="34" charset="0"/>
                <a:cs typeface="Arial" panose="020B0604020202020204" pitchFamily="34" charset="0"/>
              </a:rPr>
              <a:t>- Wider data set                     - Variety of wine       </a:t>
            </a:r>
          </a:p>
          <a:p>
            <a:r>
              <a:rPr lang="en-US" sz="2400" dirty="0"/>
              <a:t>           </a:t>
            </a:r>
          </a:p>
          <a:p>
            <a:endParaRPr lang="en-US" sz="2400" dirty="0"/>
          </a:p>
        </p:txBody>
      </p:sp>
    </p:spTree>
    <p:extLst>
      <p:ext uri="{BB962C8B-B14F-4D97-AF65-F5344CB8AC3E}">
        <p14:creationId xmlns:p14="http://schemas.microsoft.com/office/powerpoint/2010/main" val="3202479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C2B98-D3D5-22AD-7A51-E0E5E8D61EAE}"/>
              </a:ext>
            </a:extLst>
          </p:cNvPr>
          <p:cNvSpPr>
            <a:spLocks noGrp="1"/>
          </p:cNvSpPr>
          <p:nvPr>
            <p:ph idx="1"/>
          </p:nvPr>
        </p:nvSpPr>
        <p:spPr>
          <a:xfrm>
            <a:off x="1143000" y="401444"/>
            <a:ext cx="9872871" cy="5694556"/>
          </a:xfrm>
        </p:spPr>
        <p:txBody>
          <a:bodyPr/>
          <a:lstStyle/>
          <a:p>
            <a:pPr marL="45720" indent="0">
              <a:buNone/>
            </a:pPr>
            <a:r>
              <a:rPr lang="en-US" u="sng" dirty="0">
                <a:solidFill>
                  <a:schemeClr val="tx1"/>
                </a:solidFill>
                <a:latin typeface="Arial" panose="020B0604020202020204" pitchFamily="34" charset="0"/>
                <a:cs typeface="Arial" panose="020B0604020202020204" pitchFamily="34" charset="0"/>
              </a:rPr>
              <a:t>Approach to Scrapping </a:t>
            </a:r>
          </a:p>
          <a:p>
            <a:r>
              <a:rPr lang="en-US" dirty="0">
                <a:solidFill>
                  <a:schemeClr val="tx1"/>
                </a:solidFill>
                <a:latin typeface="Arial" panose="020B0604020202020204" pitchFamily="34" charset="0"/>
                <a:cs typeface="Arial" panose="020B0604020202020204" pitchFamily="34" charset="0"/>
              </a:rPr>
              <a:t>The data source has dynamic structure </a:t>
            </a:r>
            <a:r>
              <a:rPr lang="en-US" dirty="0" err="1">
                <a:solidFill>
                  <a:schemeClr val="tx1"/>
                </a:solidFill>
                <a:latin typeface="Arial" panose="020B0604020202020204" pitchFamily="34" charset="0"/>
                <a:cs typeface="Arial" panose="020B0604020202020204" pitchFamily="34" charset="0"/>
              </a:rPr>
              <a:t>i.e</a:t>
            </a:r>
            <a:r>
              <a:rPr lang="en-US" dirty="0">
                <a:solidFill>
                  <a:schemeClr val="tx1"/>
                </a:solidFill>
                <a:latin typeface="Arial" panose="020B0604020202020204" pitchFamily="34" charset="0"/>
                <a:cs typeface="Arial" panose="020B0604020202020204" pitchFamily="34" charset="0"/>
              </a:rPr>
              <a:t> HTML pages returned by browser change every time when pagination button is clicked.</a:t>
            </a:r>
          </a:p>
          <a:p>
            <a:r>
              <a:rPr lang="en-US" dirty="0">
                <a:solidFill>
                  <a:schemeClr val="tx1"/>
                </a:solidFill>
                <a:latin typeface="Arial" panose="020B0604020202020204" pitchFamily="34" charset="0"/>
                <a:cs typeface="Arial" panose="020B0604020202020204" pitchFamily="34" charset="0"/>
              </a:rPr>
              <a:t>Used Selenium to gathered possible links to different wine available on all pages .</a:t>
            </a:r>
          </a:p>
          <a:p>
            <a:r>
              <a:rPr lang="en-US" dirty="0">
                <a:solidFill>
                  <a:schemeClr val="tx1"/>
                </a:solidFill>
                <a:latin typeface="Arial" panose="020B0604020202020204" pitchFamily="34" charset="0"/>
                <a:cs typeface="Arial" panose="020B0604020202020204" pitchFamily="34" charset="0"/>
              </a:rPr>
              <a:t>Used Beautiful Soup to extract information for analysis .</a:t>
            </a:r>
          </a:p>
          <a:p>
            <a:r>
              <a:rPr lang="en-US" dirty="0">
                <a:solidFill>
                  <a:schemeClr val="tx1"/>
                </a:solidFill>
                <a:latin typeface="Arial" panose="020B0604020202020204" pitchFamily="34" charset="0"/>
                <a:cs typeface="Arial" panose="020B0604020202020204" pitchFamily="34" charset="0"/>
              </a:rPr>
              <a:t>While extracting data there were some issues so we had to add some condition.</a:t>
            </a:r>
          </a:p>
          <a:p>
            <a:r>
              <a:rPr lang="en-US" dirty="0">
                <a:solidFill>
                  <a:schemeClr val="tx1"/>
                </a:solidFill>
                <a:latin typeface="Arial" panose="020B0604020202020204" pitchFamily="34" charset="0"/>
                <a:cs typeface="Arial" panose="020B0604020202020204" pitchFamily="34" charset="0"/>
              </a:rPr>
              <a:t>Created data frame for further analysis  .  </a:t>
            </a:r>
          </a:p>
          <a:p>
            <a:endParaRPr lang="en-US" dirty="0"/>
          </a:p>
        </p:txBody>
      </p:sp>
    </p:spTree>
    <p:extLst>
      <p:ext uri="{BB962C8B-B14F-4D97-AF65-F5344CB8AC3E}">
        <p14:creationId xmlns:p14="http://schemas.microsoft.com/office/powerpoint/2010/main" val="3572960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7B3B59-53DD-5073-E71F-569A70CF7260}"/>
              </a:ext>
            </a:extLst>
          </p:cNvPr>
          <p:cNvPicPr>
            <a:picLocks noChangeAspect="1"/>
          </p:cNvPicPr>
          <p:nvPr/>
        </p:nvPicPr>
        <p:blipFill>
          <a:blip r:embed="rId2"/>
          <a:stretch>
            <a:fillRect/>
          </a:stretch>
        </p:blipFill>
        <p:spPr>
          <a:xfrm>
            <a:off x="10337732" y="5062661"/>
            <a:ext cx="1554615" cy="1548518"/>
          </a:xfrm>
          <a:prstGeom prst="rect">
            <a:avLst/>
          </a:prstGeom>
        </p:spPr>
      </p:pic>
      <p:sp>
        <p:nvSpPr>
          <p:cNvPr id="5" name="Content Placeholder 4">
            <a:extLst>
              <a:ext uri="{FF2B5EF4-FFF2-40B4-BE49-F238E27FC236}">
                <a16:creationId xmlns:a16="http://schemas.microsoft.com/office/drawing/2014/main" id="{9189C575-EB20-1370-9A6F-E99DA709D32E}"/>
              </a:ext>
            </a:extLst>
          </p:cNvPr>
          <p:cNvSpPr>
            <a:spLocks noGrp="1"/>
          </p:cNvSpPr>
          <p:nvPr>
            <p:ph idx="1"/>
          </p:nvPr>
        </p:nvSpPr>
        <p:spPr>
          <a:xfrm>
            <a:off x="1143000" y="883920"/>
            <a:ext cx="9872871" cy="5212080"/>
          </a:xfrm>
        </p:spPr>
        <p:txBody>
          <a:bodyPr>
            <a:normAutofit lnSpcReduction="10000"/>
          </a:bodyPr>
          <a:lstStyle/>
          <a:p>
            <a:pPr marL="45720" indent="0" algn="ctr">
              <a:buNone/>
            </a:pPr>
            <a:r>
              <a:rPr lang="en-IN" sz="2400" b="1" u="sng" dirty="0">
                <a:solidFill>
                  <a:schemeClr val="tx1"/>
                </a:solidFill>
                <a:latin typeface="Arial" panose="020B0604020202020204" pitchFamily="34" charset="0"/>
                <a:cs typeface="Arial" panose="020B0604020202020204" pitchFamily="34" charset="0"/>
              </a:rPr>
              <a:t>Analysis and Interpretation</a:t>
            </a:r>
          </a:p>
          <a:p>
            <a:r>
              <a:rPr lang="en-IN" dirty="0">
                <a:solidFill>
                  <a:schemeClr val="tx1"/>
                </a:solidFill>
              </a:rPr>
              <a:t> </a:t>
            </a:r>
            <a:r>
              <a:rPr lang="en-IN" dirty="0">
                <a:solidFill>
                  <a:schemeClr val="tx1"/>
                </a:solidFill>
                <a:latin typeface="Arial" panose="020B0604020202020204" pitchFamily="34" charset="0"/>
                <a:cs typeface="Arial" panose="020B0604020202020204" pitchFamily="34" charset="0"/>
              </a:rPr>
              <a:t>Factors used for analysis in the data set: Country, ABV, Rating and Price </a:t>
            </a:r>
          </a:p>
          <a:p>
            <a:r>
              <a:rPr lang="en-IN" dirty="0">
                <a:solidFill>
                  <a:schemeClr val="tx1"/>
                </a:solidFill>
                <a:latin typeface="Arial" panose="020B0604020202020204" pitchFamily="34" charset="0"/>
                <a:cs typeface="Arial" panose="020B0604020202020204" pitchFamily="34" charset="0"/>
              </a:rPr>
              <a:t> Methods used for visualisation:</a:t>
            </a:r>
          </a:p>
          <a:p>
            <a:pPr marL="45720" indent="0">
              <a:buNone/>
            </a:pPr>
            <a:r>
              <a:rPr lang="en-IN" dirty="0">
                <a:solidFill>
                  <a:schemeClr val="tx1"/>
                </a:solidFill>
                <a:latin typeface="Arial" panose="020B0604020202020204" pitchFamily="34" charset="0"/>
                <a:cs typeface="Arial" panose="020B0604020202020204" pitchFamily="34" charset="0"/>
              </a:rPr>
              <a:t>     - Regression graphs</a:t>
            </a:r>
          </a:p>
          <a:p>
            <a:pPr marL="45720" indent="0">
              <a:buNone/>
            </a:pPr>
            <a:r>
              <a:rPr lang="en-IN" dirty="0">
                <a:solidFill>
                  <a:schemeClr val="tx1"/>
                </a:solidFill>
                <a:latin typeface="Arial" panose="020B0604020202020204" pitchFamily="34" charset="0"/>
                <a:cs typeface="Arial" panose="020B0604020202020204" pitchFamily="34" charset="0"/>
              </a:rPr>
              <a:t>     - Joint Grid graphs</a:t>
            </a:r>
          </a:p>
          <a:p>
            <a:pPr marL="45720" indent="0">
              <a:buNone/>
            </a:pPr>
            <a:r>
              <a:rPr lang="en-IN" dirty="0">
                <a:solidFill>
                  <a:schemeClr val="tx1"/>
                </a:solidFill>
                <a:latin typeface="Arial" panose="020B0604020202020204" pitchFamily="34" charset="0"/>
                <a:cs typeface="Arial" panose="020B0604020202020204" pitchFamily="34" charset="0"/>
              </a:rPr>
              <a:t>     - Bar plots </a:t>
            </a:r>
          </a:p>
          <a:p>
            <a:r>
              <a:rPr lang="en-IN" dirty="0">
                <a:solidFill>
                  <a:schemeClr val="tx1"/>
                </a:solidFill>
                <a:latin typeface="Arial" panose="020B0604020202020204" pitchFamily="34" charset="0"/>
                <a:cs typeface="Arial" panose="020B0604020202020204" pitchFamily="34" charset="0"/>
              </a:rPr>
              <a:t> Plans for our business</a:t>
            </a:r>
          </a:p>
          <a:p>
            <a:pPr marL="45720" indent="0">
              <a:buNone/>
            </a:pPr>
            <a:r>
              <a:rPr lang="en-IN" dirty="0">
                <a:solidFill>
                  <a:schemeClr val="tx1"/>
                </a:solidFill>
                <a:latin typeface="Arial" panose="020B0604020202020204" pitchFamily="34" charset="0"/>
                <a:cs typeface="Arial" panose="020B0604020202020204" pitchFamily="34" charset="0"/>
              </a:rPr>
              <a:t>     - Having more variety and stock in red wine than in white wine</a:t>
            </a:r>
          </a:p>
          <a:p>
            <a:pPr marL="45720" indent="0">
              <a:buNone/>
            </a:pPr>
            <a:r>
              <a:rPr lang="en-IN" dirty="0">
                <a:solidFill>
                  <a:schemeClr val="tx1"/>
                </a:solidFill>
                <a:latin typeface="Arial" panose="020B0604020202020204" pitchFamily="34" charset="0"/>
                <a:cs typeface="Arial" panose="020B0604020202020204" pitchFamily="34" charset="0"/>
              </a:rPr>
              <a:t>     - Having red wine </a:t>
            </a:r>
            <a:r>
              <a:rPr lang="en-GB"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from Argentina, France, Italy, and white wine from New </a:t>
            </a:r>
          </a:p>
          <a:p>
            <a:pPr marL="45720" indent="0">
              <a:buNone/>
            </a:pPr>
            <a:r>
              <a:rPr lang="en-GB"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Zealand, South Africa, Spain</a:t>
            </a:r>
            <a:endParaRPr lang="en-IN" dirty="0">
              <a:solidFill>
                <a:schemeClr val="tx1"/>
              </a:solidFill>
              <a:latin typeface="Arial" panose="020B0604020202020204" pitchFamily="34" charset="0"/>
              <a:cs typeface="Arial" panose="020B0604020202020204" pitchFamily="34" charset="0"/>
            </a:endParaRPr>
          </a:p>
          <a:p>
            <a:pPr marL="45720" indent="0">
              <a:buNone/>
            </a:pPr>
            <a:r>
              <a:rPr lang="en-IN" dirty="0">
                <a:solidFill>
                  <a:schemeClr val="tx1"/>
                </a:solidFill>
              </a:rPr>
              <a:t>      </a:t>
            </a:r>
          </a:p>
        </p:txBody>
      </p:sp>
    </p:spTree>
    <p:extLst>
      <p:ext uri="{BB962C8B-B14F-4D97-AF65-F5344CB8AC3E}">
        <p14:creationId xmlns:p14="http://schemas.microsoft.com/office/powerpoint/2010/main" val="1413485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B31A32-39AD-0657-A16B-52CE0E95C9F1}"/>
              </a:ext>
            </a:extLst>
          </p:cNvPr>
          <p:cNvPicPr>
            <a:picLocks noChangeAspect="1"/>
          </p:cNvPicPr>
          <p:nvPr/>
        </p:nvPicPr>
        <p:blipFill>
          <a:blip r:embed="rId2"/>
          <a:stretch>
            <a:fillRect/>
          </a:stretch>
        </p:blipFill>
        <p:spPr>
          <a:xfrm>
            <a:off x="10368212" y="5069772"/>
            <a:ext cx="1554615" cy="1554615"/>
          </a:xfrm>
          <a:prstGeom prst="rect">
            <a:avLst/>
          </a:prstGeom>
        </p:spPr>
      </p:pic>
      <p:sp>
        <p:nvSpPr>
          <p:cNvPr id="7" name="TextBox 6">
            <a:extLst>
              <a:ext uri="{FF2B5EF4-FFF2-40B4-BE49-F238E27FC236}">
                <a16:creationId xmlns:a16="http://schemas.microsoft.com/office/drawing/2014/main" id="{75330793-3FDC-7DB7-1C8A-A0E43AA44989}"/>
              </a:ext>
            </a:extLst>
          </p:cNvPr>
          <p:cNvSpPr txBox="1"/>
          <p:nvPr/>
        </p:nvSpPr>
        <p:spPr>
          <a:xfrm>
            <a:off x="591015" y="390293"/>
            <a:ext cx="9777197" cy="5509200"/>
          </a:xfrm>
          <a:prstGeom prst="rect">
            <a:avLst/>
          </a:prstGeom>
          <a:noFill/>
        </p:spPr>
        <p:txBody>
          <a:bodyPr wrap="square" rtlCol="0">
            <a:spAutoFit/>
          </a:bodyPr>
          <a:lstStyle/>
          <a:p>
            <a:pPr algn="ctr"/>
            <a:r>
              <a:rPr lang="en-US" sz="2400" u="sng" dirty="0"/>
              <a:t>Challenges and Solution</a:t>
            </a:r>
          </a:p>
          <a:p>
            <a:pPr marL="457200" indent="-457200">
              <a:buFont typeface="+mj-lt"/>
              <a:buAutoNum type="arabicPeriod"/>
            </a:pPr>
            <a:r>
              <a:rPr lang="en-US" sz="2200" dirty="0"/>
              <a:t>The first problem we faced while scrapping the data was information was stored in div tag within the list tag so it was not possible the scrape data without using index of div tag. We overcame this problem by scraping data from links that contained specified number of div tags within list tag .</a:t>
            </a:r>
          </a:p>
          <a:p>
            <a:pPr marL="457200" indent="-457200">
              <a:buFont typeface="+mj-lt"/>
              <a:buAutoNum type="arabicPeriod"/>
            </a:pPr>
            <a:endParaRPr lang="en-US" sz="2200" dirty="0"/>
          </a:p>
          <a:p>
            <a:pPr marL="457200" indent="-457200">
              <a:buFont typeface="+mj-lt"/>
              <a:buAutoNum type="arabicPeriod"/>
            </a:pPr>
            <a:r>
              <a:rPr lang="en-US" sz="2200" dirty="0"/>
              <a:t>The website had many pages with one page showing only ten results. There were around 200 pages .To solve issue we had to set results per page attribute to max value so time spent on pagination could be reduced . Dropdown menu was used to implement result . We used select class available in Selenium .</a:t>
            </a:r>
          </a:p>
          <a:p>
            <a:pPr marL="457200" indent="-457200">
              <a:buFont typeface="+mj-lt"/>
              <a:buAutoNum type="arabicPeriod"/>
            </a:pPr>
            <a:endParaRPr lang="en-US" sz="2200" dirty="0"/>
          </a:p>
          <a:p>
            <a:pPr marL="457200" indent="-457200">
              <a:buFont typeface="+mj-lt"/>
              <a:buAutoNum type="arabicPeriod"/>
            </a:pPr>
            <a:r>
              <a:rPr lang="en-US" sz="2200" dirty="0"/>
              <a:t>We used selenium to perform pagination to get data . Problem was there were no button tag to click . After reviewing the documentation for Selenium, we discovered that we could achieve the desired result by </a:t>
            </a:r>
            <a:r>
              <a:rPr lang="en-US" sz="2200" dirty="0" err="1"/>
              <a:t>utilising</a:t>
            </a:r>
            <a:r>
              <a:rPr lang="en-US" sz="2200" dirty="0"/>
              <a:t> the </a:t>
            </a:r>
            <a:r>
              <a:rPr lang="en-US" sz="2200" dirty="0" err="1"/>
              <a:t>ActionChains</a:t>
            </a:r>
            <a:r>
              <a:rPr lang="en-US" sz="2200" dirty="0"/>
              <a:t> class. We obtained the a tag for switching pages and passed it to the </a:t>
            </a:r>
            <a:r>
              <a:rPr lang="en-US" sz="2200" dirty="0" err="1"/>
              <a:t>ActionChains</a:t>
            </a:r>
            <a:r>
              <a:rPr lang="en-US" sz="2200" dirty="0"/>
              <a:t> object. In this way, we overcome the pagination problem   </a:t>
            </a:r>
          </a:p>
        </p:txBody>
      </p:sp>
    </p:spTree>
    <p:extLst>
      <p:ext uri="{BB962C8B-B14F-4D97-AF65-F5344CB8AC3E}">
        <p14:creationId xmlns:p14="http://schemas.microsoft.com/office/powerpoint/2010/main" val="3434101290"/>
      </p:ext>
    </p:extLst>
  </p:cSld>
  <p:clrMapOvr>
    <a:masterClrMapping/>
  </p:clrMapOvr>
</p:sld>
</file>

<file path=ppt/theme/theme1.xml><?xml version="1.0" encoding="utf-8"?>
<a:theme xmlns:a="http://schemas.openxmlformats.org/drawingml/2006/main" name="Basis">
  <a:themeElements>
    <a:clrScheme name="Custom 2">
      <a:dk1>
        <a:srgbClr val="000000"/>
      </a:dk1>
      <a:lt1>
        <a:srgbClr val="FFFFFF"/>
      </a:lt1>
      <a:dk2>
        <a:srgbClr val="565349"/>
      </a:dk2>
      <a:lt2>
        <a:srgbClr val="DDDDDD"/>
      </a:lt2>
      <a:accent1>
        <a:srgbClr val="7E0000"/>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696</TotalTime>
  <Words>402</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Corbel</vt:lpstr>
      <vt:lpstr>Ebrima</vt:lpstr>
      <vt:lpstr>Basis</vt:lpstr>
      <vt:lpstr>Smm750 Digital technologies &amp; value creation</vt:lpstr>
      <vt:lpstr>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Smm750 Digital technologies &amp; value creation</dc:title>
  <dc:creator>Tanaya Badhe</dc:creator>
  <cp:lastModifiedBy>Kartikey Bhalla</cp:lastModifiedBy>
  <cp:revision>3</cp:revision>
  <dcterms:created xsi:type="dcterms:W3CDTF">2022-11-02T17:25:49Z</dcterms:created>
  <dcterms:modified xsi:type="dcterms:W3CDTF">2022-11-04T12:59:42Z</dcterms:modified>
</cp:coreProperties>
</file>