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CFC10-0308-434B-B86E-C3BF46095B21}" v="50" dt="2020-10-15T17:56:49.168"/>
    <p1510:client id="{85F04A59-6431-FB5A-8624-C3672F290EDB}" v="5" dt="2020-10-15T18:05:50.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87" d="100"/>
          <a:sy n="87" d="100"/>
        </p:scale>
        <p:origin x="43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10/15/2020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65375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0579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8759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7533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7217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8849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02852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22832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515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176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239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10/15/2020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295084183"/>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dhugger.net/2018/12/03/online-shopping-across-the-eu-easier-from-3-december/"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p:cNvSpPr>
            <a:spLocks noGrp="1"/>
          </p:cNvSpPr>
          <p:nvPr>
            <p:ph type="ctrTitle"/>
          </p:nvPr>
        </p:nvSpPr>
        <p:spPr>
          <a:xfrm>
            <a:off x="5297762" y="640080"/>
            <a:ext cx="6251110" cy="3566160"/>
          </a:xfrm>
        </p:spPr>
        <p:txBody>
          <a:bodyPr anchor="b">
            <a:normAutofit/>
          </a:bodyPr>
          <a:lstStyle/>
          <a:p>
            <a:pPr>
              <a:lnSpc>
                <a:spcPct val="90000"/>
              </a:lnSpc>
            </a:pPr>
            <a:r>
              <a:rPr lang="hr-HR" sz="4600" dirty="0">
                <a:effectLst>
                  <a:glow rad="38100">
                    <a:prstClr val="black">
                      <a:lumMod val="65000"/>
                      <a:lumOff val="35000"/>
                      <a:alpha val="50000"/>
                    </a:prstClr>
                  </a:glow>
                  <a:outerShdw blurRad="28575" dist="31750" dir="13200000" algn="tl" rotWithShape="0">
                    <a:srgbClr val="000000">
                      <a:alpha val="25000"/>
                    </a:srgbClr>
                  </a:outerShdw>
                </a:effectLst>
                <a:latin typeface="Bahnschrift SemiBold Condensed" panose="020B0502040204020203" pitchFamily="34" charset="0"/>
                <a:ea typeface="+mj-lt"/>
                <a:cs typeface="+mj-lt"/>
              </a:rPr>
              <a:t>COURSERA CAPSTONE</a:t>
            </a:r>
            <a:endParaRPr lang="en-US" sz="4600" dirty="0">
              <a:latin typeface="Bahnschrift SemiBold Condensed" panose="020B0502040204020203" pitchFamily="34" charset="0"/>
            </a:endParaRPr>
          </a:p>
          <a:p>
            <a:pPr>
              <a:lnSpc>
                <a:spcPct val="90000"/>
              </a:lnSpc>
            </a:pPr>
            <a:r>
              <a:rPr lang="hr-HR" sz="4600" dirty="0">
                <a:solidFill>
                  <a:srgbClr val="FF0000"/>
                </a:solidFill>
                <a:effectLst>
                  <a:glow rad="38100">
                    <a:prstClr val="black">
                      <a:lumMod val="65000"/>
                      <a:lumOff val="35000"/>
                      <a:alpha val="50000"/>
                    </a:prstClr>
                  </a:glow>
                  <a:outerShdw blurRad="28575" dist="31750" dir="13200000" algn="tl" rotWithShape="0">
                    <a:srgbClr val="000000">
                      <a:alpha val="25000"/>
                    </a:srgbClr>
                  </a:outerShdw>
                </a:effectLst>
                <a:latin typeface="Bodoni MT Black" panose="02070A03080606020203" pitchFamily="18" charset="0"/>
                <a:ea typeface="+mj-lt"/>
                <a:cs typeface="+mj-lt"/>
              </a:rPr>
              <a:t>Shopping Mall</a:t>
            </a:r>
            <a:br>
              <a:rPr lang="en-US" sz="4600" dirty="0">
                <a:solidFill>
                  <a:srgbClr val="FF0000"/>
                </a:solidFill>
                <a:effectLst>
                  <a:glow rad="38100">
                    <a:prstClr val="black">
                      <a:lumMod val="65000"/>
                      <a:lumOff val="35000"/>
                      <a:alpha val="50000"/>
                    </a:prstClr>
                  </a:glow>
                  <a:outerShdw blurRad="28575" dist="31750" dir="13200000" algn="tl" rotWithShape="0">
                    <a:srgbClr val="000000">
                      <a:alpha val="25000"/>
                    </a:srgbClr>
                  </a:outerShdw>
                </a:effectLst>
                <a:latin typeface="Bodoni MT Black" panose="02070A03080606020203" pitchFamily="18" charset="0"/>
                <a:ea typeface="+mj-lt"/>
                <a:cs typeface="+mj-lt"/>
              </a:rPr>
            </a:br>
            <a:r>
              <a:rPr lang="hr-HR" sz="4600" dirty="0">
                <a:solidFill>
                  <a:srgbClr val="FF0000"/>
                </a:solidFill>
                <a:effectLst>
                  <a:glow rad="38100">
                    <a:prstClr val="black">
                      <a:lumMod val="65000"/>
                      <a:lumOff val="35000"/>
                      <a:alpha val="50000"/>
                    </a:prstClr>
                  </a:glow>
                  <a:outerShdw blurRad="28575" dist="31750" dir="13200000" algn="tl" rotWithShape="0">
                    <a:srgbClr val="000000">
                      <a:alpha val="25000"/>
                    </a:srgbClr>
                  </a:outerShdw>
                </a:effectLst>
                <a:latin typeface="Bodoni MT Black" panose="02070A03080606020203" pitchFamily="18" charset="0"/>
                <a:ea typeface="+mj-lt"/>
                <a:cs typeface="+mj-lt"/>
              </a:rPr>
              <a:t>Liverpool, UK</a:t>
            </a:r>
            <a:endParaRPr lang="hr-HR" sz="4600" dirty="0">
              <a:solidFill>
                <a:srgbClr val="FF0000"/>
              </a:solidFill>
              <a:latin typeface="Bodoni MT Black" panose="02070A03080606020203" pitchFamily="18" charset="0"/>
            </a:endParaRPr>
          </a:p>
        </p:txBody>
      </p:sp>
      <p:sp>
        <p:nvSpPr>
          <p:cNvPr id="18"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2D97FD"/>
          </a:solidFill>
          <a:ln w="38100" cap="rnd">
            <a:solidFill>
              <a:srgbClr val="2D97F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F4B9E1C-C88A-473C-A49F-43E0F287B54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5956" y="-1"/>
            <a:ext cx="4974452" cy="6783989"/>
          </a:xfrm>
          <a:prstGeom prst="rect">
            <a:avLst/>
          </a:prstGeom>
        </p:spPr>
      </p:pic>
      <p:sp>
        <p:nvSpPr>
          <p:cNvPr id="9" name="TextBox 8">
            <a:extLst>
              <a:ext uri="{FF2B5EF4-FFF2-40B4-BE49-F238E27FC236}">
                <a16:creationId xmlns:a16="http://schemas.microsoft.com/office/drawing/2014/main" id="{E6E56CB5-6596-4457-BCD7-428EE6B96508}"/>
              </a:ext>
            </a:extLst>
          </p:cNvPr>
          <p:cNvSpPr txBox="1"/>
          <p:nvPr/>
        </p:nvSpPr>
        <p:spPr>
          <a:xfrm>
            <a:off x="45956" y="5175830"/>
            <a:ext cx="4974452" cy="230832"/>
          </a:xfrm>
          <a:prstGeom prst="rect">
            <a:avLst/>
          </a:prstGeom>
          <a:noFill/>
        </p:spPr>
        <p:txBody>
          <a:bodyPr wrap="square" rtlCol="0">
            <a:spAutoFit/>
          </a:bodyPr>
          <a:lstStyle/>
          <a:p>
            <a:r>
              <a:rPr lang="en-CA" sz="900">
                <a:hlinkClick r:id="rId3" tooltip="http://www.adhugger.net/2018/12/03/online-shopping-across-the-eu-easier-from-3-december/"/>
              </a:rPr>
              <a:t>This Photo</a:t>
            </a:r>
            <a:r>
              <a:rPr lang="en-CA" sz="900"/>
              <a:t> by Unknown Author is licensed under </a:t>
            </a:r>
            <a:r>
              <a:rPr lang="en-CA" sz="900">
                <a:hlinkClick r:id="rId4" tooltip="https://creativecommons.org/licenses/by-sa/3.0/"/>
              </a:rPr>
              <a:t>CC BY-SA</a:t>
            </a:r>
            <a:endParaRPr lang="en-CA" sz="900"/>
          </a:p>
        </p:txBody>
      </p:sp>
      <p:sp>
        <p:nvSpPr>
          <p:cNvPr id="11" name="Subtitle 10">
            <a:extLst>
              <a:ext uri="{FF2B5EF4-FFF2-40B4-BE49-F238E27FC236}">
                <a16:creationId xmlns:a16="http://schemas.microsoft.com/office/drawing/2014/main" id="{7A47E419-8324-49D8-8EAB-17078FABF90B}"/>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59641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B392-12BF-4130-9656-B813AE42C266}"/>
              </a:ext>
            </a:extLst>
          </p:cNvPr>
          <p:cNvSpPr>
            <a:spLocks noGrp="1"/>
          </p:cNvSpPr>
          <p:nvPr>
            <p:ph type="title"/>
          </p:nvPr>
        </p:nvSpPr>
        <p:spPr>
          <a:xfrm rot="21143308">
            <a:off x="838200" y="365125"/>
            <a:ext cx="10515600" cy="491677"/>
          </a:xfrm>
        </p:spPr>
        <p:txBody>
          <a:bodyPr>
            <a:normAutofit fontScale="90000"/>
          </a:bodyPr>
          <a:lstStyle/>
          <a:p>
            <a:r>
              <a:rPr lang="en-US" dirty="0">
                <a:ea typeface="+mj-lt"/>
                <a:cs typeface="+mj-lt"/>
              </a:rPr>
              <a:t>Introduction</a:t>
            </a:r>
            <a:endParaRPr lang="en-US" dirty="0"/>
          </a:p>
        </p:txBody>
      </p:sp>
      <p:sp>
        <p:nvSpPr>
          <p:cNvPr id="3" name="Content Placeholder 2">
            <a:extLst>
              <a:ext uri="{FF2B5EF4-FFF2-40B4-BE49-F238E27FC236}">
                <a16:creationId xmlns:a16="http://schemas.microsoft.com/office/drawing/2014/main" id="{EBB63A86-FBAE-4F63-B31E-C7CF34809733}"/>
              </a:ext>
            </a:extLst>
          </p:cNvPr>
          <p:cNvSpPr>
            <a:spLocks noGrp="1"/>
          </p:cNvSpPr>
          <p:nvPr>
            <p:ph idx="1"/>
          </p:nvPr>
        </p:nvSpPr>
        <p:spPr>
          <a:xfrm>
            <a:off x="838200" y="1224893"/>
            <a:ext cx="10515600" cy="4712035"/>
          </a:xfrm>
        </p:spPr>
        <p:txBody>
          <a:bodyPr vert="horz" lIns="91440" tIns="45720" rIns="91440" bIns="45720" rtlCol="0" anchor="t">
            <a:normAutofit fontScale="92500" lnSpcReduction="20000"/>
          </a:bodyPr>
          <a:lstStyle/>
          <a:p>
            <a:pPr marL="0" indent="0">
              <a:buNone/>
            </a:pPr>
            <a:endParaRPr lang="en-US" dirty="0">
              <a:ea typeface="+mn-lt"/>
              <a:cs typeface="+mn-lt"/>
            </a:endParaRPr>
          </a:p>
          <a:p>
            <a:r>
              <a:rPr lang="en-US" dirty="0">
                <a:latin typeface="Centaur" panose="02030504050205020304" pitchFamily="18" charset="0"/>
                <a:ea typeface="+mn-lt"/>
                <a:cs typeface="+mn-lt"/>
              </a:rPr>
              <a:t>For many local people and especially tourists, visiting shopping malls is great enjoy and relaxing. They can buy almost anything they wish in one place, go to restaurants or go to cinema. Opening shopping malls, allows property developers to earn consistent rental income.</a:t>
            </a:r>
            <a:endParaRPr lang="en-US" dirty="0">
              <a:latin typeface="Centaur" panose="02030504050205020304" pitchFamily="18" charset="0"/>
            </a:endParaRPr>
          </a:p>
          <a:p>
            <a:r>
              <a:rPr lang="en-US" dirty="0">
                <a:latin typeface="Centaur" panose="02030504050205020304" pitchFamily="18" charset="0"/>
                <a:ea typeface="+mn-lt"/>
                <a:cs typeface="+mn-lt"/>
              </a:rPr>
              <a:t>Opening shopping malls requires serious consideration and takes many factors that makes the whole process more complex.</a:t>
            </a:r>
            <a:endParaRPr lang="en-US" dirty="0">
              <a:latin typeface="Centaur" panose="02030504050205020304" pitchFamily="18" charset="0"/>
            </a:endParaRPr>
          </a:p>
          <a:p>
            <a:r>
              <a:rPr lang="en-US" dirty="0">
                <a:latin typeface="Centaur" panose="02030504050205020304" pitchFamily="18" charset="0"/>
                <a:ea typeface="+mn-lt"/>
                <a:cs typeface="+mn-lt"/>
              </a:rPr>
              <a:t>Location of shopping mall is one of the most important decisions and can determine how successful the project will be; and we will examine the city clusters to decide where the place for shopping mall will be the best for the process of building.</a:t>
            </a:r>
            <a:endParaRPr lang="en-US" dirty="0">
              <a:latin typeface="Centaur" panose="02030504050205020304" pitchFamily="18" charset="0"/>
            </a:endParaRPr>
          </a:p>
          <a:p>
            <a:pPr marL="0" indent="0">
              <a:buNone/>
            </a:pPr>
            <a:endParaRPr lang="en-US" dirty="0"/>
          </a:p>
        </p:txBody>
      </p:sp>
    </p:spTree>
    <p:extLst>
      <p:ext uri="{BB962C8B-B14F-4D97-AF65-F5344CB8AC3E}">
        <p14:creationId xmlns:p14="http://schemas.microsoft.com/office/powerpoint/2010/main" val="379955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1AAA-E30B-4267-9503-95C9FE4A0635}"/>
              </a:ext>
            </a:extLst>
          </p:cNvPr>
          <p:cNvSpPr>
            <a:spLocks noGrp="1"/>
          </p:cNvSpPr>
          <p:nvPr>
            <p:ph type="title"/>
          </p:nvPr>
        </p:nvSpPr>
        <p:spPr>
          <a:xfrm rot="21396950">
            <a:off x="838200" y="365125"/>
            <a:ext cx="10515600" cy="1325563"/>
          </a:xfrm>
        </p:spPr>
        <p:txBody>
          <a:bodyPr/>
          <a:lstStyle/>
          <a:p>
            <a:r>
              <a:rPr lang="en-US" dirty="0">
                <a:ea typeface="+mj-lt"/>
                <a:cs typeface="+mj-lt"/>
              </a:rPr>
              <a:t>Business problem</a:t>
            </a:r>
            <a:endParaRPr lang="en-US" dirty="0"/>
          </a:p>
        </p:txBody>
      </p:sp>
      <p:sp>
        <p:nvSpPr>
          <p:cNvPr id="3" name="Content Placeholder 2">
            <a:extLst>
              <a:ext uri="{FF2B5EF4-FFF2-40B4-BE49-F238E27FC236}">
                <a16:creationId xmlns:a16="http://schemas.microsoft.com/office/drawing/2014/main" id="{5A25CA39-73F5-488D-8609-38986A37FA33}"/>
              </a:ext>
            </a:extLst>
          </p:cNvPr>
          <p:cNvSpPr>
            <a:spLocks noGrp="1"/>
          </p:cNvSpPr>
          <p:nvPr>
            <p:ph idx="1"/>
          </p:nvPr>
        </p:nvSpPr>
        <p:spPr/>
        <p:txBody>
          <a:bodyPr vert="horz" lIns="91440" tIns="45720" rIns="91440" bIns="45720" rtlCol="0" anchor="t">
            <a:normAutofit/>
          </a:bodyPr>
          <a:lstStyle/>
          <a:p>
            <a:r>
              <a:rPr lang="en-US" dirty="0">
                <a:latin typeface="Arial" panose="020B0604020202020204" pitchFamily="34" charset="0"/>
                <a:ea typeface="+mn-lt"/>
                <a:cs typeface="Arial" panose="020B0604020202020204" pitchFamily="34" charset="0"/>
              </a:rPr>
              <a:t>The goal of this project is to analyze and decide where to build a shopping mall in Liverpool (United Kingdom). Using Data Science and Machine Learning algorithms, this project try to answer the question is it worth building a new Shopping Mall in Liverpool and especially determine where to build it.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527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8BA4-7522-4EEA-A19E-4220E730E854}"/>
              </a:ext>
            </a:extLst>
          </p:cNvPr>
          <p:cNvSpPr>
            <a:spLocks noGrp="1"/>
          </p:cNvSpPr>
          <p:nvPr>
            <p:ph type="title"/>
          </p:nvPr>
        </p:nvSpPr>
        <p:spPr/>
        <p:txBody>
          <a:bodyPr/>
          <a:lstStyle/>
          <a:p>
            <a:r>
              <a:rPr lang="en-US" dirty="0">
                <a:ea typeface="+mj-lt"/>
                <a:cs typeface="+mj-lt"/>
              </a:rPr>
              <a:t>Data</a:t>
            </a:r>
            <a:endParaRPr lang="en-US" dirty="0"/>
          </a:p>
        </p:txBody>
      </p:sp>
      <p:sp>
        <p:nvSpPr>
          <p:cNvPr id="3" name="Content Placeholder 2">
            <a:extLst>
              <a:ext uri="{FF2B5EF4-FFF2-40B4-BE49-F238E27FC236}">
                <a16:creationId xmlns:a16="http://schemas.microsoft.com/office/drawing/2014/main" id="{6D86227F-9B9F-4B27-ADC5-A764AA62AB47}"/>
              </a:ext>
            </a:extLst>
          </p:cNvPr>
          <p:cNvSpPr>
            <a:spLocks noGrp="1"/>
          </p:cNvSpPr>
          <p:nvPr>
            <p:ph idx="1"/>
          </p:nvPr>
        </p:nvSpPr>
        <p:spPr/>
        <p:txBody>
          <a:bodyPr vert="horz" lIns="91440" tIns="45720" rIns="91440" bIns="45720" rtlCol="0" anchor="t">
            <a:normAutofit/>
          </a:bodyPr>
          <a:lstStyle/>
          <a:p>
            <a:r>
              <a:rPr lang="en-US" dirty="0">
                <a:latin typeface="Arial" panose="020B0604020202020204" pitchFamily="34" charset="0"/>
                <a:ea typeface="+mn-lt"/>
                <a:cs typeface="Arial" panose="020B0604020202020204" pitchFamily="34" charset="0"/>
              </a:rPr>
              <a:t>o List of neighbors in Liverpool.</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ea typeface="+mn-lt"/>
                <a:cs typeface="Arial" panose="020B0604020202020204" pitchFamily="34" charset="0"/>
              </a:rPr>
              <a:t>o Latitude and longitude of these neighbors.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ea typeface="+mn-lt"/>
                <a:cs typeface="Arial" panose="020B0604020202020204" pitchFamily="34" charset="0"/>
              </a:rPr>
              <a:t>o Venue data, especially the data about shopping malls.</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88715197"/>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TC103457485[[fn=Isprepletena mreža]]</Template>
  <TotalTime>5</TotalTime>
  <Words>216</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Bahnschrift SemiBold Condensed</vt:lpstr>
      <vt:lpstr>Bodoni MT Black</vt:lpstr>
      <vt:lpstr>Centaur</vt:lpstr>
      <vt:lpstr>The Hand Bold</vt:lpstr>
      <vt:lpstr>The Serif Hand Black</vt:lpstr>
      <vt:lpstr>SketchyVTI</vt:lpstr>
      <vt:lpstr>COURSERA CAPSTONE Shopping Mall Liverpool, UK</vt:lpstr>
      <vt:lpstr>Introduction</vt:lpstr>
      <vt:lpstr>Business problem</vt:lpstr>
      <vt:lpstr>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reyan shah</cp:lastModifiedBy>
  <cp:revision>38</cp:revision>
  <dcterms:created xsi:type="dcterms:W3CDTF">2020-10-15T17:51:39Z</dcterms:created>
  <dcterms:modified xsi:type="dcterms:W3CDTF">2020-10-16T00:03:27Z</dcterms:modified>
</cp:coreProperties>
</file>