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y="5143500" cx="9144000"/>
  <p:notesSz cx="6858000" cy="9144000"/>
  <p:embeddedFontLst>
    <p:embeddedFont>
      <p:font typeface="Robot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AF15E58-31E1-4C0B-9EDA-4D175E4EFD95}">
  <a:tblStyle styleId="{5AF15E58-31E1-4C0B-9EDA-4D175E4EFD9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bold.fntdata"/><Relationship Id="rId30" Type="http://schemas.openxmlformats.org/officeDocument/2006/relationships/font" Target="fonts/Roboto-regular.fntdata"/><Relationship Id="rId11" Type="http://schemas.openxmlformats.org/officeDocument/2006/relationships/slide" Target="slides/slide5.xml"/><Relationship Id="rId33" Type="http://schemas.openxmlformats.org/officeDocument/2006/relationships/font" Target="fonts/Roboto-boldItalic.fntdata"/><Relationship Id="rId10" Type="http://schemas.openxmlformats.org/officeDocument/2006/relationships/slide" Target="slides/slide4.xml"/><Relationship Id="rId32" Type="http://schemas.openxmlformats.org/officeDocument/2006/relationships/font" Target="fonts/Roboto-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0464474374_0_3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0464474374_0_3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0464474374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0464474374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 blockchains need to private,Turing Complete Smart Contracts</a:t>
            </a:r>
            <a:endParaRPr/>
          </a:p>
          <a:p>
            <a:pPr indent="0" lvl="0" marL="0" rtl="0" algn="l">
              <a:spcBef>
                <a:spcPts val="0"/>
              </a:spcBef>
              <a:spcAft>
                <a:spcPts val="0"/>
              </a:spcAft>
              <a:buClr>
                <a:schemeClr val="dk1"/>
              </a:buClr>
              <a:buSzPts val="1100"/>
              <a:buFont typeface="Arial"/>
              <a:buNone/>
            </a:pPr>
            <a:r>
              <a:rPr lang="en-GB"/>
              <a:t>The consensus layer implements the consensus protocol.</a:t>
            </a:r>
            <a:endParaRPr/>
          </a:p>
          <a:p>
            <a:pPr indent="0" lvl="0" marL="0" rtl="0" algn="l">
              <a:spcBef>
                <a:spcPts val="0"/>
              </a:spcBef>
              <a:spcAft>
                <a:spcPts val="0"/>
              </a:spcAft>
              <a:buClr>
                <a:schemeClr val="dk1"/>
              </a:buClr>
              <a:buSzPts val="1100"/>
              <a:buFont typeface="Arial"/>
              <a:buNone/>
            </a:pPr>
            <a:r>
              <a:rPr lang="en-GB"/>
              <a:t>The data model layer contains the structure, content and</a:t>
            </a:r>
            <a:endParaRPr/>
          </a:p>
          <a:p>
            <a:pPr indent="0" lvl="0" marL="0" rtl="0" algn="l">
              <a:spcBef>
                <a:spcPts val="0"/>
              </a:spcBef>
              <a:spcAft>
                <a:spcPts val="0"/>
              </a:spcAft>
              <a:buClr>
                <a:schemeClr val="dk1"/>
              </a:buClr>
              <a:buSzPts val="1100"/>
              <a:buFont typeface="Arial"/>
              <a:buNone/>
            </a:pPr>
            <a:r>
              <a:rPr lang="en-GB"/>
              <a:t>operations on the blockchain data. The execution layer</a:t>
            </a:r>
            <a:endParaRPr/>
          </a:p>
          <a:p>
            <a:pPr indent="0" lvl="0" marL="0" rtl="0" algn="l">
              <a:spcBef>
                <a:spcPts val="0"/>
              </a:spcBef>
              <a:spcAft>
                <a:spcPts val="0"/>
              </a:spcAft>
              <a:buClr>
                <a:schemeClr val="dk1"/>
              </a:buClr>
              <a:buSzPts val="1100"/>
              <a:buFont typeface="Arial"/>
              <a:buNone/>
            </a:pPr>
            <a:r>
              <a:rPr lang="en-GB"/>
              <a:t>includes details of the runtime environment for execut-</a:t>
            </a:r>
            <a:endParaRPr/>
          </a:p>
          <a:p>
            <a:pPr indent="0" lvl="0" marL="0" rtl="0" algn="l">
              <a:spcBef>
                <a:spcPts val="0"/>
              </a:spcBef>
              <a:spcAft>
                <a:spcPts val="0"/>
              </a:spcAft>
              <a:buClr>
                <a:schemeClr val="dk1"/>
              </a:buClr>
              <a:buSzPts val="1100"/>
              <a:buFont typeface="Arial"/>
              <a:buNone/>
            </a:pPr>
            <a:r>
              <a:rPr lang="en-GB"/>
              <a:t>ing smart contracts. Finally, the application layer includes</a:t>
            </a:r>
            <a:endParaRPr/>
          </a:p>
          <a:p>
            <a:pPr indent="0" lvl="0" marL="0" rtl="0" algn="l">
              <a:spcBef>
                <a:spcPts val="0"/>
              </a:spcBef>
              <a:spcAft>
                <a:spcPts val="0"/>
              </a:spcAft>
              <a:buClr>
                <a:schemeClr val="dk1"/>
              </a:buClr>
              <a:buSzPts val="1100"/>
              <a:buFont typeface="Arial"/>
              <a:buNone/>
            </a:pPr>
            <a:r>
              <a:rPr lang="en-GB"/>
              <a:t>classes of blockchain applications.</a:t>
            </a:r>
            <a:endParaRPr/>
          </a:p>
          <a:p>
            <a:pPr indent="0" lvl="0" marL="0" rtl="0" algn="l">
              <a:spcBef>
                <a:spcPts val="0"/>
              </a:spcBef>
              <a:spcAft>
                <a:spcPts val="0"/>
              </a:spcAft>
              <a:buNone/>
            </a:pPr>
            <a:r>
              <a:rPr lang="en-GB"/>
              <a:t>The chosen ones are most mature and widely used</a:t>
            </a:r>
            <a:endParaRPr/>
          </a:p>
          <a:p>
            <a:pPr indent="0" lvl="0" marL="0" rtl="0" algn="l">
              <a:spcBef>
                <a:spcPts val="0"/>
              </a:spcBef>
              <a:spcAft>
                <a:spcPts val="0"/>
              </a:spcAft>
              <a:buNone/>
            </a:pPr>
            <a:r>
              <a:rPr lang="en-GB"/>
              <a:t>Throughput :multiple clients and multiple threads can be use</a:t>
            </a:r>
            <a:endParaRPr/>
          </a:p>
          <a:p>
            <a:pPr indent="0" lvl="0" marL="0" rtl="0" algn="l">
              <a:spcBef>
                <a:spcPts val="0"/>
              </a:spcBef>
              <a:spcAft>
                <a:spcPts val="0"/>
              </a:spcAft>
              <a:buNone/>
            </a:pPr>
            <a:r>
              <a:rPr lang="en-GB"/>
              <a:t>Latency : Driver implements latency,one after another</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0464474374_1_3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0464474374_1_3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0464474374_0_4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0464474374_0_4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0464474374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0464474374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Lower ratio,better</a:t>
            </a:r>
            <a:endParaRPr/>
          </a:p>
          <a:p>
            <a:pPr indent="0" lvl="0" marL="0" rtl="0" algn="l">
              <a:spcBef>
                <a:spcPts val="0"/>
              </a:spcBef>
              <a:spcAft>
                <a:spcPts val="0"/>
              </a:spcAft>
              <a:buNone/>
            </a:pPr>
            <a:r>
              <a:rPr lang="en-GB"/>
              <a:t>Other benchmarks :</a:t>
            </a:r>
            <a:endParaRPr/>
          </a:p>
          <a:p>
            <a:pPr indent="0" lvl="0" marL="0" rtl="0" algn="l">
              <a:spcBef>
                <a:spcPts val="0"/>
              </a:spcBef>
              <a:spcAft>
                <a:spcPts val="0"/>
              </a:spcAft>
              <a:buNone/>
            </a:pPr>
            <a:r>
              <a:rPr lang="en-GB"/>
              <a:t>EtherID : domain name registrar</a:t>
            </a:r>
            <a:endParaRPr/>
          </a:p>
          <a:p>
            <a:pPr indent="0" lvl="0" marL="0" rtl="0" algn="l">
              <a:spcBef>
                <a:spcPts val="0"/>
              </a:spcBef>
              <a:spcAft>
                <a:spcPts val="0"/>
              </a:spcAft>
              <a:buNone/>
            </a:pPr>
            <a:r>
              <a:rPr lang="en-GB"/>
              <a:t>Doubler : Pyramid Scheme</a:t>
            </a:r>
            <a:endParaRPr/>
          </a:p>
          <a:p>
            <a:pPr indent="0" lvl="0" marL="0" rtl="0" algn="l">
              <a:spcBef>
                <a:spcPts val="0"/>
              </a:spcBef>
              <a:spcAft>
                <a:spcPts val="0"/>
              </a:spcAft>
              <a:buNone/>
            </a:pPr>
            <a:r>
              <a:rPr lang="en-GB"/>
              <a:t>Waves Presale</a:t>
            </a:r>
            <a:endParaRPr/>
          </a:p>
          <a:p>
            <a:pPr indent="0" lvl="0" marL="0" rtl="0" algn="l">
              <a:spcBef>
                <a:spcPts val="0"/>
              </a:spcBef>
              <a:spcAft>
                <a:spcPts val="0"/>
              </a:spcAft>
              <a:buNone/>
            </a:pPr>
            <a:r>
              <a:rPr lang="en-GB"/>
              <a:t>Donothing test consensus</a:t>
            </a:r>
            <a:endParaRPr/>
          </a:p>
          <a:p>
            <a:pPr indent="0" lvl="0" marL="0" rtl="0" algn="l">
              <a:spcBef>
                <a:spcPts val="0"/>
              </a:spcBef>
              <a:spcAft>
                <a:spcPts val="0"/>
              </a:spcAft>
              <a:buNone/>
            </a:pPr>
            <a:r>
              <a:rPr lang="en-GB"/>
              <a:t>Analytics test Data model</a:t>
            </a:r>
            <a:endParaRPr/>
          </a:p>
          <a:p>
            <a:pPr indent="0" lvl="0" marL="0" rtl="0" algn="l">
              <a:spcBef>
                <a:spcPts val="0"/>
              </a:spcBef>
              <a:spcAft>
                <a:spcPts val="0"/>
              </a:spcAft>
              <a:buNone/>
            </a:pPr>
            <a:r>
              <a:rPr lang="en-GB"/>
              <a:t>IOheavy Lot of random read/writes,persistent storage states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0464474374_1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0464474374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Peak PErformance for 8 server and clients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0464474374_1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0464474374_1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First image,same number of clients and servers</a:t>
            </a:r>
            <a:endParaRPr/>
          </a:p>
          <a:p>
            <a:pPr indent="0" lvl="0" marL="0" rtl="0" algn="l">
              <a:spcBef>
                <a:spcPts val="0"/>
              </a:spcBef>
              <a:spcAft>
                <a:spcPts val="0"/>
              </a:spcAft>
              <a:buNone/>
            </a:pPr>
            <a:r>
              <a:rPr lang="en-GB"/>
              <a:t>Second image 8 clients fixed.</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0464474374_1_2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0464474374_1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Experiment details : ran system with 12-16 servers for 5 minutes,after which 4 nodes are crashed.</a:t>
            </a:r>
            <a:endParaRPr/>
          </a:p>
          <a:p>
            <a:pPr indent="0" lvl="0" marL="0" rtl="0" algn="l">
              <a:spcBef>
                <a:spcPts val="0"/>
              </a:spcBef>
              <a:spcAft>
                <a:spcPts val="0"/>
              </a:spcAft>
              <a:buNone/>
            </a:pPr>
            <a:r>
              <a:rPr lang="en-GB"/>
              <a:t>Partition runs between 100 -250 second,(8 servers 8 clients)</a:t>
            </a:r>
            <a:endParaRPr/>
          </a:p>
          <a:p>
            <a:pPr indent="0" lvl="0" marL="0" rtl="0" algn="l">
              <a:spcBef>
                <a:spcPts val="0"/>
              </a:spcBef>
              <a:spcAft>
                <a:spcPts val="0"/>
              </a:spcAft>
              <a:buNone/>
            </a:pPr>
            <a:r>
              <a:rPr lang="en-GB"/>
              <a:t>HyperLedger doesn’t allow forks because its PBFT protocol protects against it.</a:t>
            </a:r>
            <a:endParaRPr/>
          </a:p>
          <a:p>
            <a:pPr indent="0" lvl="0" marL="0" rtl="0" algn="l">
              <a:spcBef>
                <a:spcPts val="0"/>
              </a:spcBef>
              <a:spcAft>
                <a:spcPts val="0"/>
              </a:spcAft>
              <a:buNone/>
            </a:pPr>
            <a:r>
              <a:rPr lang="en-GB"/>
              <a:t>Selfish mining attack are attacks when a validated block is </a:t>
            </a:r>
            <a:r>
              <a:rPr lang="en-GB"/>
              <a:t>withholded from broadcasting.</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0464474374_1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0464474374_1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10 M elements</a:t>
            </a:r>
            <a:endParaRPr/>
          </a:p>
          <a:p>
            <a:pPr indent="0" lvl="0" marL="0" rtl="0" algn="l">
              <a:spcBef>
                <a:spcPts val="0"/>
              </a:spcBef>
              <a:spcAft>
                <a:spcPts val="0"/>
              </a:spcAft>
              <a:buNone/>
            </a:pPr>
            <a:r>
              <a:rPr lang="en-GB"/>
              <a:t>473 MB Hyperledger </a:t>
            </a:r>
            <a:endParaRPr/>
          </a:p>
          <a:p>
            <a:pPr indent="0" lvl="0" marL="0" rtl="0" algn="l">
              <a:spcBef>
                <a:spcPts val="0"/>
              </a:spcBef>
              <a:spcAft>
                <a:spcPts val="0"/>
              </a:spcAft>
              <a:buNone/>
            </a:pPr>
            <a:r>
              <a:rPr lang="en-GB"/>
              <a:t>22 GB Ethereum (runs out of memory)</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0464474374_1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0464474374_1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 Ethereum and Parity have similar index structure(data storage model) and hence </a:t>
            </a:r>
            <a:r>
              <a:rPr lang="en-GB"/>
              <a:t>incur</a:t>
            </a:r>
            <a:r>
              <a:rPr lang="en-GB"/>
              <a:t> same disk usage.Hyperledger has much more simpler key-value storage structure.</a:t>
            </a:r>
            <a:endParaRPr/>
          </a:p>
          <a:p>
            <a:pPr indent="0" lvl="0" marL="0" rtl="0" algn="l">
              <a:spcBef>
                <a:spcPts val="0"/>
              </a:spcBef>
              <a:spcAft>
                <a:spcPts val="0"/>
              </a:spcAft>
              <a:buNone/>
            </a:pPr>
            <a:r>
              <a:rPr lang="en-GB"/>
              <a:t>b,a) Parity store all data in memory,hence faster but cant’ handle large data </a:t>
            </a:r>
            <a:endParaRPr/>
          </a:p>
          <a:p>
            <a:pPr indent="0" lvl="0" marL="0" rtl="0" algn="l">
              <a:spcBef>
                <a:spcPts val="0"/>
              </a:spcBef>
              <a:spcAft>
                <a:spcPts val="0"/>
              </a:spcAft>
              <a:buNone/>
            </a:pPr>
            <a:r>
              <a:rPr lang="en-GB"/>
              <a:t>Ethereum stores partial data in cache.LRU eviction</a:t>
            </a:r>
            <a:endParaRPr/>
          </a:p>
          <a:p>
            <a:pPr indent="0" lvl="0" marL="0" rtl="0" algn="l">
              <a:spcBef>
                <a:spcPts val="0"/>
              </a:spcBef>
              <a:spcAft>
                <a:spcPts val="0"/>
              </a:spcAft>
              <a:buNone/>
            </a:pPr>
            <a:r>
              <a:rPr lang="en-GB"/>
              <a:t>HyperLedger uses RocksDB,more efficient at scale.</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0464474374_1_2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10464474374_1_2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Q1 : Sum of all transaction values from block i and j</a:t>
            </a:r>
            <a:endParaRPr/>
          </a:p>
          <a:p>
            <a:pPr indent="0" lvl="0" marL="0" rtl="0" algn="l">
              <a:spcBef>
                <a:spcPts val="0"/>
              </a:spcBef>
              <a:spcAft>
                <a:spcPts val="0"/>
              </a:spcAft>
              <a:buNone/>
            </a:pPr>
            <a:r>
              <a:rPr lang="en-GB"/>
              <a:t>Q2 : max value of a transaction on account id from block i and j</a:t>
            </a:r>
            <a:endParaRPr/>
          </a:p>
          <a:p>
            <a:pPr indent="0" lvl="0" marL="0" rtl="0" algn="l">
              <a:spcBef>
                <a:spcPts val="0"/>
              </a:spcBef>
              <a:spcAft>
                <a:spcPts val="0"/>
              </a:spcAft>
              <a:buNone/>
            </a:pPr>
            <a:r>
              <a:rPr lang="en-GB"/>
              <a:t>Main bottleneck  RPC</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0464474374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0464474374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0464474374_0_3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0464474374_0_3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0464474374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10464474374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 consensus layer implements the consensus protocol. DoNothing</a:t>
            </a:r>
            <a:endParaRPr/>
          </a:p>
          <a:p>
            <a:pPr indent="0" lvl="0" marL="0" rtl="0" algn="l">
              <a:spcBef>
                <a:spcPts val="0"/>
              </a:spcBef>
              <a:spcAft>
                <a:spcPts val="0"/>
              </a:spcAft>
              <a:buNone/>
            </a:pPr>
            <a:r>
              <a:rPr lang="en-GB"/>
              <a:t>The data model layer contains the structure, content and operations on the blockchain data. IOHeavy, Analytics</a:t>
            </a:r>
            <a:endParaRPr/>
          </a:p>
          <a:p>
            <a:pPr indent="0" lvl="0" marL="0" rtl="0" algn="l">
              <a:spcBef>
                <a:spcPts val="0"/>
              </a:spcBef>
              <a:spcAft>
                <a:spcPts val="0"/>
              </a:spcAft>
              <a:buNone/>
            </a:pPr>
            <a:r>
              <a:rPr lang="en-GB"/>
              <a:t>The execution layer includes details of the runtime environment for executing smart contracts.  CPUHeavy</a:t>
            </a:r>
            <a:endParaRPr/>
          </a:p>
          <a:p>
            <a:pPr indent="0" lvl="0" marL="0" rtl="0" algn="l">
              <a:spcBef>
                <a:spcPts val="0"/>
              </a:spcBef>
              <a:spcAft>
                <a:spcPts val="0"/>
              </a:spcAft>
              <a:buNone/>
            </a:pPr>
            <a:r>
              <a:rPr lang="en-GB"/>
              <a:t>The application layer includes classes of blockchain applications</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0464474374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10464474374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0464474374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10464474374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0464474374_0_4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0464474374_0_4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046447437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046447437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046447437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046447437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0464474374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046447437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Crypto</a:t>
            </a:r>
            <a:r>
              <a:rPr lang="en-GB"/>
              <a:t> :Ledger must be open and must have only only branch</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0464474374_1_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0464474374_1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Crypto :Ledger must be open and must have only only branch</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0464474374_1_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0464474374_1_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Crypto :Ledger must be open and must have only only branch</a:t>
            </a:r>
            <a:endParaRPr/>
          </a:p>
          <a:p>
            <a:pPr indent="0" lvl="0" marL="0" rtl="0" algn="l">
              <a:spcBef>
                <a:spcPts val="0"/>
              </a:spcBef>
              <a:spcAft>
                <a:spcPts val="0"/>
              </a:spcAft>
              <a:buNone/>
            </a:pPr>
            <a:r>
              <a:rPr lang="en-GB"/>
              <a:t>Trusted Hardware skipped.</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0464474374_0_4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0464474374_0_4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ieeexplore.ieee.org/document/8246573"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4.png"/><Relationship Id="rId4" Type="http://schemas.openxmlformats.org/officeDocument/2006/relationships/image" Target="../media/image12.png"/><Relationship Id="rId5"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11.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8.png"/><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png"/><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GB" u="sng">
                <a:solidFill>
                  <a:schemeClr val="hlink"/>
                </a:solidFill>
                <a:hlinkClick r:id="rId3"/>
              </a:rPr>
              <a:t>Untangling Blockchain: A Data Processing View of Blockchain Systems</a:t>
            </a:r>
            <a:endParaRPr/>
          </a:p>
          <a:p>
            <a:pPr indent="0" lvl="0" marL="0" rtl="0" algn="l">
              <a:spcBef>
                <a:spcPts val="0"/>
              </a:spcBef>
              <a:spcAft>
                <a:spcPts val="0"/>
              </a:spcAft>
              <a:buNone/>
            </a:pPr>
            <a:r>
              <a:t/>
            </a:r>
            <a:endParaRPr/>
          </a:p>
        </p:txBody>
      </p:sp>
      <p:sp>
        <p:nvSpPr>
          <p:cNvPr id="86" name="Google Shape;86;p13"/>
          <p:cNvSpPr txBox="1"/>
          <p:nvPr>
            <p:ph idx="1" type="subTitle"/>
          </p:nvPr>
        </p:nvSpPr>
        <p:spPr>
          <a:xfrm>
            <a:off x="598100" y="2308186"/>
            <a:ext cx="8222100" cy="1727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GB"/>
              <a:t>Team 13</a:t>
            </a:r>
            <a:endParaRPr/>
          </a:p>
          <a:p>
            <a:pPr indent="0" lvl="0" marL="0" rtl="0" algn="l">
              <a:spcBef>
                <a:spcPts val="0"/>
              </a:spcBef>
              <a:spcAft>
                <a:spcPts val="0"/>
              </a:spcAft>
              <a:buNone/>
            </a:pPr>
            <a:r>
              <a:rPr lang="en-GB"/>
              <a:t>Tathagato Roy, 2019111020</a:t>
            </a:r>
            <a:endParaRPr/>
          </a:p>
          <a:p>
            <a:pPr indent="0" lvl="0" marL="0" rtl="0" algn="l">
              <a:spcBef>
                <a:spcPts val="0"/>
              </a:spcBef>
              <a:spcAft>
                <a:spcPts val="0"/>
              </a:spcAft>
              <a:buNone/>
            </a:pPr>
            <a:r>
              <a:rPr lang="en-GB"/>
              <a:t>Snehal Kumar, 2019101003</a:t>
            </a:r>
            <a:endParaRPr/>
          </a:p>
          <a:p>
            <a:pPr indent="0" lvl="0" marL="0" rtl="0" algn="l">
              <a:spcBef>
                <a:spcPts val="0"/>
              </a:spcBef>
              <a:spcAft>
                <a:spcPts val="0"/>
              </a:spcAft>
              <a:buNone/>
            </a:pPr>
            <a:r>
              <a:rPr lang="en-GB"/>
              <a:t>Rutvij Menavlikar, 2019111032</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87" name="Google Shape;87;p13"/>
          <p:cNvSpPr txBox="1"/>
          <p:nvPr/>
        </p:nvSpPr>
        <p:spPr>
          <a:xfrm>
            <a:off x="2583800" y="4420850"/>
            <a:ext cx="6954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lt1"/>
                </a:solidFill>
                <a:latin typeface="Roboto"/>
                <a:ea typeface="Roboto"/>
                <a:cs typeface="Roboto"/>
                <a:sym typeface="Roboto"/>
              </a:rPr>
              <a:t>Paper by: Tien Tuan Anh Dinh, Rui Liu, Meihui Zhang ∗ , Member, IEEE, Gang Chen, Member, IEEE, Beng Chin Ooi, Fellow, IEEE, and Ji Wang</a:t>
            </a:r>
            <a:endParaRPr>
              <a:solidFill>
                <a:schemeClr val="lt1"/>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1EAE2"/>
        </a:solidFill>
      </p:bgPr>
    </p:bg>
    <p:spTree>
      <p:nvGrpSpPr>
        <p:cNvPr id="135" name="Shape 135"/>
        <p:cNvGrpSpPr/>
        <p:nvPr/>
      </p:nvGrpSpPr>
      <p:grpSpPr>
        <a:xfrm>
          <a:off x="0" y="0"/>
          <a:ext cx="0" cy="0"/>
          <a:chOff x="0" y="0"/>
          <a:chExt cx="0" cy="0"/>
        </a:xfrm>
      </p:grpSpPr>
      <p:sp>
        <p:nvSpPr>
          <p:cNvPr id="136" name="Google Shape;136;p22"/>
          <p:cNvSpPr txBox="1"/>
          <p:nvPr>
            <p:ph type="title"/>
          </p:nvPr>
        </p:nvSpPr>
        <p:spPr>
          <a:xfrm>
            <a:off x="311700" y="61675"/>
            <a:ext cx="8520600" cy="637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Blockbench</a:t>
            </a:r>
            <a:endParaRPr/>
          </a:p>
        </p:txBody>
      </p:sp>
      <p:sp>
        <p:nvSpPr>
          <p:cNvPr id="137" name="Google Shape;137;p22"/>
          <p:cNvSpPr txBox="1"/>
          <p:nvPr>
            <p:ph idx="1" type="body"/>
          </p:nvPr>
        </p:nvSpPr>
        <p:spPr>
          <a:xfrm>
            <a:off x="311700" y="547200"/>
            <a:ext cx="4725900" cy="4596300"/>
          </a:xfrm>
          <a:prstGeom prst="rect">
            <a:avLst/>
          </a:prstGeom>
        </p:spPr>
        <p:txBody>
          <a:bodyPr anchorCtr="0" anchor="t" bIns="91425" lIns="91425" spcFirstLastPara="1" rIns="91425" wrap="square" tIns="91425">
            <a:normAutofit fontScale="85000"/>
          </a:bodyPr>
          <a:lstStyle/>
          <a:p>
            <a:pPr indent="-334105" lvl="0" marL="457200" rtl="0" algn="l">
              <a:spcBef>
                <a:spcPts val="0"/>
              </a:spcBef>
              <a:spcAft>
                <a:spcPts val="0"/>
              </a:spcAft>
              <a:buSzPct val="100000"/>
              <a:buChar char="●"/>
            </a:pPr>
            <a:r>
              <a:rPr lang="en-GB" sz="1954"/>
              <a:t>Quantitative framework for benchmarking blockchains as data processing platforms.</a:t>
            </a:r>
            <a:endParaRPr sz="1954"/>
          </a:p>
          <a:p>
            <a:pPr indent="-334105" lvl="0" marL="457200" rtl="0" algn="l">
              <a:spcBef>
                <a:spcPts val="0"/>
              </a:spcBef>
              <a:spcAft>
                <a:spcPts val="0"/>
              </a:spcAft>
              <a:buSzPct val="100000"/>
              <a:buChar char="●"/>
            </a:pPr>
            <a:r>
              <a:rPr lang="en-GB" sz="1954"/>
              <a:t>Evaluates different layers/abstractions separately </a:t>
            </a:r>
            <a:endParaRPr sz="1954"/>
          </a:p>
          <a:p>
            <a:pPr indent="-334105" lvl="0" marL="457200" rtl="0" algn="l">
              <a:spcBef>
                <a:spcPts val="0"/>
              </a:spcBef>
              <a:spcAft>
                <a:spcPts val="0"/>
              </a:spcAft>
              <a:buSzPct val="100000"/>
              <a:buChar char="●"/>
            </a:pPr>
            <a:r>
              <a:rPr lang="en-GB" sz="1954"/>
              <a:t>Selected Blockchains :	HyperLedger,Ethereum,Parity</a:t>
            </a:r>
            <a:endParaRPr sz="1954"/>
          </a:p>
          <a:p>
            <a:pPr indent="-334105" lvl="0" marL="457200" rtl="0" algn="l">
              <a:spcBef>
                <a:spcPts val="0"/>
              </a:spcBef>
              <a:spcAft>
                <a:spcPts val="0"/>
              </a:spcAft>
              <a:buSzPct val="100000"/>
              <a:buChar char="●"/>
            </a:pPr>
            <a:r>
              <a:rPr lang="en-GB" sz="1954"/>
              <a:t>Desired Blockchain can be </a:t>
            </a:r>
            <a:r>
              <a:rPr lang="en-GB" sz="1954"/>
              <a:t>integrated</a:t>
            </a:r>
            <a:r>
              <a:rPr lang="en-GB" sz="1954"/>
              <a:t> to the framework’s backend,smart contract can be </a:t>
            </a:r>
            <a:r>
              <a:rPr lang="en-GB" sz="1954"/>
              <a:t>deployed</a:t>
            </a:r>
            <a:r>
              <a:rPr lang="en-GB" sz="1954"/>
              <a:t> to send transactions and query blockchain states.</a:t>
            </a:r>
            <a:endParaRPr sz="1954"/>
          </a:p>
          <a:p>
            <a:pPr indent="-334105" lvl="0" marL="457200" rtl="0" algn="l">
              <a:spcBef>
                <a:spcPts val="0"/>
              </a:spcBef>
              <a:spcAft>
                <a:spcPts val="0"/>
              </a:spcAft>
              <a:buSzPct val="100000"/>
              <a:buChar char="●"/>
            </a:pPr>
            <a:r>
              <a:rPr lang="en-GB" sz="1954"/>
              <a:t>Driver takes an input workload and send transactions to the blockchains</a:t>
            </a:r>
            <a:endParaRPr sz="1954"/>
          </a:p>
          <a:p>
            <a:pPr indent="0" lvl="0" marL="914400" rtl="0" algn="l">
              <a:spcBef>
                <a:spcPts val="1200"/>
              </a:spcBef>
              <a:spcAft>
                <a:spcPts val="0"/>
              </a:spcAft>
              <a:buNone/>
            </a:pPr>
            <a:r>
              <a:t/>
            </a:r>
            <a:endParaRPr/>
          </a:p>
          <a:p>
            <a:pPr indent="0" lvl="0" marL="457200" rtl="0" algn="l">
              <a:spcBef>
                <a:spcPts val="1200"/>
              </a:spcBef>
              <a:spcAft>
                <a:spcPts val="1200"/>
              </a:spcAft>
              <a:buNone/>
            </a:pPr>
            <a:r>
              <a:rPr lang="en-GB"/>
              <a:t>   </a:t>
            </a:r>
            <a:endParaRPr/>
          </a:p>
        </p:txBody>
      </p:sp>
      <p:pic>
        <p:nvPicPr>
          <p:cNvPr id="138" name="Google Shape;138;p22"/>
          <p:cNvPicPr preferRelativeResize="0"/>
          <p:nvPr/>
        </p:nvPicPr>
        <p:blipFill>
          <a:blip r:embed="rId3">
            <a:alphaModFix/>
          </a:blip>
          <a:stretch>
            <a:fillRect/>
          </a:stretch>
        </p:blipFill>
        <p:spPr>
          <a:xfrm>
            <a:off x="4989300" y="760650"/>
            <a:ext cx="4106400" cy="28678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Selected BlockChains</a:t>
            </a:r>
            <a:endParaRPr/>
          </a:p>
        </p:txBody>
      </p:sp>
      <p:pic>
        <p:nvPicPr>
          <p:cNvPr id="144" name="Google Shape;144;p23"/>
          <p:cNvPicPr preferRelativeResize="0"/>
          <p:nvPr/>
        </p:nvPicPr>
        <p:blipFill>
          <a:blip r:embed="rId3">
            <a:alphaModFix/>
          </a:blip>
          <a:stretch>
            <a:fillRect/>
          </a:stretch>
        </p:blipFill>
        <p:spPr>
          <a:xfrm>
            <a:off x="152400" y="1170200"/>
            <a:ext cx="8839199" cy="1480775"/>
          </a:xfrm>
          <a:prstGeom prst="rect">
            <a:avLst/>
          </a:prstGeom>
          <a:noFill/>
          <a:ln>
            <a:noFill/>
          </a:ln>
        </p:spPr>
      </p:pic>
      <p:pic>
        <p:nvPicPr>
          <p:cNvPr id="145" name="Google Shape;145;p23"/>
          <p:cNvPicPr preferRelativeResize="0"/>
          <p:nvPr/>
        </p:nvPicPr>
        <p:blipFill>
          <a:blip r:embed="rId4">
            <a:alphaModFix/>
          </a:blip>
          <a:stretch>
            <a:fillRect/>
          </a:stretch>
        </p:blipFill>
        <p:spPr>
          <a:xfrm>
            <a:off x="152400" y="2571750"/>
            <a:ext cx="8839200" cy="962550"/>
          </a:xfrm>
          <a:prstGeom prst="rect">
            <a:avLst/>
          </a:prstGeom>
          <a:noFill/>
          <a:ln>
            <a:noFill/>
          </a:ln>
        </p:spPr>
      </p:pic>
      <p:pic>
        <p:nvPicPr>
          <p:cNvPr id="146" name="Google Shape;146;p23"/>
          <p:cNvPicPr preferRelativeResize="0"/>
          <p:nvPr/>
        </p:nvPicPr>
        <p:blipFill>
          <a:blip r:embed="rId5">
            <a:alphaModFix/>
          </a:blip>
          <a:stretch>
            <a:fillRect/>
          </a:stretch>
        </p:blipFill>
        <p:spPr>
          <a:xfrm>
            <a:off x="152400" y="3436146"/>
            <a:ext cx="8839200" cy="8833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4"/>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t>Evaluation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1EAE2"/>
        </a:solidFill>
      </p:bgPr>
    </p:bg>
    <p:spTree>
      <p:nvGrpSpPr>
        <p:cNvPr id="155" name="Shape 155"/>
        <p:cNvGrpSpPr/>
        <p:nvPr/>
      </p:nvGrpSpPr>
      <p:grpSpPr>
        <a:xfrm>
          <a:off x="0" y="0"/>
          <a:ext cx="0" cy="0"/>
          <a:chOff x="0" y="0"/>
          <a:chExt cx="0" cy="0"/>
        </a:xfrm>
      </p:grpSpPr>
      <p:sp>
        <p:nvSpPr>
          <p:cNvPr id="156" name="Google Shape;156;p25"/>
          <p:cNvSpPr txBox="1"/>
          <p:nvPr>
            <p:ph type="title"/>
          </p:nvPr>
        </p:nvSpPr>
        <p:spPr>
          <a:xfrm>
            <a:off x="311700" y="3496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Evaluation Metrics</a:t>
            </a:r>
            <a:endParaRPr/>
          </a:p>
        </p:txBody>
      </p:sp>
      <p:sp>
        <p:nvSpPr>
          <p:cNvPr id="157" name="Google Shape;157;p25"/>
          <p:cNvSpPr txBox="1"/>
          <p:nvPr>
            <p:ph idx="1" type="body"/>
          </p:nvPr>
        </p:nvSpPr>
        <p:spPr>
          <a:xfrm>
            <a:off x="311700" y="1027800"/>
            <a:ext cx="8520600" cy="4115700"/>
          </a:xfrm>
          <a:prstGeom prst="rect">
            <a:avLst/>
          </a:prstGeom>
        </p:spPr>
        <p:txBody>
          <a:bodyPr anchorCtr="0" anchor="t" bIns="91425" lIns="91425" spcFirstLastPara="1" rIns="91425" wrap="square" tIns="91425">
            <a:noAutofit/>
          </a:bodyPr>
          <a:lstStyle/>
          <a:p>
            <a:pPr indent="-334162" lvl="0" marL="457200" rtl="0" algn="l">
              <a:lnSpc>
                <a:spcPct val="95000"/>
              </a:lnSpc>
              <a:spcBef>
                <a:spcPts val="0"/>
              </a:spcBef>
              <a:spcAft>
                <a:spcPts val="0"/>
              </a:spcAft>
              <a:buSzPts val="1662"/>
              <a:buChar char="●"/>
            </a:pPr>
            <a:r>
              <a:rPr lang="en-GB" sz="1662"/>
              <a:t>Evaluation Metrics :</a:t>
            </a:r>
            <a:endParaRPr sz="1662"/>
          </a:p>
          <a:p>
            <a:pPr indent="-327812" lvl="0" marL="914400" rtl="0" algn="l">
              <a:lnSpc>
                <a:spcPct val="95000"/>
              </a:lnSpc>
              <a:spcBef>
                <a:spcPts val="0"/>
              </a:spcBef>
              <a:spcAft>
                <a:spcPts val="0"/>
              </a:spcAft>
              <a:buSzPts val="1562"/>
              <a:buAutoNum type="arabicPeriod"/>
            </a:pPr>
            <a:r>
              <a:rPr lang="en-GB" sz="1562"/>
              <a:t>T</a:t>
            </a:r>
            <a:r>
              <a:rPr lang="en-GB" sz="1462"/>
              <a:t>hroughput : number of successful transactions per second</a:t>
            </a:r>
            <a:endParaRPr sz="1462"/>
          </a:p>
          <a:p>
            <a:pPr indent="-321462" lvl="0" marL="914400" rtl="0" algn="l">
              <a:lnSpc>
                <a:spcPct val="95000"/>
              </a:lnSpc>
              <a:spcBef>
                <a:spcPts val="0"/>
              </a:spcBef>
              <a:spcAft>
                <a:spcPts val="0"/>
              </a:spcAft>
              <a:buSzPts val="1462"/>
              <a:buAutoNum type="arabicPeriod"/>
            </a:pPr>
            <a:r>
              <a:rPr lang="en-GB" sz="1462"/>
              <a:t>Latency : The response time per transaction</a:t>
            </a:r>
            <a:endParaRPr sz="1462"/>
          </a:p>
          <a:p>
            <a:pPr indent="-321462" lvl="0" marL="914400" rtl="0" algn="l">
              <a:lnSpc>
                <a:spcPct val="95000"/>
              </a:lnSpc>
              <a:spcBef>
                <a:spcPts val="0"/>
              </a:spcBef>
              <a:spcAft>
                <a:spcPts val="0"/>
              </a:spcAft>
              <a:buSzPts val="1462"/>
              <a:buAutoNum type="arabicPeriod"/>
            </a:pPr>
            <a:r>
              <a:rPr lang="en-GB" sz="1462"/>
              <a:t>Scalability : Changes to the Throughput and Latency with increasing nodes and workloads</a:t>
            </a:r>
            <a:endParaRPr sz="1462"/>
          </a:p>
          <a:p>
            <a:pPr indent="-321462" lvl="0" marL="914400" rtl="0" algn="l">
              <a:lnSpc>
                <a:spcPct val="95000"/>
              </a:lnSpc>
              <a:spcBef>
                <a:spcPts val="0"/>
              </a:spcBef>
              <a:spcAft>
                <a:spcPts val="0"/>
              </a:spcAft>
              <a:buSzPts val="1462"/>
              <a:buAutoNum type="arabicPeriod"/>
            </a:pPr>
            <a:r>
              <a:rPr lang="en-GB" sz="1462"/>
              <a:t>Fault Tolerance : Protection against node failures</a:t>
            </a:r>
            <a:endParaRPr sz="1462"/>
          </a:p>
          <a:p>
            <a:pPr indent="-321462" lvl="0" marL="914400" rtl="0" algn="l">
              <a:lnSpc>
                <a:spcPct val="95000"/>
              </a:lnSpc>
              <a:spcBef>
                <a:spcPts val="0"/>
              </a:spcBef>
              <a:spcAft>
                <a:spcPts val="0"/>
              </a:spcAft>
              <a:buSzPts val="1462"/>
              <a:buAutoNum type="arabicPeriod"/>
            </a:pPr>
            <a:r>
              <a:rPr lang="en-GB" sz="1462"/>
              <a:t>Security Metrics : Ratio between total number of blocks vs total no confirmed blocks.</a:t>
            </a:r>
            <a:br>
              <a:rPr lang="en-GB" sz="1462"/>
            </a:br>
            <a:endParaRPr sz="1462"/>
          </a:p>
          <a:p>
            <a:pPr indent="-334162" lvl="0" marL="457200" rtl="0" algn="l">
              <a:lnSpc>
                <a:spcPct val="95000"/>
              </a:lnSpc>
              <a:spcBef>
                <a:spcPts val="0"/>
              </a:spcBef>
              <a:spcAft>
                <a:spcPts val="0"/>
              </a:spcAft>
              <a:buSzPts val="1662"/>
              <a:buChar char="●"/>
            </a:pPr>
            <a:r>
              <a:rPr lang="en-GB" sz="1662"/>
              <a:t>Workloads (Macro and Database)</a:t>
            </a:r>
            <a:endParaRPr sz="1662"/>
          </a:p>
          <a:p>
            <a:pPr indent="-321462" lvl="0" marL="914400" rtl="0" algn="l">
              <a:lnSpc>
                <a:spcPct val="95000"/>
              </a:lnSpc>
              <a:spcBef>
                <a:spcPts val="0"/>
              </a:spcBef>
              <a:spcAft>
                <a:spcPts val="0"/>
              </a:spcAft>
              <a:buSzPts val="1462"/>
              <a:buAutoNum type="arabicPeriod"/>
            </a:pPr>
            <a:r>
              <a:rPr lang="en-GB" sz="1462"/>
              <a:t>YCSB(used for NoSQL) and SmallBank</a:t>
            </a:r>
            <a:br>
              <a:rPr lang="en-GB" sz="1462"/>
            </a:br>
            <a:endParaRPr sz="1462"/>
          </a:p>
          <a:p>
            <a:pPr indent="-334162" lvl="0" marL="457200" rtl="0" algn="l">
              <a:lnSpc>
                <a:spcPct val="95000"/>
              </a:lnSpc>
              <a:spcBef>
                <a:spcPts val="0"/>
              </a:spcBef>
              <a:spcAft>
                <a:spcPts val="0"/>
              </a:spcAft>
              <a:buSzPts val="1662"/>
              <a:buChar char="●"/>
            </a:pPr>
            <a:r>
              <a:rPr lang="en-GB" sz="1662"/>
              <a:t>Workloads (Micro)</a:t>
            </a:r>
            <a:endParaRPr sz="1662"/>
          </a:p>
          <a:p>
            <a:pPr indent="-321462" lvl="0" marL="914400" rtl="0" algn="l">
              <a:lnSpc>
                <a:spcPct val="95000"/>
              </a:lnSpc>
              <a:spcBef>
                <a:spcPts val="0"/>
              </a:spcBef>
              <a:spcAft>
                <a:spcPts val="0"/>
              </a:spcAft>
              <a:buSzPts val="1462"/>
              <a:buAutoNum type="arabicPeriod"/>
            </a:pPr>
            <a:r>
              <a:rPr lang="en-GB" sz="1462"/>
              <a:t>DoNothing (sends empty transactions)</a:t>
            </a:r>
            <a:endParaRPr sz="1462"/>
          </a:p>
          <a:p>
            <a:pPr indent="-321462" lvl="0" marL="914400" rtl="0" algn="l">
              <a:lnSpc>
                <a:spcPct val="95000"/>
              </a:lnSpc>
              <a:spcBef>
                <a:spcPts val="0"/>
              </a:spcBef>
              <a:spcAft>
                <a:spcPts val="0"/>
              </a:spcAft>
              <a:buSzPts val="1462"/>
              <a:buAutoNum type="arabicPeriod"/>
            </a:pPr>
            <a:r>
              <a:rPr lang="en-GB" sz="1462"/>
              <a:t>Analytics </a:t>
            </a:r>
            <a:endParaRPr sz="1462"/>
          </a:p>
          <a:p>
            <a:pPr indent="-321462" lvl="0" marL="914400" rtl="0" algn="l">
              <a:lnSpc>
                <a:spcPct val="95000"/>
              </a:lnSpc>
              <a:spcBef>
                <a:spcPts val="0"/>
              </a:spcBef>
              <a:spcAft>
                <a:spcPts val="0"/>
              </a:spcAft>
              <a:buSzPts val="1462"/>
              <a:buAutoNum type="arabicPeriod"/>
            </a:pPr>
            <a:r>
              <a:rPr lang="en-GB" sz="1462"/>
              <a:t>IOHeavy (asks lot of  IO read/write Transactions) </a:t>
            </a:r>
            <a:endParaRPr sz="1462"/>
          </a:p>
          <a:p>
            <a:pPr indent="-321462" lvl="0" marL="914400" rtl="0" algn="l">
              <a:lnSpc>
                <a:spcPct val="95000"/>
              </a:lnSpc>
              <a:spcBef>
                <a:spcPts val="0"/>
              </a:spcBef>
              <a:spcAft>
                <a:spcPts val="0"/>
              </a:spcAft>
              <a:buSzPts val="1462"/>
              <a:buAutoNum type="arabicPeriod"/>
            </a:pPr>
            <a:r>
              <a:rPr lang="en-GB" sz="1462"/>
              <a:t>CPUHeavy(asks to perform QuickSort)</a:t>
            </a:r>
            <a:endParaRPr sz="1462"/>
          </a:p>
          <a:p>
            <a:pPr indent="0" lvl="0" marL="1371600" rtl="0" algn="l">
              <a:lnSpc>
                <a:spcPct val="95000"/>
              </a:lnSpc>
              <a:spcBef>
                <a:spcPts val="1200"/>
              </a:spcBef>
              <a:spcAft>
                <a:spcPts val="0"/>
              </a:spcAft>
              <a:buSzPts val="935"/>
              <a:buNone/>
            </a:pPr>
            <a:r>
              <a:t/>
            </a:r>
            <a:endParaRPr sz="1662"/>
          </a:p>
          <a:p>
            <a:pPr indent="0" lvl="0" marL="0" rtl="0" algn="l">
              <a:lnSpc>
                <a:spcPct val="95000"/>
              </a:lnSpc>
              <a:spcBef>
                <a:spcPts val="1200"/>
              </a:spcBef>
              <a:spcAft>
                <a:spcPts val="0"/>
              </a:spcAft>
              <a:buSzPts val="935"/>
              <a:buNone/>
            </a:pPr>
            <a:r>
              <a:t/>
            </a:r>
            <a:endParaRPr sz="1662"/>
          </a:p>
          <a:p>
            <a:pPr indent="0" lvl="0" marL="0" rtl="0" algn="l">
              <a:lnSpc>
                <a:spcPct val="95000"/>
              </a:lnSpc>
              <a:spcBef>
                <a:spcPts val="1200"/>
              </a:spcBef>
              <a:spcAft>
                <a:spcPts val="1200"/>
              </a:spcAft>
              <a:buSzPts val="935"/>
              <a:buNone/>
            </a:pPr>
            <a:r>
              <a:t/>
            </a:r>
            <a:endParaRPr sz="1829"/>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1EAE2"/>
        </a:solidFill>
      </p:bgPr>
    </p:bg>
    <p:spTree>
      <p:nvGrpSpPr>
        <p:cNvPr id="161" name="Shape 161"/>
        <p:cNvGrpSpPr/>
        <p:nvPr/>
      </p:nvGrpSpPr>
      <p:grpSpPr>
        <a:xfrm>
          <a:off x="0" y="0"/>
          <a:ext cx="0" cy="0"/>
          <a:chOff x="0" y="0"/>
          <a:chExt cx="0" cy="0"/>
        </a:xfrm>
      </p:grpSpPr>
      <p:sp>
        <p:nvSpPr>
          <p:cNvPr id="162" name="Google Shape;162;p26"/>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Throughput and Latency</a:t>
            </a:r>
            <a:endParaRPr/>
          </a:p>
        </p:txBody>
      </p:sp>
      <p:pic>
        <p:nvPicPr>
          <p:cNvPr id="163" name="Google Shape;163;p26"/>
          <p:cNvPicPr preferRelativeResize="0"/>
          <p:nvPr/>
        </p:nvPicPr>
        <p:blipFill>
          <a:blip r:embed="rId3">
            <a:alphaModFix/>
          </a:blip>
          <a:stretch>
            <a:fillRect/>
          </a:stretch>
        </p:blipFill>
        <p:spPr>
          <a:xfrm>
            <a:off x="5055900" y="0"/>
            <a:ext cx="4088100" cy="2895600"/>
          </a:xfrm>
          <a:prstGeom prst="rect">
            <a:avLst/>
          </a:prstGeom>
          <a:noFill/>
          <a:ln>
            <a:noFill/>
          </a:ln>
        </p:spPr>
      </p:pic>
      <p:sp>
        <p:nvSpPr>
          <p:cNvPr id="164" name="Google Shape;164;p26"/>
          <p:cNvSpPr txBox="1"/>
          <p:nvPr/>
        </p:nvSpPr>
        <p:spPr>
          <a:xfrm>
            <a:off x="311700" y="572700"/>
            <a:ext cx="4878300" cy="46176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Char char="●"/>
            </a:pPr>
            <a:r>
              <a:rPr lang="en-GB" sz="1800"/>
              <a:t>Hyperledger outperforms Ethereum because ethereum uses PoW while HyperLedger uses pBFT. With 8 Servers, the communication cost is cheaper compared to blockmining (here set to 2.5secs per Block)</a:t>
            </a:r>
            <a:endParaRPr sz="1800"/>
          </a:p>
          <a:p>
            <a:pPr indent="-342900" lvl="0" marL="457200" rtl="0" algn="l">
              <a:spcBef>
                <a:spcPts val="0"/>
              </a:spcBef>
              <a:spcAft>
                <a:spcPts val="0"/>
              </a:spcAft>
              <a:buSzPts val="1800"/>
              <a:buChar char="●"/>
            </a:pPr>
            <a:r>
              <a:rPr lang="en-GB" sz="1800"/>
              <a:t>Parity uses a simpler consensus protocol called PoA but is slow due to constant transaction rate.</a:t>
            </a:r>
            <a:endParaRPr sz="1800"/>
          </a:p>
          <a:p>
            <a:pPr indent="-342900" lvl="0" marL="457200" rtl="0" algn="l">
              <a:spcBef>
                <a:spcPts val="0"/>
              </a:spcBef>
              <a:spcAft>
                <a:spcPts val="0"/>
              </a:spcAft>
              <a:buSzPts val="1800"/>
              <a:buChar char="●"/>
            </a:pPr>
            <a:r>
              <a:rPr lang="en-GB" sz="1800"/>
              <a:t>All three are much slower than H-store. H-store doesn’t incur overhead due to consensus protocols</a:t>
            </a:r>
            <a:endParaRPr sz="1800"/>
          </a:p>
          <a:p>
            <a:pPr indent="-342900" lvl="0" marL="457200" rtl="0" algn="l">
              <a:spcBef>
                <a:spcPts val="0"/>
              </a:spcBef>
              <a:spcAft>
                <a:spcPts val="0"/>
              </a:spcAft>
              <a:buSzPts val="1800"/>
              <a:buChar char="●"/>
            </a:pPr>
            <a:r>
              <a:rPr lang="en-GB" sz="1800"/>
              <a:t>Greater </a:t>
            </a:r>
            <a:r>
              <a:rPr lang="en-GB" sz="1800"/>
              <a:t>deterioration</a:t>
            </a:r>
            <a:r>
              <a:rPr lang="en-GB" sz="1800"/>
              <a:t> in Smallbank(Complex transactions) for Hstore compared to blockchains as no cost due to distributed transaction cost.</a:t>
            </a:r>
            <a:endParaRPr sz="1800"/>
          </a:p>
        </p:txBody>
      </p:sp>
      <p:pic>
        <p:nvPicPr>
          <p:cNvPr id="165" name="Google Shape;165;p26"/>
          <p:cNvPicPr preferRelativeResize="0"/>
          <p:nvPr/>
        </p:nvPicPr>
        <p:blipFill>
          <a:blip r:embed="rId4">
            <a:alphaModFix/>
          </a:blip>
          <a:stretch>
            <a:fillRect/>
          </a:stretch>
        </p:blipFill>
        <p:spPr>
          <a:xfrm>
            <a:off x="5238550" y="2753575"/>
            <a:ext cx="3905450" cy="23899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1EAE2"/>
        </a:solidFill>
      </p:bgPr>
    </p:bg>
    <p:spTree>
      <p:nvGrpSpPr>
        <p:cNvPr id="169" name="Shape 169"/>
        <p:cNvGrpSpPr/>
        <p:nvPr/>
      </p:nvGrpSpPr>
      <p:grpSpPr>
        <a:xfrm>
          <a:off x="0" y="0"/>
          <a:ext cx="0" cy="0"/>
          <a:chOff x="0" y="0"/>
          <a:chExt cx="0" cy="0"/>
        </a:xfrm>
      </p:grpSpPr>
      <p:sp>
        <p:nvSpPr>
          <p:cNvPr id="170" name="Google Shape;170;p27"/>
          <p:cNvSpPr txBox="1"/>
          <p:nvPr>
            <p:ph type="title"/>
          </p:nvPr>
        </p:nvSpPr>
        <p:spPr>
          <a:xfrm>
            <a:off x="311700" y="0"/>
            <a:ext cx="8520600" cy="573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Scalability</a:t>
            </a:r>
            <a:endParaRPr/>
          </a:p>
        </p:txBody>
      </p:sp>
      <p:pic>
        <p:nvPicPr>
          <p:cNvPr id="171" name="Google Shape;171;p27"/>
          <p:cNvPicPr preferRelativeResize="0"/>
          <p:nvPr/>
        </p:nvPicPr>
        <p:blipFill>
          <a:blip r:embed="rId3">
            <a:alphaModFix/>
          </a:blip>
          <a:stretch>
            <a:fillRect/>
          </a:stretch>
        </p:blipFill>
        <p:spPr>
          <a:xfrm>
            <a:off x="4940275" y="0"/>
            <a:ext cx="4127200" cy="2295525"/>
          </a:xfrm>
          <a:prstGeom prst="rect">
            <a:avLst/>
          </a:prstGeom>
          <a:noFill/>
          <a:ln>
            <a:noFill/>
          </a:ln>
        </p:spPr>
      </p:pic>
      <p:sp>
        <p:nvSpPr>
          <p:cNvPr id="172" name="Google Shape;172;p27"/>
          <p:cNvSpPr txBox="1"/>
          <p:nvPr/>
        </p:nvSpPr>
        <p:spPr>
          <a:xfrm>
            <a:off x="327400" y="573600"/>
            <a:ext cx="4612800" cy="43713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SzPts val="1700"/>
              <a:buChar char="●"/>
            </a:pPr>
            <a:r>
              <a:rPr lang="en-GB" sz="1700"/>
              <a:t>Parity’s performance remains constant </a:t>
            </a:r>
            <a:r>
              <a:rPr lang="en-GB" sz="1700"/>
              <a:t>because it has constant transaction rate</a:t>
            </a:r>
            <a:endParaRPr sz="1700"/>
          </a:p>
          <a:p>
            <a:pPr indent="-336550" lvl="0" marL="457200" rtl="0" algn="l">
              <a:spcBef>
                <a:spcPts val="0"/>
              </a:spcBef>
              <a:spcAft>
                <a:spcPts val="0"/>
              </a:spcAft>
              <a:buSzPts val="1700"/>
              <a:buChar char="●"/>
            </a:pPr>
            <a:r>
              <a:rPr lang="en-GB" sz="1700"/>
              <a:t>Hyperledger fails beyond 16 nodes.This is because it doesn’t reach consensus.The message queue is saturated with client messages ,forcing server messages to be dropped.It is well know PBFT is sensitive to network conditions.</a:t>
            </a:r>
            <a:endParaRPr sz="1700"/>
          </a:p>
          <a:p>
            <a:pPr indent="-336550" lvl="0" marL="457200" rtl="0" algn="l">
              <a:spcBef>
                <a:spcPts val="0"/>
              </a:spcBef>
              <a:spcAft>
                <a:spcPts val="0"/>
              </a:spcAft>
              <a:buSzPts val="1700"/>
              <a:buChar char="●"/>
            </a:pPr>
            <a:r>
              <a:rPr lang="en-GB" sz="1700"/>
              <a:t>For ethereum,larger networks require larger difficulty to account for propagations delays.</a:t>
            </a:r>
            <a:endParaRPr sz="1700"/>
          </a:p>
          <a:p>
            <a:pPr indent="0" lvl="0" marL="457200" rtl="0" algn="l">
              <a:spcBef>
                <a:spcPts val="0"/>
              </a:spcBef>
              <a:spcAft>
                <a:spcPts val="0"/>
              </a:spcAft>
              <a:buNone/>
            </a:pPr>
            <a:r>
              <a:rPr lang="en-GB" sz="1700"/>
              <a:t>Another reason for slow performance is only 8 servers receive any particular transaction,hence network capacity is not fully utilized always.</a:t>
            </a:r>
            <a:endParaRPr sz="1700"/>
          </a:p>
        </p:txBody>
      </p:sp>
      <p:pic>
        <p:nvPicPr>
          <p:cNvPr id="173" name="Google Shape;173;p27"/>
          <p:cNvPicPr preferRelativeResize="0"/>
          <p:nvPr/>
        </p:nvPicPr>
        <p:blipFill>
          <a:blip r:embed="rId4">
            <a:alphaModFix/>
          </a:blip>
          <a:stretch>
            <a:fillRect/>
          </a:stretch>
        </p:blipFill>
        <p:spPr>
          <a:xfrm>
            <a:off x="5092600" y="2447925"/>
            <a:ext cx="3899000" cy="238272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1EAE2"/>
        </a:solidFill>
      </p:bgPr>
    </p:bg>
    <p:spTree>
      <p:nvGrpSpPr>
        <p:cNvPr id="177" name="Shape 177"/>
        <p:cNvGrpSpPr/>
        <p:nvPr/>
      </p:nvGrpSpPr>
      <p:grpSpPr>
        <a:xfrm>
          <a:off x="0" y="0"/>
          <a:ext cx="0" cy="0"/>
          <a:chOff x="0" y="0"/>
          <a:chExt cx="0" cy="0"/>
        </a:xfrm>
      </p:grpSpPr>
      <p:sp>
        <p:nvSpPr>
          <p:cNvPr id="178" name="Google Shape;178;p28"/>
          <p:cNvSpPr txBox="1"/>
          <p:nvPr>
            <p:ph type="title"/>
          </p:nvPr>
        </p:nvSpPr>
        <p:spPr>
          <a:xfrm>
            <a:off x="311700" y="445025"/>
            <a:ext cx="30909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Fault Tolerance</a:t>
            </a:r>
            <a:endParaRPr/>
          </a:p>
        </p:txBody>
      </p:sp>
      <p:sp>
        <p:nvSpPr>
          <p:cNvPr id="179" name="Google Shape;179;p28"/>
          <p:cNvSpPr txBox="1"/>
          <p:nvPr/>
        </p:nvSpPr>
        <p:spPr>
          <a:xfrm>
            <a:off x="540050" y="1162425"/>
            <a:ext cx="4367400" cy="32325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Char char="●"/>
            </a:pPr>
            <a:r>
              <a:rPr lang="en-GB" sz="1800"/>
              <a:t>Ethereum unaffected by failure suggesting failed servers are not involved in mining</a:t>
            </a:r>
            <a:endParaRPr sz="1800"/>
          </a:p>
          <a:p>
            <a:pPr indent="-342900" lvl="0" marL="457200" rtl="0" algn="l">
              <a:spcBef>
                <a:spcPts val="0"/>
              </a:spcBef>
              <a:spcAft>
                <a:spcPts val="0"/>
              </a:spcAft>
              <a:buSzPts val="1800"/>
              <a:buChar char="●"/>
            </a:pPr>
            <a:r>
              <a:rPr lang="en-GB" sz="1800"/>
              <a:t>Parity provides time slices to authorities(validators) to append blockchains.Failure of 4 nodes provides greater time slices to the remaining block,making parity fault tolerant to clashes</a:t>
            </a:r>
            <a:endParaRPr sz="1800"/>
          </a:p>
          <a:p>
            <a:pPr indent="-342900" lvl="0" marL="457200" rtl="0" algn="l">
              <a:spcBef>
                <a:spcPts val="0"/>
              </a:spcBef>
              <a:spcAft>
                <a:spcPts val="0"/>
              </a:spcAft>
              <a:buSzPts val="1800"/>
              <a:buChar char="●"/>
            </a:pPr>
            <a:r>
              <a:rPr lang="en-GB" sz="1800"/>
              <a:t>Hyperledger fails as PBFT can tolerate upto N/3 Failures</a:t>
            </a:r>
            <a:endParaRPr sz="1800"/>
          </a:p>
        </p:txBody>
      </p:sp>
      <p:pic>
        <p:nvPicPr>
          <p:cNvPr id="180" name="Google Shape;180;p28"/>
          <p:cNvPicPr preferRelativeResize="0"/>
          <p:nvPr/>
        </p:nvPicPr>
        <p:blipFill>
          <a:blip r:embed="rId3">
            <a:alphaModFix/>
          </a:blip>
          <a:stretch>
            <a:fillRect/>
          </a:stretch>
        </p:blipFill>
        <p:spPr>
          <a:xfrm>
            <a:off x="4907575" y="3027200"/>
            <a:ext cx="3895725" cy="2208325"/>
          </a:xfrm>
          <a:prstGeom prst="rect">
            <a:avLst/>
          </a:prstGeom>
          <a:noFill/>
          <a:ln>
            <a:noFill/>
          </a:ln>
        </p:spPr>
      </p:pic>
      <p:sp>
        <p:nvSpPr>
          <p:cNvPr id="181" name="Google Shape;181;p28"/>
          <p:cNvSpPr txBox="1"/>
          <p:nvPr/>
        </p:nvSpPr>
        <p:spPr>
          <a:xfrm>
            <a:off x="4907575" y="446675"/>
            <a:ext cx="36642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700">
                <a:solidFill>
                  <a:schemeClr val="dk1"/>
                </a:solidFill>
                <a:latin typeface="Roboto"/>
                <a:ea typeface="Roboto"/>
                <a:cs typeface="Roboto"/>
                <a:sym typeface="Roboto"/>
              </a:rPr>
              <a:t>Security Vulnerability</a:t>
            </a:r>
            <a:endParaRPr sz="2700">
              <a:solidFill>
                <a:schemeClr val="dk1"/>
              </a:solidFill>
              <a:latin typeface="Roboto"/>
              <a:ea typeface="Roboto"/>
              <a:cs typeface="Roboto"/>
              <a:sym typeface="Roboto"/>
            </a:endParaRPr>
          </a:p>
        </p:txBody>
      </p:sp>
      <p:sp>
        <p:nvSpPr>
          <p:cNvPr id="182" name="Google Shape;182;p28"/>
          <p:cNvSpPr txBox="1"/>
          <p:nvPr/>
        </p:nvSpPr>
        <p:spPr>
          <a:xfrm>
            <a:off x="4989350" y="1064275"/>
            <a:ext cx="3664200" cy="2339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Char char="●"/>
            </a:pPr>
            <a:r>
              <a:rPr lang="en-GB" sz="1800"/>
              <a:t>Hyperledger doesn’t allow</a:t>
            </a:r>
            <a:endParaRPr sz="1800"/>
          </a:p>
          <a:p>
            <a:pPr indent="-342900" lvl="0" marL="457200" rtl="0" algn="l">
              <a:spcBef>
                <a:spcPts val="0"/>
              </a:spcBef>
              <a:spcAft>
                <a:spcPts val="0"/>
              </a:spcAft>
              <a:buSzPts val="1800"/>
              <a:buChar char="●"/>
            </a:pPr>
            <a:r>
              <a:rPr lang="en-GB" sz="1800"/>
              <a:t>Ethereum and Parity sees upto 30 % of the new blocks in the partitioned network,making it vulnerable to double spending and selfish mining attack</a:t>
            </a:r>
            <a:endParaRPr sz="1800"/>
          </a:p>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1EAE2"/>
        </a:solidFill>
      </p:bgPr>
    </p:bg>
    <p:spTree>
      <p:nvGrpSpPr>
        <p:cNvPr id="186" name="Shape 186"/>
        <p:cNvGrpSpPr/>
        <p:nvPr/>
      </p:nvGrpSpPr>
      <p:grpSpPr>
        <a:xfrm>
          <a:off x="0" y="0"/>
          <a:ext cx="0" cy="0"/>
          <a:chOff x="0" y="0"/>
          <a:chExt cx="0" cy="0"/>
        </a:xfrm>
      </p:grpSpPr>
      <p:sp>
        <p:nvSpPr>
          <p:cNvPr id="187" name="Google Shape;187;p29"/>
          <p:cNvSpPr txBox="1"/>
          <p:nvPr>
            <p:ph type="title"/>
          </p:nvPr>
        </p:nvSpPr>
        <p:spPr>
          <a:xfrm>
            <a:off x="311700" y="0"/>
            <a:ext cx="3729000" cy="540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Execution Layer</a:t>
            </a:r>
            <a:endParaRPr/>
          </a:p>
        </p:txBody>
      </p:sp>
      <p:sp>
        <p:nvSpPr>
          <p:cNvPr id="188" name="Google Shape;188;p29"/>
          <p:cNvSpPr txBox="1"/>
          <p:nvPr/>
        </p:nvSpPr>
        <p:spPr>
          <a:xfrm>
            <a:off x="-81550" y="540825"/>
            <a:ext cx="4498800" cy="3909600"/>
          </a:xfrm>
          <a:prstGeom prst="rect">
            <a:avLst/>
          </a:prstGeom>
          <a:noFill/>
          <a:ln>
            <a:noFill/>
          </a:ln>
        </p:spPr>
        <p:txBody>
          <a:bodyPr anchorCtr="0" anchor="t" bIns="91425" lIns="91425" spcFirstLastPara="1" rIns="91425" wrap="square" tIns="91425">
            <a:spAutoFit/>
          </a:bodyPr>
          <a:lstStyle/>
          <a:p>
            <a:pPr indent="-349250" lvl="0" marL="457200" rtl="0" algn="l">
              <a:spcBef>
                <a:spcPts val="0"/>
              </a:spcBef>
              <a:spcAft>
                <a:spcPts val="0"/>
              </a:spcAft>
              <a:buSzPts val="1900"/>
              <a:buChar char="●"/>
            </a:pPr>
            <a:r>
              <a:rPr lang="en-GB" sz="1900"/>
              <a:t>A smart contract is deployed to sort a array present in descending order.Although EVM used by both Parity and Ethereum,Parity have an more optimised implementation</a:t>
            </a:r>
            <a:endParaRPr sz="1900"/>
          </a:p>
          <a:p>
            <a:pPr indent="-349250" lvl="0" marL="457200" rtl="0" algn="l">
              <a:spcBef>
                <a:spcPts val="0"/>
              </a:spcBef>
              <a:spcAft>
                <a:spcPts val="0"/>
              </a:spcAft>
              <a:buSzPts val="1900"/>
              <a:buChar char="●"/>
            </a:pPr>
            <a:r>
              <a:rPr lang="en-GB" sz="1900"/>
              <a:t>Hyperledger is runs on a native machine in a docker environment, thus doesn’t need to compute expensive high level EVM byte Code</a:t>
            </a:r>
            <a:endParaRPr sz="1900"/>
          </a:p>
          <a:p>
            <a:pPr indent="-349250" lvl="0" marL="457200" rtl="0" algn="l">
              <a:spcBef>
                <a:spcPts val="0"/>
              </a:spcBef>
              <a:spcAft>
                <a:spcPts val="0"/>
              </a:spcAft>
              <a:buSzPts val="1900"/>
              <a:buChar char="●"/>
            </a:pPr>
            <a:r>
              <a:rPr lang="en-GB" sz="1900"/>
              <a:t>All three use single core architecture to run smart contract</a:t>
            </a:r>
            <a:endParaRPr sz="1900"/>
          </a:p>
          <a:p>
            <a:pPr indent="0" lvl="0" marL="0" rtl="0" algn="l">
              <a:spcBef>
                <a:spcPts val="0"/>
              </a:spcBef>
              <a:spcAft>
                <a:spcPts val="0"/>
              </a:spcAft>
              <a:buNone/>
            </a:pPr>
            <a:r>
              <a:t/>
            </a:r>
            <a:endParaRPr/>
          </a:p>
        </p:txBody>
      </p:sp>
      <p:sp>
        <p:nvSpPr>
          <p:cNvPr id="189" name="Google Shape;189;p29"/>
          <p:cNvSpPr txBox="1"/>
          <p:nvPr/>
        </p:nvSpPr>
        <p:spPr>
          <a:xfrm>
            <a:off x="4973000" y="0"/>
            <a:ext cx="39261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600">
                <a:solidFill>
                  <a:schemeClr val="dk1"/>
                </a:solidFill>
                <a:latin typeface="Roboto"/>
                <a:ea typeface="Roboto"/>
                <a:cs typeface="Roboto"/>
                <a:sym typeface="Roboto"/>
              </a:rPr>
              <a:t>Consensus</a:t>
            </a:r>
            <a:r>
              <a:rPr lang="en-GB" sz="2400">
                <a:solidFill>
                  <a:schemeClr val="dk1"/>
                </a:solidFill>
                <a:latin typeface="Roboto"/>
                <a:ea typeface="Roboto"/>
                <a:cs typeface="Roboto"/>
                <a:sym typeface="Roboto"/>
              </a:rPr>
              <a:t> Layer</a:t>
            </a:r>
            <a:endParaRPr sz="2400">
              <a:solidFill>
                <a:schemeClr val="dk1"/>
              </a:solidFill>
              <a:latin typeface="Roboto"/>
              <a:ea typeface="Roboto"/>
              <a:cs typeface="Roboto"/>
              <a:sym typeface="Roboto"/>
            </a:endParaRPr>
          </a:p>
        </p:txBody>
      </p:sp>
      <p:sp>
        <p:nvSpPr>
          <p:cNvPr id="190" name="Google Shape;190;p29"/>
          <p:cNvSpPr txBox="1"/>
          <p:nvPr/>
        </p:nvSpPr>
        <p:spPr>
          <a:xfrm>
            <a:off x="4596775" y="622625"/>
            <a:ext cx="4547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91" name="Google Shape;191;p29"/>
          <p:cNvSpPr txBox="1"/>
          <p:nvPr/>
        </p:nvSpPr>
        <p:spPr>
          <a:xfrm>
            <a:off x="4596775" y="459025"/>
            <a:ext cx="4105800" cy="227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700"/>
              <a:t>The DoNothing Workload is used for evaluating the overhead due to consensus protocols</a:t>
            </a:r>
            <a:endParaRPr sz="1700"/>
          </a:p>
          <a:p>
            <a:pPr indent="0" lvl="0" marL="0" rtl="0" algn="l">
              <a:spcBef>
                <a:spcPts val="0"/>
              </a:spcBef>
              <a:spcAft>
                <a:spcPts val="0"/>
              </a:spcAft>
              <a:buNone/>
            </a:pPr>
            <a:r>
              <a:rPr lang="en-GB" sz="1700"/>
              <a:t>Only Ethereum shows a significant(10 %) throughput increase compared to YCSB.Hence therefore execution of YCSB transactions are responsible for 10 % overhead</a:t>
            </a:r>
            <a:endParaRPr sz="1700"/>
          </a:p>
        </p:txBody>
      </p:sp>
      <p:pic>
        <p:nvPicPr>
          <p:cNvPr id="192" name="Google Shape;192;p29"/>
          <p:cNvPicPr preferRelativeResize="0"/>
          <p:nvPr/>
        </p:nvPicPr>
        <p:blipFill>
          <a:blip r:embed="rId3">
            <a:alphaModFix/>
          </a:blip>
          <a:stretch>
            <a:fillRect/>
          </a:stretch>
        </p:blipFill>
        <p:spPr>
          <a:xfrm>
            <a:off x="4569650" y="2713200"/>
            <a:ext cx="4498800" cy="22779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1EAE2"/>
        </a:solidFill>
      </p:bgPr>
    </p:bg>
    <p:spTree>
      <p:nvGrpSpPr>
        <p:cNvPr id="196" name="Shape 196"/>
        <p:cNvGrpSpPr/>
        <p:nvPr/>
      </p:nvGrpSpPr>
      <p:grpSpPr>
        <a:xfrm>
          <a:off x="0" y="0"/>
          <a:ext cx="0" cy="0"/>
          <a:chOff x="0" y="0"/>
          <a:chExt cx="0" cy="0"/>
        </a:xfrm>
      </p:grpSpPr>
      <p:sp>
        <p:nvSpPr>
          <p:cNvPr id="197" name="Google Shape;197;p3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Data Model</a:t>
            </a:r>
            <a:endParaRPr/>
          </a:p>
        </p:txBody>
      </p:sp>
      <p:pic>
        <p:nvPicPr>
          <p:cNvPr id="198" name="Google Shape;198;p30"/>
          <p:cNvPicPr preferRelativeResize="0"/>
          <p:nvPr/>
        </p:nvPicPr>
        <p:blipFill>
          <a:blip r:embed="rId3">
            <a:alphaModFix/>
          </a:blip>
          <a:stretch>
            <a:fillRect/>
          </a:stretch>
        </p:blipFill>
        <p:spPr>
          <a:xfrm>
            <a:off x="152400" y="1170125"/>
            <a:ext cx="8839199" cy="39733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1EAE2"/>
        </a:solidFill>
      </p:bgPr>
    </p:bg>
    <p:spTree>
      <p:nvGrpSpPr>
        <p:cNvPr id="202" name="Shape 202"/>
        <p:cNvGrpSpPr/>
        <p:nvPr/>
      </p:nvGrpSpPr>
      <p:grpSpPr>
        <a:xfrm>
          <a:off x="0" y="0"/>
          <a:ext cx="0" cy="0"/>
          <a:chOff x="0" y="0"/>
          <a:chExt cx="0" cy="0"/>
        </a:xfrm>
      </p:grpSpPr>
      <p:sp>
        <p:nvSpPr>
          <p:cNvPr id="203" name="Google Shape;203;p31"/>
          <p:cNvSpPr txBox="1"/>
          <p:nvPr>
            <p:ph type="title"/>
          </p:nvPr>
        </p:nvSpPr>
        <p:spPr>
          <a:xfrm>
            <a:off x="311700" y="0"/>
            <a:ext cx="8520600" cy="622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Analytics Workload</a:t>
            </a:r>
            <a:endParaRPr/>
          </a:p>
        </p:txBody>
      </p:sp>
      <p:sp>
        <p:nvSpPr>
          <p:cNvPr id="204" name="Google Shape;204;p31"/>
          <p:cNvSpPr txBox="1"/>
          <p:nvPr/>
        </p:nvSpPr>
        <p:spPr>
          <a:xfrm>
            <a:off x="229575" y="2911500"/>
            <a:ext cx="8439900" cy="20163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SzPts val="1700"/>
              <a:buChar char="●"/>
            </a:pPr>
            <a:r>
              <a:rPr lang="en-GB" sz="1700"/>
              <a:t>12000 Accounts with fixed balance and 10000 blocks with 3 transactions per block</a:t>
            </a:r>
            <a:endParaRPr sz="1700"/>
          </a:p>
          <a:p>
            <a:pPr indent="-336550" lvl="0" marL="457200" rtl="0" algn="l">
              <a:spcBef>
                <a:spcPts val="0"/>
              </a:spcBef>
              <a:spcAft>
                <a:spcPts val="0"/>
              </a:spcAft>
              <a:buSzPts val="1700"/>
              <a:buChar char="●"/>
            </a:pPr>
            <a:r>
              <a:rPr lang="en-GB" sz="1700"/>
              <a:t>A transaction transfer values from one account to another</a:t>
            </a:r>
            <a:endParaRPr sz="1700"/>
          </a:p>
          <a:p>
            <a:pPr indent="-336550" lvl="0" marL="457200" rtl="0" algn="l">
              <a:spcBef>
                <a:spcPts val="0"/>
              </a:spcBef>
              <a:spcAft>
                <a:spcPts val="0"/>
              </a:spcAft>
              <a:buSzPts val="1700"/>
              <a:buChar char="●"/>
            </a:pPr>
            <a:r>
              <a:rPr lang="en-GB" sz="1700"/>
              <a:t>2 types of Query Q1 and Q2</a:t>
            </a:r>
            <a:endParaRPr sz="1700"/>
          </a:p>
          <a:p>
            <a:pPr indent="-336550" lvl="0" marL="457200" rtl="0" algn="l">
              <a:spcBef>
                <a:spcPts val="0"/>
              </a:spcBef>
              <a:spcAft>
                <a:spcPts val="0"/>
              </a:spcAft>
              <a:buSzPts val="1700"/>
              <a:buChar char="●"/>
            </a:pPr>
            <a:r>
              <a:rPr lang="en-GB" sz="1700"/>
              <a:t>Similar performance in Q1 for all three</a:t>
            </a:r>
            <a:endParaRPr sz="1700"/>
          </a:p>
          <a:p>
            <a:pPr indent="-336550" lvl="0" marL="457200" rtl="0" algn="l">
              <a:spcBef>
                <a:spcPts val="0"/>
              </a:spcBef>
              <a:spcAft>
                <a:spcPts val="0"/>
              </a:spcAft>
              <a:buSzPts val="1700"/>
              <a:buChar char="●"/>
            </a:pPr>
            <a:r>
              <a:rPr lang="en-GB" sz="1700"/>
              <a:t>But in Q2, client sends one request per block to Ethereum and Parity but only 1 request overall to Hyperledger (due to customized implementation)</a:t>
            </a:r>
            <a:endParaRPr sz="1700"/>
          </a:p>
        </p:txBody>
      </p:sp>
      <p:pic>
        <p:nvPicPr>
          <p:cNvPr id="205" name="Google Shape;205;p31"/>
          <p:cNvPicPr preferRelativeResize="0"/>
          <p:nvPr/>
        </p:nvPicPr>
        <p:blipFill>
          <a:blip r:embed="rId3">
            <a:alphaModFix/>
          </a:blip>
          <a:stretch>
            <a:fillRect/>
          </a:stretch>
        </p:blipFill>
        <p:spPr>
          <a:xfrm>
            <a:off x="147450" y="622500"/>
            <a:ext cx="8604149" cy="22471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1EAE2"/>
        </a:solidFill>
      </p:bgPr>
    </p:bg>
    <p:spTree>
      <p:nvGrpSpPr>
        <p:cNvPr id="91" name="Shape 91"/>
        <p:cNvGrpSpPr/>
        <p:nvPr/>
      </p:nvGrpSpPr>
      <p:grpSpPr>
        <a:xfrm>
          <a:off x="0" y="0"/>
          <a:ext cx="0" cy="0"/>
          <a:chOff x="0" y="0"/>
          <a:chExt cx="0" cy="0"/>
        </a:xfrm>
      </p:grpSpPr>
      <p:sp>
        <p:nvSpPr>
          <p:cNvPr id="92" name="Google Shape;92;p14"/>
          <p:cNvSpPr txBox="1"/>
          <p:nvPr>
            <p:ph idx="1" type="body"/>
          </p:nvPr>
        </p:nvSpPr>
        <p:spPr>
          <a:xfrm>
            <a:off x="311700" y="519175"/>
            <a:ext cx="8520600" cy="40497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SzPts val="1900"/>
              <a:buChar char="●"/>
            </a:pPr>
            <a:r>
              <a:rPr lang="en-GB" sz="1900"/>
              <a:t>Motivation:</a:t>
            </a:r>
            <a:endParaRPr sz="1900"/>
          </a:p>
          <a:p>
            <a:pPr indent="-323850" lvl="1" marL="914400" rtl="0" algn="l">
              <a:spcBef>
                <a:spcPts val="0"/>
              </a:spcBef>
              <a:spcAft>
                <a:spcPts val="0"/>
              </a:spcAft>
              <a:buSzPts val="1500"/>
              <a:buChar char="○"/>
            </a:pPr>
            <a:r>
              <a:rPr lang="en-GB" sz="1500"/>
              <a:t>To survey the blockchain technology and compare its performance with database systems</a:t>
            </a:r>
            <a:br>
              <a:rPr lang="en-GB" sz="1500"/>
            </a:br>
            <a:endParaRPr sz="1500"/>
          </a:p>
          <a:p>
            <a:pPr indent="-349250" lvl="0" marL="457200" rtl="0" algn="l">
              <a:spcBef>
                <a:spcPts val="0"/>
              </a:spcBef>
              <a:spcAft>
                <a:spcPts val="0"/>
              </a:spcAft>
              <a:buSzPts val="1900"/>
              <a:buChar char="●"/>
            </a:pPr>
            <a:r>
              <a:rPr lang="en-GB" sz="1900"/>
              <a:t>Challenge:</a:t>
            </a:r>
            <a:endParaRPr sz="1900"/>
          </a:p>
          <a:p>
            <a:pPr indent="-323850" lvl="1" marL="914400" rtl="0" algn="l">
              <a:spcBef>
                <a:spcPts val="0"/>
              </a:spcBef>
              <a:spcAft>
                <a:spcPts val="0"/>
              </a:spcAft>
              <a:buSzPts val="1500"/>
              <a:buChar char="○"/>
            </a:pPr>
            <a:r>
              <a:rPr lang="en-GB" sz="1500"/>
              <a:t>Requires building an evaluation metric for performing quantitative analysis and comparative study of blockchain platforms and its key components</a:t>
            </a:r>
            <a:endParaRPr sz="1500"/>
          </a:p>
          <a:p>
            <a:pPr indent="-323850" lvl="1" marL="914400" rtl="0" algn="l">
              <a:spcBef>
                <a:spcPts val="0"/>
              </a:spcBef>
              <a:spcAft>
                <a:spcPts val="0"/>
              </a:spcAft>
              <a:buSzPts val="1500"/>
              <a:buChar char="○"/>
            </a:pPr>
            <a:r>
              <a:rPr lang="en-GB" sz="1500"/>
              <a:t>Bring design principles from databases to enhance blockchain performance</a:t>
            </a:r>
            <a:br>
              <a:rPr lang="en-GB" sz="1500"/>
            </a:br>
            <a:endParaRPr sz="1500"/>
          </a:p>
          <a:p>
            <a:pPr indent="-349250" lvl="0" marL="457200" rtl="0" algn="l">
              <a:spcBef>
                <a:spcPts val="0"/>
              </a:spcBef>
              <a:spcAft>
                <a:spcPts val="0"/>
              </a:spcAft>
              <a:buSzPts val="1900"/>
              <a:buChar char="●"/>
            </a:pPr>
            <a:r>
              <a:rPr lang="en-GB" sz="1900"/>
              <a:t>Idea:</a:t>
            </a:r>
            <a:endParaRPr sz="1900"/>
          </a:p>
          <a:p>
            <a:pPr indent="-323850" lvl="1" marL="914400" rtl="0" algn="l">
              <a:spcBef>
                <a:spcPts val="0"/>
              </a:spcBef>
              <a:spcAft>
                <a:spcPts val="0"/>
              </a:spcAft>
              <a:buSzPts val="1500"/>
              <a:buChar char="○"/>
            </a:pPr>
            <a:r>
              <a:rPr lang="en-GB" sz="1500"/>
              <a:t>BLOCKBENCH - performance of private blockchains against data processing workloads.</a:t>
            </a:r>
            <a:endParaRPr sz="1500"/>
          </a:p>
          <a:p>
            <a:pPr indent="-323850" lvl="1" marL="914400" rtl="0" algn="l">
              <a:spcBef>
                <a:spcPts val="0"/>
              </a:spcBef>
              <a:spcAft>
                <a:spcPts val="0"/>
              </a:spcAft>
              <a:buSzPts val="1500"/>
              <a:buChar char="○"/>
            </a:pPr>
            <a:r>
              <a:rPr lang="en-GB" sz="1500"/>
              <a:t>C</a:t>
            </a:r>
            <a:r>
              <a:rPr lang="en-GB" sz="1500"/>
              <a:t>omprehensive evaluation of Ethereum, Parity and Hyperledger</a:t>
            </a:r>
            <a:endParaRPr sz="15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2"/>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t>Discussion</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1EAE2"/>
        </a:solidFill>
      </p:bgPr>
    </p:bg>
    <p:spTree>
      <p:nvGrpSpPr>
        <p:cNvPr id="214" name="Shape 214"/>
        <p:cNvGrpSpPr/>
        <p:nvPr/>
      </p:nvGrpSpPr>
      <p:grpSpPr>
        <a:xfrm>
          <a:off x="0" y="0"/>
          <a:ext cx="0" cy="0"/>
          <a:chOff x="0" y="0"/>
          <a:chExt cx="0" cy="0"/>
        </a:xfrm>
      </p:grpSpPr>
      <p:sp>
        <p:nvSpPr>
          <p:cNvPr id="215" name="Google Shape;215;p3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Reviewing the study results</a:t>
            </a:r>
            <a:endParaRPr/>
          </a:p>
        </p:txBody>
      </p:sp>
      <p:sp>
        <p:nvSpPr>
          <p:cNvPr id="216" name="Google Shape;216;p3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Leveraging the abstraction layers to analyse design vs performance tradeoffs</a:t>
            </a:r>
            <a:endParaRPr/>
          </a:p>
          <a:p>
            <a:pPr indent="-317500" lvl="1" marL="914400" rtl="0" algn="l">
              <a:spcBef>
                <a:spcPts val="0"/>
              </a:spcBef>
              <a:spcAft>
                <a:spcPts val="0"/>
              </a:spcAft>
              <a:buSzPts val="1400"/>
              <a:buChar char="○"/>
            </a:pPr>
            <a:r>
              <a:rPr lang="en-GB"/>
              <a:t>Eg: performance vs scalability in Parity (IOHeavy Workload), support for queries vs optimizations in Hyperledger (Analytic Workload)</a:t>
            </a:r>
            <a:endParaRPr/>
          </a:p>
          <a:p>
            <a:pPr indent="-317500" lvl="1" marL="914400" rtl="0" algn="l">
              <a:spcBef>
                <a:spcPts val="0"/>
              </a:spcBef>
              <a:spcAft>
                <a:spcPts val="0"/>
              </a:spcAft>
              <a:buSzPts val="1400"/>
              <a:buChar char="○"/>
            </a:pPr>
            <a:r>
              <a:rPr lang="en-GB"/>
              <a:t>Helps in identifying key features for various blockchain platforms</a:t>
            </a:r>
            <a:endParaRPr/>
          </a:p>
          <a:p>
            <a:pPr indent="-342900" lvl="0" marL="457200" rtl="0" algn="l">
              <a:spcBef>
                <a:spcPts val="0"/>
              </a:spcBef>
              <a:spcAft>
                <a:spcPts val="0"/>
              </a:spcAft>
              <a:buSzPts val="1800"/>
              <a:buChar char="●"/>
            </a:pPr>
            <a:r>
              <a:rPr lang="en-GB"/>
              <a:t>Platforms are not ready for public deployment*</a:t>
            </a:r>
            <a:endParaRPr/>
          </a:p>
          <a:p>
            <a:pPr indent="-317500" lvl="1" marL="914400" rtl="0" algn="l">
              <a:spcBef>
                <a:spcPts val="0"/>
              </a:spcBef>
              <a:spcAft>
                <a:spcPts val="0"/>
              </a:spcAft>
              <a:buSzPts val="1400"/>
              <a:buChar char="○"/>
            </a:pPr>
            <a:r>
              <a:rPr lang="en-GB"/>
              <a:t>Designs are still changing, lack of other applications</a:t>
            </a:r>
            <a:endParaRPr/>
          </a:p>
          <a:p>
            <a:pPr indent="-342900" lvl="0" marL="457200" rtl="0" algn="l">
              <a:spcBef>
                <a:spcPts val="0"/>
              </a:spcBef>
              <a:spcAft>
                <a:spcPts val="0"/>
              </a:spcAft>
              <a:buSzPts val="1800"/>
              <a:buChar char="●"/>
            </a:pPr>
            <a:r>
              <a:rPr lang="en-GB"/>
              <a:t>Portability issue of smart contracts between blockchain systems*</a:t>
            </a:r>
            <a:endParaRPr/>
          </a:p>
          <a:p>
            <a:pPr indent="-317500" lvl="1" marL="914400" rtl="0" algn="l">
              <a:spcBef>
                <a:spcPts val="0"/>
              </a:spcBef>
              <a:spcAft>
                <a:spcPts val="0"/>
              </a:spcAft>
              <a:buSzPts val="1400"/>
              <a:buChar char="○"/>
            </a:pPr>
            <a:r>
              <a:rPr lang="en-GB"/>
              <a:t>Different codebase and protocols not compatible with each other</a:t>
            </a:r>
            <a:endParaRPr/>
          </a:p>
          <a:p>
            <a:pPr indent="-342900" lvl="0" marL="457200" rtl="0" algn="l">
              <a:spcBef>
                <a:spcPts val="0"/>
              </a:spcBef>
              <a:spcAft>
                <a:spcPts val="0"/>
              </a:spcAft>
              <a:buSzPts val="1800"/>
              <a:buChar char="●"/>
            </a:pPr>
            <a:r>
              <a:rPr lang="en-GB"/>
              <a:t>Limited data processing capability vs databases</a:t>
            </a:r>
            <a:endParaRPr/>
          </a:p>
          <a:p>
            <a:pPr indent="-342900" lvl="0" marL="457200" rtl="0" algn="l">
              <a:spcBef>
                <a:spcPts val="0"/>
              </a:spcBef>
              <a:spcAft>
                <a:spcPts val="0"/>
              </a:spcAft>
              <a:buSzPts val="1800"/>
              <a:buChar char="●"/>
            </a:pPr>
            <a:r>
              <a:rPr lang="en-GB"/>
              <a:t>Need for Byzantine tolerant data processing P2P systems</a:t>
            </a:r>
            <a:endParaRPr/>
          </a:p>
          <a:p>
            <a:pPr indent="-317500" lvl="1" marL="914400" rtl="0" algn="l">
              <a:spcBef>
                <a:spcPts val="0"/>
              </a:spcBef>
              <a:spcAft>
                <a:spcPts val="0"/>
              </a:spcAft>
              <a:buSzPts val="1400"/>
              <a:buChar char="○"/>
            </a:pPr>
            <a:r>
              <a:rPr lang="en-GB"/>
              <a:t>Availability of more efficient hardware</a:t>
            </a:r>
            <a:endParaRPr/>
          </a:p>
        </p:txBody>
      </p:sp>
      <p:sp>
        <p:nvSpPr>
          <p:cNvPr id="217" name="Google Shape;217;p33"/>
          <p:cNvSpPr txBox="1"/>
          <p:nvPr/>
        </p:nvSpPr>
        <p:spPr>
          <a:xfrm>
            <a:off x="495025" y="4515650"/>
            <a:ext cx="6954600" cy="354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GB" sz="1100">
                <a:solidFill>
                  <a:schemeClr val="dk2"/>
                </a:solidFill>
              </a:rPr>
              <a:t>* As of publishing date</a:t>
            </a:r>
            <a:endParaRPr sz="7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1EAE2"/>
        </a:solidFill>
      </p:bgPr>
    </p:bg>
    <p:spTree>
      <p:nvGrpSpPr>
        <p:cNvPr id="221" name="Shape 221"/>
        <p:cNvGrpSpPr/>
        <p:nvPr/>
      </p:nvGrpSpPr>
      <p:grpSpPr>
        <a:xfrm>
          <a:off x="0" y="0"/>
          <a:ext cx="0" cy="0"/>
          <a:chOff x="0" y="0"/>
          <a:chExt cx="0" cy="0"/>
        </a:xfrm>
      </p:grpSpPr>
      <p:sp>
        <p:nvSpPr>
          <p:cNvPr id="222" name="Google Shape;222;p34"/>
          <p:cNvSpPr txBox="1"/>
          <p:nvPr>
            <p:ph type="title"/>
          </p:nvPr>
        </p:nvSpPr>
        <p:spPr>
          <a:xfrm>
            <a:off x="311700" y="3001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Addressing the Issues</a:t>
            </a:r>
            <a:endParaRPr/>
          </a:p>
        </p:txBody>
      </p:sp>
      <p:sp>
        <p:nvSpPr>
          <p:cNvPr id="223" name="Google Shape;223;p3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GB"/>
              <a:t>Applying DB concepts in blockchain due to similarity in lifecycle</a:t>
            </a:r>
            <a:endParaRPr/>
          </a:p>
          <a:p>
            <a:pPr indent="-328453" lvl="0" marL="457200" rtl="0" algn="l">
              <a:spcBef>
                <a:spcPts val="1200"/>
              </a:spcBef>
              <a:spcAft>
                <a:spcPts val="0"/>
              </a:spcAft>
              <a:buSzPct val="100000"/>
              <a:buChar char="●"/>
            </a:pPr>
            <a:r>
              <a:rPr lang="en-GB" sz="1700"/>
              <a:t>Decoupling the layers</a:t>
            </a:r>
            <a:endParaRPr sz="1700"/>
          </a:p>
          <a:p>
            <a:pPr indent="-304958" lvl="1" marL="914400" rtl="0" algn="l">
              <a:spcBef>
                <a:spcPts val="0"/>
              </a:spcBef>
              <a:spcAft>
                <a:spcPts val="0"/>
              </a:spcAft>
              <a:buSzPct val="100000"/>
              <a:buChar char="○"/>
            </a:pPr>
            <a:r>
              <a:rPr lang="en-GB" sz="1300"/>
              <a:t>Enables independent upscaling and optimizations of layers.</a:t>
            </a:r>
            <a:br>
              <a:rPr lang="en-GB" sz="1300"/>
            </a:br>
            <a:r>
              <a:rPr lang="en-GB" sz="1300"/>
              <a:t>eg. Tezos</a:t>
            </a:r>
            <a:endParaRPr sz="1300"/>
          </a:p>
          <a:p>
            <a:pPr indent="-304958" lvl="1" marL="914400" rtl="0" algn="l">
              <a:spcBef>
                <a:spcPts val="0"/>
              </a:spcBef>
              <a:spcAft>
                <a:spcPts val="0"/>
              </a:spcAft>
              <a:buSzPct val="100000"/>
              <a:buChar char="○"/>
            </a:pPr>
            <a:r>
              <a:rPr lang="en-GB" sz="1300"/>
              <a:t>Eliminates the complexity in upgrading/changing existing data </a:t>
            </a:r>
            <a:br>
              <a:rPr lang="en-GB" sz="1300"/>
            </a:br>
            <a:r>
              <a:rPr lang="en-GB" sz="1300"/>
              <a:t>model</a:t>
            </a:r>
            <a:endParaRPr sz="1300"/>
          </a:p>
          <a:p>
            <a:pPr indent="-328453" lvl="0" marL="457200" rtl="0" algn="l">
              <a:spcBef>
                <a:spcPts val="0"/>
              </a:spcBef>
              <a:spcAft>
                <a:spcPts val="0"/>
              </a:spcAft>
              <a:buSzPct val="100000"/>
              <a:buChar char="●"/>
            </a:pPr>
            <a:r>
              <a:rPr lang="en-GB" sz="1700"/>
              <a:t>Using latest hardware</a:t>
            </a:r>
            <a:endParaRPr sz="1700"/>
          </a:p>
          <a:p>
            <a:pPr indent="-304958" lvl="1" marL="914400" rtl="0" algn="l">
              <a:spcBef>
                <a:spcPts val="0"/>
              </a:spcBef>
              <a:spcAft>
                <a:spcPts val="0"/>
              </a:spcAft>
              <a:buSzPct val="100000"/>
              <a:buChar char="○"/>
            </a:pPr>
            <a:r>
              <a:rPr lang="en-GB" sz="1300"/>
              <a:t>Improving performance by using CPUs and memory </a:t>
            </a:r>
            <a:endParaRPr sz="1300"/>
          </a:p>
          <a:p>
            <a:pPr indent="-304958" lvl="1" marL="914400" rtl="0" algn="l">
              <a:spcBef>
                <a:spcPts val="0"/>
              </a:spcBef>
              <a:spcAft>
                <a:spcPts val="0"/>
              </a:spcAft>
              <a:buSzPct val="100000"/>
              <a:buChar char="○"/>
            </a:pPr>
            <a:r>
              <a:rPr lang="en-GB" sz="1300"/>
              <a:t>Higher fault </a:t>
            </a:r>
            <a:r>
              <a:rPr lang="en-GB" sz="1300"/>
              <a:t>tolerant</a:t>
            </a:r>
            <a:r>
              <a:rPr lang="en-GB" sz="1300"/>
              <a:t> and scalability using trusted hardware</a:t>
            </a:r>
            <a:endParaRPr sz="1700"/>
          </a:p>
          <a:p>
            <a:pPr indent="-328453" lvl="0" marL="457200" rtl="0" algn="l">
              <a:spcBef>
                <a:spcPts val="0"/>
              </a:spcBef>
              <a:spcAft>
                <a:spcPts val="0"/>
              </a:spcAft>
              <a:buSzPct val="100000"/>
              <a:buChar char="●"/>
            </a:pPr>
            <a:r>
              <a:rPr lang="en-GB" sz="1700"/>
              <a:t>Sharding</a:t>
            </a:r>
            <a:endParaRPr sz="1700"/>
          </a:p>
          <a:p>
            <a:pPr indent="-304958" lvl="1" marL="914400" rtl="0" algn="l">
              <a:spcBef>
                <a:spcPts val="0"/>
              </a:spcBef>
              <a:spcAft>
                <a:spcPts val="0"/>
              </a:spcAft>
              <a:buSzPct val="100000"/>
              <a:buChar char="○"/>
            </a:pPr>
            <a:r>
              <a:rPr lang="en-GB" sz="1300"/>
              <a:t>Partitioning blockchain reduces cost and transaction processing eg. Corda</a:t>
            </a:r>
            <a:endParaRPr sz="1300"/>
          </a:p>
          <a:p>
            <a:pPr indent="-304958" lvl="1" marL="914400" rtl="0" algn="l">
              <a:spcBef>
                <a:spcPts val="0"/>
              </a:spcBef>
              <a:spcAft>
                <a:spcPts val="0"/>
              </a:spcAft>
              <a:buSzPct val="100000"/>
              <a:buChar char="○"/>
            </a:pPr>
            <a:r>
              <a:rPr lang="en-GB" sz="1300"/>
              <a:t>Development of </a:t>
            </a:r>
            <a:r>
              <a:rPr lang="en-GB" sz="1300"/>
              <a:t>sharding </a:t>
            </a:r>
            <a:r>
              <a:rPr lang="en-GB" sz="1300"/>
              <a:t>Byzantine tolerant consensus protocols</a:t>
            </a:r>
            <a:endParaRPr sz="1300"/>
          </a:p>
          <a:p>
            <a:pPr indent="-328453" lvl="0" marL="457200" rtl="0" algn="l">
              <a:spcBef>
                <a:spcPts val="0"/>
              </a:spcBef>
              <a:spcAft>
                <a:spcPts val="0"/>
              </a:spcAft>
              <a:buSzPct val="100000"/>
              <a:buChar char="●"/>
            </a:pPr>
            <a:r>
              <a:rPr lang="en-GB" sz="1700"/>
              <a:t>Supporting declarative language</a:t>
            </a:r>
            <a:endParaRPr sz="1700"/>
          </a:p>
          <a:p>
            <a:pPr indent="-302021" lvl="1" marL="914400" rtl="0" algn="l">
              <a:spcBef>
                <a:spcPts val="0"/>
              </a:spcBef>
              <a:spcAft>
                <a:spcPts val="0"/>
              </a:spcAft>
              <a:buSzPct val="100000"/>
              <a:buChar char="○"/>
            </a:pPr>
            <a:r>
              <a:rPr lang="en-GB" sz="1250"/>
              <a:t>Easy to build smart contracts intuitively with support for low level optimizations </a:t>
            </a:r>
            <a:endParaRPr sz="1250"/>
          </a:p>
          <a:p>
            <a:pPr indent="-302021" lvl="1" marL="914400" rtl="0" algn="l">
              <a:spcBef>
                <a:spcPts val="0"/>
              </a:spcBef>
              <a:spcAft>
                <a:spcPts val="0"/>
              </a:spcAft>
              <a:buSzPct val="100000"/>
              <a:buChar char="○"/>
            </a:pPr>
            <a:r>
              <a:rPr lang="en-GB" sz="1250"/>
              <a:t>Use in applications atop blockchain. eg. Hawk </a:t>
            </a:r>
            <a:endParaRPr sz="1250"/>
          </a:p>
        </p:txBody>
      </p:sp>
      <p:pic>
        <p:nvPicPr>
          <p:cNvPr id="224" name="Google Shape;224;p34"/>
          <p:cNvPicPr preferRelativeResize="0"/>
          <p:nvPr/>
        </p:nvPicPr>
        <p:blipFill rotWithShape="1">
          <a:blip r:embed="rId3">
            <a:alphaModFix/>
          </a:blip>
          <a:srcRect b="18683" l="15924" r="14018" t="23739"/>
          <a:stretch/>
        </p:blipFill>
        <p:spPr>
          <a:xfrm>
            <a:off x="6207450" y="1629975"/>
            <a:ext cx="2835974" cy="1748075"/>
          </a:xfrm>
          <a:prstGeom prst="rect">
            <a:avLst/>
          </a:prstGeom>
          <a:noFill/>
          <a:ln>
            <a:noFill/>
          </a:ln>
        </p:spPr>
      </p:pic>
      <p:pic>
        <p:nvPicPr>
          <p:cNvPr id="225" name="Google Shape;225;p34"/>
          <p:cNvPicPr preferRelativeResize="0"/>
          <p:nvPr/>
        </p:nvPicPr>
        <p:blipFill>
          <a:blip r:embed="rId4">
            <a:alphaModFix/>
          </a:blip>
          <a:stretch>
            <a:fillRect/>
          </a:stretch>
        </p:blipFill>
        <p:spPr>
          <a:xfrm>
            <a:off x="4196750" y="11775"/>
            <a:ext cx="4635551" cy="11494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1EAE2"/>
        </a:solidFill>
      </p:bgPr>
    </p:bg>
    <p:spTree>
      <p:nvGrpSpPr>
        <p:cNvPr id="229" name="Shape 229"/>
        <p:cNvGrpSpPr/>
        <p:nvPr/>
      </p:nvGrpSpPr>
      <p:grpSpPr>
        <a:xfrm>
          <a:off x="0" y="0"/>
          <a:ext cx="0" cy="0"/>
          <a:chOff x="0" y="0"/>
          <a:chExt cx="0" cy="0"/>
        </a:xfrm>
      </p:grpSpPr>
      <p:sp>
        <p:nvSpPr>
          <p:cNvPr id="230" name="Google Shape;230;p3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Conclusion</a:t>
            </a:r>
            <a:endParaRPr/>
          </a:p>
        </p:txBody>
      </p:sp>
      <p:sp>
        <p:nvSpPr>
          <p:cNvPr id="231" name="Google Shape;231;p3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Surveyed existing blockchain technologies</a:t>
            </a:r>
            <a:endParaRPr/>
          </a:p>
          <a:p>
            <a:pPr indent="-342900" lvl="0" marL="457200" rtl="0" algn="l">
              <a:spcBef>
                <a:spcPts val="0"/>
              </a:spcBef>
              <a:spcAft>
                <a:spcPts val="0"/>
              </a:spcAft>
              <a:buSzPts val="1800"/>
              <a:buChar char="●"/>
            </a:pPr>
            <a:r>
              <a:rPr lang="en-GB"/>
              <a:t>Analysed SoTA system using the key concepts of blockchain</a:t>
            </a:r>
            <a:endParaRPr/>
          </a:p>
          <a:p>
            <a:pPr indent="-342900" lvl="0" marL="457200" rtl="0" algn="l">
              <a:spcBef>
                <a:spcPts val="0"/>
              </a:spcBef>
              <a:spcAft>
                <a:spcPts val="0"/>
              </a:spcAft>
              <a:buSzPts val="1800"/>
              <a:buChar char="●"/>
            </a:pPr>
            <a:r>
              <a:rPr lang="en-GB"/>
              <a:t>Proposed BLOCKBENCH evaluation framework for data processing in blockchain systems</a:t>
            </a:r>
            <a:endParaRPr/>
          </a:p>
          <a:p>
            <a:pPr indent="-342900" lvl="0" marL="457200" rtl="0" algn="l">
              <a:spcBef>
                <a:spcPts val="0"/>
              </a:spcBef>
              <a:spcAft>
                <a:spcPts val="0"/>
              </a:spcAft>
              <a:buSzPts val="1800"/>
              <a:buChar char="●"/>
            </a:pPr>
            <a:r>
              <a:rPr lang="en-GB"/>
              <a:t>Reviewed the results and proposed using blockchain P2P Byzantine tolerance in database and using database concepts to improve performance in blockchain processing</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t>Introduction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1EAE2"/>
        </a:solidFill>
      </p:bgPr>
    </p:bg>
    <p:spTree>
      <p:nvGrpSpPr>
        <p:cNvPr id="101" name="Shape 101"/>
        <p:cNvGrpSpPr/>
        <p:nvPr/>
      </p:nvGrpSpPr>
      <p:grpSpPr>
        <a:xfrm>
          <a:off x="0" y="0"/>
          <a:ext cx="0" cy="0"/>
          <a:chOff x="0" y="0"/>
          <a:chExt cx="0" cy="0"/>
        </a:xfrm>
      </p:grpSpPr>
      <p:sp>
        <p:nvSpPr>
          <p:cNvPr id="102" name="Google Shape;102;p16"/>
          <p:cNvSpPr txBox="1"/>
          <p:nvPr>
            <p:ph type="title"/>
          </p:nvPr>
        </p:nvSpPr>
        <p:spPr>
          <a:xfrm>
            <a:off x="311700" y="1188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Introduction</a:t>
            </a:r>
            <a:endParaRPr/>
          </a:p>
        </p:txBody>
      </p:sp>
      <p:sp>
        <p:nvSpPr>
          <p:cNvPr id="103" name="Google Shape;103;p16"/>
          <p:cNvSpPr txBox="1"/>
          <p:nvPr>
            <p:ph idx="1" type="body"/>
          </p:nvPr>
        </p:nvSpPr>
        <p:spPr>
          <a:xfrm>
            <a:off x="311700" y="726650"/>
            <a:ext cx="8520600" cy="3572700"/>
          </a:xfrm>
          <a:prstGeom prst="rect">
            <a:avLst/>
          </a:prstGeom>
        </p:spPr>
        <p:txBody>
          <a:bodyPr anchorCtr="0" anchor="t" bIns="91425" lIns="91425" spcFirstLastPara="1" rIns="91425" wrap="square" tIns="91425">
            <a:normAutofit lnSpcReduction="10000"/>
          </a:bodyPr>
          <a:lstStyle/>
          <a:p>
            <a:pPr indent="-336550" lvl="0" marL="457200" rtl="0" algn="l">
              <a:spcBef>
                <a:spcPts val="0"/>
              </a:spcBef>
              <a:spcAft>
                <a:spcPts val="0"/>
              </a:spcAft>
              <a:buSzPts val="1700"/>
              <a:buChar char="●"/>
            </a:pPr>
            <a:r>
              <a:rPr lang="en-GB" sz="1700"/>
              <a:t>A blockchain is essentially an append-only data structure maintained by a set of nodes which do not fully trust each other. Also, these nodes keep replicas of the data and agree on an execution order of transactions.</a:t>
            </a:r>
            <a:endParaRPr sz="1700"/>
          </a:p>
          <a:p>
            <a:pPr indent="-336550" lvl="0" marL="457200" rtl="0" algn="l">
              <a:spcBef>
                <a:spcPts val="0"/>
              </a:spcBef>
              <a:spcAft>
                <a:spcPts val="0"/>
              </a:spcAft>
              <a:buSzPts val="1700"/>
              <a:buChar char="●"/>
            </a:pPr>
            <a:r>
              <a:rPr lang="en-GB" sz="1700"/>
              <a:t>Initially blockchain got it’s fame from the success of Bitcoin. While Bitcoin’s original design stored it’s system states as coins, if they were to store a replica of a state machine model performing some operation, blockchain’s applications could be broadened from the scope of just cryptocurrencies and </a:t>
            </a:r>
            <a:r>
              <a:rPr lang="en-GB" sz="1700"/>
              <a:t>they could support user defined and Turing complete state machine models.</a:t>
            </a:r>
            <a:endParaRPr sz="1700"/>
          </a:p>
          <a:p>
            <a:pPr indent="-336550" lvl="0" marL="457200" rtl="0" algn="l">
              <a:spcBef>
                <a:spcPts val="0"/>
              </a:spcBef>
              <a:spcAft>
                <a:spcPts val="0"/>
              </a:spcAft>
              <a:buSzPts val="1700"/>
              <a:buChar char="●"/>
            </a:pPr>
            <a:r>
              <a:rPr lang="en-GB" sz="1700"/>
              <a:t>Blockchains can be classified in two major classes:</a:t>
            </a:r>
            <a:endParaRPr sz="1700"/>
          </a:p>
          <a:p>
            <a:pPr indent="-317500" lvl="1" marL="914400" rtl="0" algn="l">
              <a:spcBef>
                <a:spcPts val="0"/>
              </a:spcBef>
              <a:spcAft>
                <a:spcPts val="0"/>
              </a:spcAft>
              <a:buSzPts val="1400"/>
              <a:buChar char="○"/>
            </a:pPr>
            <a:r>
              <a:rPr lang="en-GB"/>
              <a:t>Private (or Permissioned) Blockchains- Blockchain environment in which all the participants are authenticate or known.</a:t>
            </a:r>
            <a:endParaRPr/>
          </a:p>
          <a:p>
            <a:pPr indent="-317500" lvl="1" marL="914400" rtl="0" algn="l">
              <a:spcBef>
                <a:spcPts val="0"/>
              </a:spcBef>
              <a:spcAft>
                <a:spcPts val="0"/>
              </a:spcAft>
              <a:buSzPts val="1400"/>
              <a:buChar char="○"/>
            </a:pPr>
            <a:r>
              <a:rPr lang="en-GB"/>
              <a:t>Public (or Permissionless) Blockchains- Blockchain environment in which anyone can join or leave.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1EAE2"/>
        </a:solidFill>
      </p:bgPr>
    </p:bg>
    <p:spTree>
      <p:nvGrpSpPr>
        <p:cNvPr id="107" name="Shape 107"/>
        <p:cNvGrpSpPr/>
        <p:nvPr/>
      </p:nvGrpSpPr>
      <p:grpSpPr>
        <a:xfrm>
          <a:off x="0" y="0"/>
          <a:ext cx="0" cy="0"/>
          <a:chOff x="0" y="0"/>
          <a:chExt cx="0" cy="0"/>
        </a:xfrm>
      </p:grpSpPr>
      <p:sp>
        <p:nvSpPr>
          <p:cNvPr id="108" name="Google Shape;108;p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Blockchains: Private vs Public</a:t>
            </a:r>
            <a:endParaRPr/>
          </a:p>
        </p:txBody>
      </p:sp>
      <p:graphicFrame>
        <p:nvGraphicFramePr>
          <p:cNvPr id="109" name="Google Shape;109;p17"/>
          <p:cNvGraphicFramePr/>
          <p:nvPr/>
        </p:nvGraphicFramePr>
        <p:xfrm>
          <a:off x="311700" y="2369900"/>
          <a:ext cx="3000000" cy="3000000"/>
        </p:xfrm>
        <a:graphic>
          <a:graphicData uri="http://schemas.openxmlformats.org/drawingml/2006/table">
            <a:tbl>
              <a:tblPr>
                <a:noFill/>
                <a:tableStyleId>{5AF15E58-31E1-4C0B-9EDA-4D175E4EFD95}</a:tableStyleId>
              </a:tblPr>
              <a:tblGrid>
                <a:gridCol w="4260300"/>
                <a:gridCol w="4260300"/>
              </a:tblGrid>
              <a:tr h="354525">
                <a:tc>
                  <a:txBody>
                    <a:bodyPr/>
                    <a:lstStyle/>
                    <a:p>
                      <a:pPr indent="0" lvl="0" marL="0" rtl="0" algn="ctr">
                        <a:spcBef>
                          <a:spcPts val="0"/>
                        </a:spcBef>
                        <a:spcAft>
                          <a:spcPts val="0"/>
                        </a:spcAft>
                        <a:buNone/>
                      </a:pPr>
                      <a:r>
                        <a:rPr lang="en-GB"/>
                        <a:t>PRIVATE</a:t>
                      </a:r>
                      <a:endParaRPr/>
                    </a:p>
                  </a:txBody>
                  <a:tcPr marT="91425" marB="91425" marR="91425" marL="91425" anchor="ctr"/>
                </a:tc>
                <a:tc>
                  <a:txBody>
                    <a:bodyPr/>
                    <a:lstStyle/>
                    <a:p>
                      <a:pPr indent="0" lvl="0" marL="0" rtl="0" algn="ctr">
                        <a:spcBef>
                          <a:spcPts val="0"/>
                        </a:spcBef>
                        <a:spcAft>
                          <a:spcPts val="0"/>
                        </a:spcAft>
                        <a:buNone/>
                      </a:pPr>
                      <a:r>
                        <a:rPr lang="en-GB"/>
                        <a:t>PUBLIC</a:t>
                      </a:r>
                      <a:endParaRPr/>
                    </a:p>
                  </a:txBody>
                  <a:tcPr marT="91425" marB="91425" marR="91425" marL="91425" anchor="ctr"/>
                </a:tc>
              </a:tr>
              <a:tr h="1713275">
                <a:tc>
                  <a:txBody>
                    <a:bodyPr/>
                    <a:lstStyle/>
                    <a:p>
                      <a:pPr indent="-317500" lvl="0" marL="457200" rtl="0" algn="l">
                        <a:spcBef>
                          <a:spcPts val="0"/>
                        </a:spcBef>
                        <a:spcAft>
                          <a:spcPts val="0"/>
                        </a:spcAft>
                        <a:buSzPts val="1400"/>
                        <a:buChar char="●"/>
                      </a:pPr>
                      <a:r>
                        <a:rPr lang="en-GB"/>
                        <a:t>Hyperledger is among most popular private blockchains.</a:t>
                      </a:r>
                      <a:endParaRPr/>
                    </a:p>
                    <a:p>
                      <a:pPr indent="-317500" lvl="0" marL="457200" rtl="0" algn="l">
                        <a:spcBef>
                          <a:spcPts val="0"/>
                        </a:spcBef>
                        <a:spcAft>
                          <a:spcPts val="0"/>
                        </a:spcAft>
                        <a:buSzPts val="1400"/>
                        <a:buChar char="●"/>
                      </a:pPr>
                      <a:r>
                        <a:rPr lang="en-GB"/>
                        <a:t>The identities of all the nodes are known.</a:t>
                      </a:r>
                      <a:endParaRPr/>
                    </a:p>
                    <a:p>
                      <a:pPr indent="-317500" lvl="0" marL="457200" rtl="0" algn="l">
                        <a:spcBef>
                          <a:spcPts val="0"/>
                        </a:spcBef>
                        <a:spcAft>
                          <a:spcPts val="0"/>
                        </a:spcAft>
                        <a:buSzPts val="1400"/>
                        <a:buChar char="●"/>
                      </a:pPr>
                      <a:r>
                        <a:rPr lang="en-GB"/>
                        <a:t>Hyperledger uses </a:t>
                      </a:r>
                      <a:r>
                        <a:rPr lang="en-GB" sz="1500"/>
                        <a:t>practical Byzantine Fault Tolerance</a:t>
                      </a:r>
                      <a:r>
                        <a:rPr lang="en-GB">
                          <a:solidFill>
                            <a:schemeClr val="dk2"/>
                          </a:solidFill>
                        </a:rPr>
                        <a:t> (pBFT) </a:t>
                      </a:r>
                      <a:r>
                        <a:rPr lang="en-GB"/>
                        <a:t>consensus protocol.</a:t>
                      </a:r>
                      <a:endParaRPr/>
                    </a:p>
                    <a:p>
                      <a:pPr indent="-317500" lvl="0" marL="457200" rtl="0" algn="l">
                        <a:spcBef>
                          <a:spcPts val="0"/>
                        </a:spcBef>
                        <a:spcAft>
                          <a:spcPts val="0"/>
                        </a:spcAft>
                        <a:buSzPts val="1400"/>
                        <a:buChar char="●"/>
                      </a:pPr>
                      <a:r>
                        <a:rPr lang="en-GB"/>
                        <a:t>Private blockchains can support smart contracts with complex transaction logics.</a:t>
                      </a:r>
                      <a:endParaRPr/>
                    </a:p>
                  </a:txBody>
                  <a:tcPr marT="91425" marB="91425" marR="91425" marL="91425"/>
                </a:tc>
                <a:tc>
                  <a:txBody>
                    <a:bodyPr/>
                    <a:lstStyle/>
                    <a:p>
                      <a:pPr indent="-317500" lvl="0" marL="457200" rtl="0" algn="l">
                        <a:spcBef>
                          <a:spcPts val="0"/>
                        </a:spcBef>
                        <a:spcAft>
                          <a:spcPts val="0"/>
                        </a:spcAft>
                        <a:buSzPts val="1400"/>
                        <a:buChar char="●"/>
                      </a:pPr>
                      <a:r>
                        <a:rPr lang="en-GB"/>
                        <a:t>Most well known example is Bitcoin.</a:t>
                      </a:r>
                      <a:endParaRPr/>
                    </a:p>
                    <a:p>
                      <a:pPr indent="-317500" lvl="0" marL="457200" rtl="0" algn="l">
                        <a:spcBef>
                          <a:spcPts val="0"/>
                        </a:spcBef>
                        <a:spcAft>
                          <a:spcPts val="0"/>
                        </a:spcAft>
                        <a:buSzPts val="1400"/>
                        <a:buChar char="●"/>
                      </a:pPr>
                      <a:r>
                        <a:rPr lang="en-GB"/>
                        <a:t>Bitcoin uses proof-of-work (PoW) consensus protocol as it is tolerant </a:t>
                      </a:r>
                      <a:r>
                        <a:rPr lang="en-GB"/>
                        <a:t>of Byzantine failure.</a:t>
                      </a:r>
                      <a:endParaRPr/>
                    </a:p>
                    <a:p>
                      <a:pPr indent="-317500" lvl="0" marL="457200" rtl="0" algn="l">
                        <a:spcBef>
                          <a:spcPts val="0"/>
                        </a:spcBef>
                        <a:spcAft>
                          <a:spcPts val="0"/>
                        </a:spcAft>
                        <a:buSzPts val="1400"/>
                        <a:buChar char="●"/>
                      </a:pPr>
                      <a:r>
                        <a:rPr lang="en-GB"/>
                        <a:t>Although PoW is prone to probabilistic failure, which can result in branching.</a:t>
                      </a:r>
                      <a:endParaRPr/>
                    </a:p>
                  </a:txBody>
                  <a:tcPr marT="91425" marB="91425" marR="91425" marL="91425"/>
                </a:tc>
              </a:tr>
            </a:tbl>
          </a:graphicData>
        </a:graphic>
      </p:graphicFrame>
      <p:sp>
        <p:nvSpPr>
          <p:cNvPr id="110" name="Google Shape;110;p17"/>
          <p:cNvSpPr txBox="1"/>
          <p:nvPr>
            <p:ph idx="1" type="body"/>
          </p:nvPr>
        </p:nvSpPr>
        <p:spPr>
          <a:xfrm>
            <a:off x="311700" y="1172150"/>
            <a:ext cx="8520600" cy="1140000"/>
          </a:xfrm>
          <a:prstGeom prst="rect">
            <a:avLst/>
          </a:prstGeom>
        </p:spPr>
        <p:txBody>
          <a:bodyPr anchorCtr="0" anchor="t" bIns="91425" lIns="91425" spcFirstLastPara="1" rIns="91425" wrap="square" tIns="91425">
            <a:noAutofit/>
          </a:bodyPr>
          <a:lstStyle/>
          <a:p>
            <a:pPr indent="-311150" lvl="0" marL="457200" rtl="0" algn="l">
              <a:lnSpc>
                <a:spcPct val="100000"/>
              </a:lnSpc>
              <a:spcBef>
                <a:spcPts val="0"/>
              </a:spcBef>
              <a:spcAft>
                <a:spcPts val="0"/>
              </a:spcAft>
              <a:buSzPts val="1300"/>
              <a:buFont typeface="Arial"/>
              <a:buChar char="●"/>
            </a:pPr>
            <a:r>
              <a:rPr lang="en-GB" sz="1300">
                <a:solidFill>
                  <a:srgbClr val="000000"/>
                </a:solidFill>
                <a:latin typeface="Arial"/>
                <a:ea typeface="Arial"/>
                <a:cs typeface="Arial"/>
                <a:sym typeface="Arial"/>
              </a:rPr>
              <a:t>In a typical blockchain system the nodes maintain a set of shared global states and perform transactions modifying the states, while storing the historical state and linking the current state to its predecessor.</a:t>
            </a:r>
            <a:endParaRPr sz="1300">
              <a:solidFill>
                <a:srgbClr val="000000"/>
              </a:solidFill>
              <a:latin typeface="Arial"/>
              <a:ea typeface="Arial"/>
              <a:cs typeface="Arial"/>
              <a:sym typeface="Arial"/>
            </a:endParaRPr>
          </a:p>
          <a:p>
            <a:pPr indent="-311150" lvl="0" marL="457200" rtl="0" algn="l">
              <a:lnSpc>
                <a:spcPct val="100000"/>
              </a:lnSpc>
              <a:spcBef>
                <a:spcPts val="0"/>
              </a:spcBef>
              <a:spcAft>
                <a:spcPts val="0"/>
              </a:spcAft>
              <a:buClr>
                <a:srgbClr val="000000"/>
              </a:buClr>
              <a:buSzPts val="1300"/>
              <a:buFont typeface="Arial"/>
              <a:buChar char="●"/>
            </a:pPr>
            <a:r>
              <a:rPr lang="en-GB" sz="1300">
                <a:solidFill>
                  <a:srgbClr val="000000"/>
                </a:solidFill>
                <a:latin typeface="Arial"/>
                <a:ea typeface="Arial"/>
                <a:cs typeface="Arial"/>
                <a:sym typeface="Arial"/>
              </a:rPr>
              <a:t>Each node in blockchain broadcasts a set of transactions which is collected by special nodes (miners) into blocks, check validity of the block, and append block to blockchain by following a consensus protocol. </a:t>
            </a:r>
            <a:endParaRPr sz="1300">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1EAE2"/>
        </a:solidFill>
      </p:bgPr>
    </p:bg>
    <p:spTree>
      <p:nvGrpSpPr>
        <p:cNvPr id="114" name="Shape 114"/>
        <p:cNvGrpSpPr/>
        <p:nvPr/>
      </p:nvGrpSpPr>
      <p:grpSpPr>
        <a:xfrm>
          <a:off x="0" y="0"/>
          <a:ext cx="0" cy="0"/>
          <a:chOff x="0" y="0"/>
          <a:chExt cx="0" cy="0"/>
        </a:xfrm>
      </p:grpSpPr>
      <p:sp>
        <p:nvSpPr>
          <p:cNvPr id="115" name="Google Shape;115;p18"/>
          <p:cNvSpPr txBox="1"/>
          <p:nvPr>
            <p:ph type="title"/>
          </p:nvPr>
        </p:nvSpPr>
        <p:spPr>
          <a:xfrm>
            <a:off x="311700" y="828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State of The Art</a:t>
            </a:r>
            <a:endParaRPr/>
          </a:p>
        </p:txBody>
      </p:sp>
      <p:sp>
        <p:nvSpPr>
          <p:cNvPr id="116" name="Google Shape;116;p18"/>
          <p:cNvSpPr txBox="1"/>
          <p:nvPr>
            <p:ph idx="1" type="body"/>
          </p:nvPr>
        </p:nvSpPr>
        <p:spPr>
          <a:xfrm>
            <a:off x="311700" y="944200"/>
            <a:ext cx="8520600" cy="2957100"/>
          </a:xfrm>
          <a:prstGeom prst="rect">
            <a:avLst/>
          </a:prstGeom>
        </p:spPr>
        <p:txBody>
          <a:bodyPr anchorCtr="0" anchor="t" bIns="91425" lIns="91425" spcFirstLastPara="1" rIns="91425" wrap="square" tIns="91425">
            <a:normAutofit fontScale="25000" lnSpcReduction="20000"/>
          </a:bodyPr>
          <a:lstStyle/>
          <a:p>
            <a:pPr indent="-354992" lvl="0" marL="457200" rtl="0" algn="l">
              <a:spcBef>
                <a:spcPts val="0"/>
              </a:spcBef>
              <a:spcAft>
                <a:spcPts val="0"/>
              </a:spcAft>
              <a:buSzPct val="100000"/>
              <a:buAutoNum type="arabicPeriod"/>
            </a:pPr>
            <a:r>
              <a:rPr b="1" lang="en-GB" sz="7961"/>
              <a:t>Distributed Ledger (Crypto Currencies and Digital Assets)</a:t>
            </a:r>
            <a:endParaRPr b="1" sz="7961"/>
          </a:p>
          <a:p>
            <a:pPr indent="-337863" lvl="1" marL="914400" rtl="0" algn="l">
              <a:spcBef>
                <a:spcPts val="0"/>
              </a:spcBef>
              <a:spcAft>
                <a:spcPts val="0"/>
              </a:spcAft>
              <a:buSzPct val="100000"/>
              <a:buAutoNum type="alphaLcPeriod"/>
            </a:pPr>
            <a:r>
              <a:rPr lang="en-GB" sz="6882"/>
              <a:t>Bitcoins and DogeCoins (Transaction Based Model, Public and only 1 Ledger)</a:t>
            </a:r>
            <a:endParaRPr sz="6882"/>
          </a:p>
          <a:p>
            <a:pPr indent="-337863" lvl="1" marL="914400" rtl="0" algn="l">
              <a:spcBef>
                <a:spcPts val="0"/>
              </a:spcBef>
              <a:spcAft>
                <a:spcPts val="0"/>
              </a:spcAft>
              <a:buSzPct val="100000"/>
              <a:buAutoNum type="alphaLcPeriod"/>
            </a:pPr>
            <a:r>
              <a:rPr lang="en-GB" sz="6882"/>
              <a:t>Ethereum (Account Based Models)</a:t>
            </a:r>
            <a:endParaRPr sz="6882"/>
          </a:p>
          <a:p>
            <a:pPr indent="-337863" lvl="1" marL="914400" rtl="0" algn="l">
              <a:spcBef>
                <a:spcPts val="0"/>
              </a:spcBef>
              <a:spcAft>
                <a:spcPts val="0"/>
              </a:spcAft>
              <a:buSzPct val="100000"/>
              <a:buAutoNum type="alphaLcPeriod"/>
            </a:pPr>
            <a:r>
              <a:rPr lang="en-GB" sz="6882"/>
              <a:t>General Applications (Most of these offer Turing Complete Smart Contract code support and advance data models.</a:t>
            </a:r>
            <a:endParaRPr sz="6882"/>
          </a:p>
          <a:p>
            <a:pPr indent="-325163" lvl="2" marL="1371600" rtl="0" algn="l">
              <a:spcBef>
                <a:spcPts val="0"/>
              </a:spcBef>
              <a:spcAft>
                <a:spcPts val="0"/>
              </a:spcAft>
              <a:buSzPct val="100000"/>
              <a:buAutoNum type="romanLcPeriod"/>
            </a:pPr>
            <a:r>
              <a:rPr lang="en-GB" sz="6082"/>
              <a:t>Business Logics (HydraChain,Quorum) like Crowdsourcing to Complex Investment Funds</a:t>
            </a:r>
            <a:endParaRPr sz="6082"/>
          </a:p>
          <a:p>
            <a:pPr indent="-337863" lvl="1" marL="914400" rtl="0" algn="l">
              <a:spcBef>
                <a:spcPts val="0"/>
              </a:spcBef>
              <a:spcAft>
                <a:spcPts val="0"/>
              </a:spcAft>
              <a:buSzPct val="100000"/>
              <a:buAutoNum type="alphaLcPeriod"/>
            </a:pPr>
            <a:r>
              <a:rPr lang="en-GB" sz="6882"/>
              <a:t>Digital Assets</a:t>
            </a:r>
            <a:endParaRPr sz="6882"/>
          </a:p>
          <a:p>
            <a:pPr indent="-318813" lvl="2" marL="1371600" rtl="0" algn="l">
              <a:spcBef>
                <a:spcPts val="0"/>
              </a:spcBef>
              <a:spcAft>
                <a:spcPts val="0"/>
              </a:spcAft>
              <a:buSzPct val="100000"/>
              <a:buAutoNum type="romanLcPeriod"/>
            </a:pPr>
            <a:r>
              <a:rPr lang="en-GB" sz="5682"/>
              <a:t>BigChain, Corda(Track Asset History, typically private, can have more than 1 Ledger)</a:t>
            </a:r>
            <a:endParaRPr sz="5682"/>
          </a:p>
          <a:p>
            <a:pPr indent="-318813" lvl="2" marL="1371600" rtl="0" algn="l">
              <a:spcBef>
                <a:spcPts val="0"/>
              </a:spcBef>
              <a:spcAft>
                <a:spcPts val="0"/>
              </a:spcAft>
              <a:buSzPct val="100000"/>
              <a:buAutoNum type="romanLcPeriod"/>
            </a:pPr>
            <a:r>
              <a:rPr lang="en-GB" sz="5682"/>
              <a:t>Ripple, IOTA issue their own assets and offer their ledgers as platform for trading</a:t>
            </a:r>
            <a:endParaRPr b="1" sz="3254"/>
          </a:p>
          <a:p>
            <a:pPr indent="0" lvl="0" marL="914400" rtl="0" algn="l">
              <a:spcBef>
                <a:spcPts val="1200"/>
              </a:spcBef>
              <a:spcAft>
                <a:spcPts val="0"/>
              </a:spcAft>
              <a:buNone/>
            </a:pPr>
            <a:r>
              <a:rPr lang="en-GB"/>
              <a:t>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GB"/>
              <a:t>			</a:t>
            </a:r>
            <a:endParaRPr/>
          </a:p>
          <a:p>
            <a:pPr indent="0" lvl="0" marL="0" rtl="0" algn="l">
              <a:spcBef>
                <a:spcPts val="1200"/>
              </a:spcBef>
              <a:spcAft>
                <a:spcPts val="0"/>
              </a:spcAft>
              <a:buNone/>
            </a:pPr>
            <a:r>
              <a:rPr lang="en-GB"/>
              <a:t>	</a:t>
            </a:r>
            <a:endParaRPr/>
          </a:p>
          <a:p>
            <a:pPr indent="0" lvl="0" marL="0" rtl="0" algn="l">
              <a:spcBef>
                <a:spcPts val="1200"/>
              </a:spcBef>
              <a:spcAft>
                <a:spcPts val="0"/>
              </a:spcAft>
              <a:buNone/>
            </a:pPr>
            <a:r>
              <a:rPr lang="en-GB" sz="1400"/>
              <a:t>	</a:t>
            </a:r>
            <a:endParaRPr/>
          </a:p>
          <a:p>
            <a:pPr indent="0" lvl="0" marL="137160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1EAE2"/>
        </a:solidFill>
      </p:bgPr>
    </p:bg>
    <p:spTree>
      <p:nvGrpSpPr>
        <p:cNvPr id="120" name="Shape 120"/>
        <p:cNvGrpSpPr/>
        <p:nvPr/>
      </p:nvGrpSpPr>
      <p:grpSpPr>
        <a:xfrm>
          <a:off x="0" y="0"/>
          <a:ext cx="0" cy="0"/>
          <a:chOff x="0" y="0"/>
          <a:chExt cx="0" cy="0"/>
        </a:xfrm>
      </p:grpSpPr>
      <p:sp>
        <p:nvSpPr>
          <p:cNvPr id="121" name="Google Shape;121;p19"/>
          <p:cNvSpPr txBox="1"/>
          <p:nvPr>
            <p:ph idx="1" type="body"/>
          </p:nvPr>
        </p:nvSpPr>
        <p:spPr>
          <a:xfrm>
            <a:off x="311700" y="231850"/>
            <a:ext cx="8520600" cy="49116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b="1" lang="en-GB" sz="7561"/>
              <a:t>2. </a:t>
            </a:r>
            <a:r>
              <a:rPr b="1" lang="en-GB" sz="7561"/>
              <a:t>Cryptography</a:t>
            </a:r>
            <a:endParaRPr b="1" sz="7561"/>
          </a:p>
          <a:p>
            <a:pPr indent="-323242" lvl="0" marL="457200" rtl="0" algn="l">
              <a:spcBef>
                <a:spcPts val="1200"/>
              </a:spcBef>
              <a:spcAft>
                <a:spcPts val="0"/>
              </a:spcAft>
              <a:buSzPct val="100000"/>
              <a:buChar char="●"/>
            </a:pPr>
            <a:r>
              <a:rPr lang="en-GB" sz="5961"/>
              <a:t>Creation of Public Key Certificates for identity generation and management</a:t>
            </a:r>
            <a:endParaRPr sz="5961"/>
          </a:p>
          <a:p>
            <a:pPr indent="-323242" lvl="0" marL="457200" rtl="0" algn="l">
              <a:spcBef>
                <a:spcPts val="0"/>
              </a:spcBef>
              <a:spcAft>
                <a:spcPts val="0"/>
              </a:spcAft>
              <a:buSzPct val="100000"/>
              <a:buChar char="●"/>
            </a:pPr>
            <a:r>
              <a:rPr lang="en-GB" sz="5961"/>
              <a:t>Corresponding Private key is used to claim ownership and sign Transactions</a:t>
            </a:r>
            <a:endParaRPr sz="5961"/>
          </a:p>
          <a:p>
            <a:pPr indent="-323242" lvl="0" marL="457200" rtl="0" algn="l">
              <a:spcBef>
                <a:spcPts val="0"/>
              </a:spcBef>
              <a:spcAft>
                <a:spcPts val="0"/>
              </a:spcAft>
              <a:buSzPct val="100000"/>
              <a:buChar char="●"/>
            </a:pPr>
            <a:r>
              <a:rPr lang="en-GB" sz="5961"/>
              <a:t>Private Blockchains like HyperLedger has an added access Control layer on top</a:t>
            </a:r>
            <a:endParaRPr sz="5961"/>
          </a:p>
          <a:p>
            <a:pPr indent="-323242" lvl="0" marL="457200" rtl="0" algn="l">
              <a:spcBef>
                <a:spcPts val="0"/>
              </a:spcBef>
              <a:spcAft>
                <a:spcPts val="0"/>
              </a:spcAft>
              <a:buSzPct val="100000"/>
              <a:buChar char="●"/>
            </a:pPr>
            <a:r>
              <a:rPr lang="en-GB" sz="5961"/>
              <a:t>Transaction Privacy is provided by services like ZeroCash and ZeroCoin based on Zero Knowledge Proofs.</a:t>
            </a:r>
            <a:endParaRPr sz="5961"/>
          </a:p>
          <a:p>
            <a:pPr indent="-323242" lvl="0" marL="457200" rtl="0" algn="l">
              <a:spcBef>
                <a:spcPts val="0"/>
              </a:spcBef>
              <a:spcAft>
                <a:spcPts val="0"/>
              </a:spcAft>
              <a:buSzPct val="100000"/>
              <a:buChar char="●"/>
            </a:pPr>
            <a:r>
              <a:rPr lang="en-GB" sz="5961"/>
              <a:t>There exist many advanced signature schemes like MultiSig</a:t>
            </a:r>
            <a:endParaRPr sz="5961"/>
          </a:p>
          <a:p>
            <a:pPr indent="0" lvl="0" marL="0" rtl="0" algn="l">
              <a:spcBef>
                <a:spcPts val="1200"/>
              </a:spcBef>
              <a:spcAft>
                <a:spcPts val="0"/>
              </a:spcAft>
              <a:buNone/>
            </a:pPr>
            <a:r>
              <a:rPr b="1" lang="en-GB" sz="7561"/>
              <a:t>3. Consensus</a:t>
            </a:r>
            <a:endParaRPr b="1" sz="7561"/>
          </a:p>
          <a:p>
            <a:pPr indent="-323242" lvl="0" marL="457200" rtl="0" algn="l">
              <a:spcBef>
                <a:spcPts val="1200"/>
              </a:spcBef>
              <a:spcAft>
                <a:spcPts val="0"/>
              </a:spcAft>
              <a:buSzPct val="100000"/>
              <a:buChar char="●"/>
            </a:pPr>
            <a:r>
              <a:rPr lang="en-GB" sz="5961"/>
              <a:t>Proof Of Work (Solving a hard Cryptographic problem of a given difficulty)</a:t>
            </a:r>
            <a:endParaRPr sz="5961"/>
          </a:p>
          <a:p>
            <a:pPr indent="-323242" lvl="0" marL="457200" rtl="0" algn="l">
              <a:spcBef>
                <a:spcPts val="0"/>
              </a:spcBef>
              <a:spcAft>
                <a:spcPts val="0"/>
              </a:spcAft>
              <a:buSzPct val="100000"/>
              <a:buChar char="●"/>
            </a:pPr>
            <a:r>
              <a:rPr lang="en-GB" sz="5961"/>
              <a:t>Proof Of Stake (Puzzle Difficulty is inversely proportional to Miners stake in the Network)</a:t>
            </a:r>
            <a:endParaRPr sz="5961"/>
          </a:p>
          <a:p>
            <a:pPr indent="-323242" lvl="0" marL="457200" rtl="0" algn="l">
              <a:spcBef>
                <a:spcPts val="0"/>
              </a:spcBef>
              <a:spcAft>
                <a:spcPts val="0"/>
              </a:spcAft>
              <a:buSzPct val="100000"/>
              <a:buChar char="●"/>
            </a:pPr>
            <a:r>
              <a:rPr lang="en-GB" sz="5961"/>
              <a:t>PBFT (Voted Consensus)</a:t>
            </a:r>
            <a:endParaRPr sz="5961"/>
          </a:p>
          <a:p>
            <a:pPr indent="-323242" lvl="0" marL="457200" rtl="0" algn="l">
              <a:spcBef>
                <a:spcPts val="0"/>
              </a:spcBef>
              <a:spcAft>
                <a:spcPts val="0"/>
              </a:spcAft>
              <a:buSzPct val="100000"/>
              <a:buChar char="●"/>
            </a:pPr>
            <a:r>
              <a:rPr lang="en-GB" sz="5961"/>
              <a:t>TenderMints’ Modification (Voting is power is proportional to Stake, improves speed in the network)</a:t>
            </a:r>
            <a:endParaRPr sz="5961"/>
          </a:p>
          <a:p>
            <a:pPr indent="-323242" lvl="0" marL="457200" rtl="0" algn="l">
              <a:spcBef>
                <a:spcPts val="0"/>
              </a:spcBef>
              <a:spcAft>
                <a:spcPts val="0"/>
              </a:spcAft>
              <a:buSzPct val="100000"/>
              <a:buChar char="●"/>
            </a:pPr>
            <a:r>
              <a:rPr lang="en-GB" sz="5961"/>
              <a:t>By using Trusted Hardware setups like IntelSGX and ARM Trustzone, we can ensure the nodes are running specific software, thus relaxing the assumption the nodes are Byzantine. </a:t>
            </a:r>
            <a:br>
              <a:rPr lang="en-GB" sz="5961"/>
            </a:br>
            <a:r>
              <a:rPr lang="en-GB" sz="5961"/>
              <a:t>This allows the use of more efficient protocols like Proof of Elapsed Time.</a:t>
            </a:r>
            <a:endParaRPr sz="5961"/>
          </a:p>
          <a:p>
            <a:pPr indent="0" lvl="0" marL="0" rtl="0" algn="l">
              <a:spcBef>
                <a:spcPts val="1200"/>
              </a:spcBef>
              <a:spcAft>
                <a:spcPts val="0"/>
              </a:spcAft>
              <a:buNone/>
            </a:pPr>
            <a:r>
              <a:t/>
            </a:r>
            <a:endParaRPr b="1" sz="8882"/>
          </a:p>
          <a:p>
            <a:pPr indent="0" lvl="0" marL="0" rtl="0" algn="l">
              <a:spcBef>
                <a:spcPts val="1200"/>
              </a:spcBef>
              <a:spcAft>
                <a:spcPts val="0"/>
              </a:spcAft>
              <a:buNone/>
            </a:pPr>
            <a:r>
              <a:rPr b="1" lang="en-GB" sz="7682"/>
              <a:t>	</a:t>
            </a:r>
            <a:endParaRPr b="1" sz="7682"/>
          </a:p>
          <a:p>
            <a:pPr indent="0" lvl="0" marL="0" rtl="0" algn="l">
              <a:spcBef>
                <a:spcPts val="1200"/>
              </a:spcBef>
              <a:spcAft>
                <a:spcPts val="0"/>
              </a:spcAft>
              <a:buNone/>
            </a:pPr>
            <a:r>
              <a:t/>
            </a:r>
            <a:endParaRPr b="1" sz="7682"/>
          </a:p>
          <a:p>
            <a:pPr indent="0" lvl="0" marL="0" rtl="0" algn="l">
              <a:spcBef>
                <a:spcPts val="1200"/>
              </a:spcBef>
              <a:spcAft>
                <a:spcPts val="0"/>
              </a:spcAft>
              <a:buNone/>
            </a:pPr>
            <a:r>
              <a:t/>
            </a:r>
            <a:endParaRPr sz="6482"/>
          </a:p>
          <a:p>
            <a:pPr indent="0" lvl="0" marL="457200" rtl="0" algn="l">
              <a:spcBef>
                <a:spcPts val="1200"/>
              </a:spcBef>
              <a:spcAft>
                <a:spcPts val="0"/>
              </a:spcAft>
              <a:buNone/>
            </a:pPr>
            <a:r>
              <a:t/>
            </a:r>
            <a:endParaRPr b="1" sz="3254"/>
          </a:p>
          <a:p>
            <a:pPr indent="0" lvl="0" marL="914400" rtl="0" algn="l">
              <a:spcBef>
                <a:spcPts val="1200"/>
              </a:spcBef>
              <a:spcAft>
                <a:spcPts val="0"/>
              </a:spcAft>
              <a:buNone/>
            </a:pPr>
            <a:r>
              <a:rPr lang="en-GB"/>
              <a:t>	</a:t>
            </a:r>
            <a:endParaRPr/>
          </a:p>
          <a:p>
            <a:pPr indent="457200" lvl="0" marL="91440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GB"/>
              <a:t>			</a:t>
            </a:r>
            <a:endParaRPr/>
          </a:p>
          <a:p>
            <a:pPr indent="0" lvl="0" marL="0" rtl="0" algn="l">
              <a:spcBef>
                <a:spcPts val="1200"/>
              </a:spcBef>
              <a:spcAft>
                <a:spcPts val="0"/>
              </a:spcAft>
              <a:buNone/>
            </a:pPr>
            <a:r>
              <a:rPr lang="en-GB"/>
              <a:t>	</a:t>
            </a:r>
            <a:endParaRPr/>
          </a:p>
          <a:p>
            <a:pPr indent="0" lvl="0" marL="0" rtl="0" algn="l">
              <a:spcBef>
                <a:spcPts val="1200"/>
              </a:spcBef>
              <a:spcAft>
                <a:spcPts val="0"/>
              </a:spcAft>
              <a:buNone/>
            </a:pPr>
            <a:r>
              <a:rPr lang="en-GB" sz="1400"/>
              <a:t>	</a:t>
            </a:r>
            <a:endParaRPr/>
          </a:p>
          <a:p>
            <a:pPr indent="0" lvl="0" marL="137160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1EAE2"/>
        </a:solidFill>
      </p:bgPr>
    </p:bg>
    <p:spTree>
      <p:nvGrpSpPr>
        <p:cNvPr id="125" name="Shape 125"/>
        <p:cNvGrpSpPr/>
        <p:nvPr/>
      </p:nvGrpSpPr>
      <p:grpSpPr>
        <a:xfrm>
          <a:off x="0" y="0"/>
          <a:ext cx="0" cy="0"/>
          <a:chOff x="0" y="0"/>
          <a:chExt cx="0" cy="0"/>
        </a:xfrm>
      </p:grpSpPr>
      <p:sp>
        <p:nvSpPr>
          <p:cNvPr id="126" name="Google Shape;126;p20"/>
          <p:cNvSpPr txBox="1"/>
          <p:nvPr>
            <p:ph idx="1" type="body"/>
          </p:nvPr>
        </p:nvSpPr>
        <p:spPr>
          <a:xfrm>
            <a:off x="311700" y="412925"/>
            <a:ext cx="8520600" cy="38781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b="1" lang="en-GB" sz="7600"/>
              <a:t>4</a:t>
            </a:r>
            <a:r>
              <a:rPr b="1" lang="en-GB" sz="7650"/>
              <a:t>. Smart Contracts</a:t>
            </a:r>
            <a:endParaRPr b="1" sz="7650"/>
          </a:p>
          <a:p>
            <a:pPr indent="-350043" lvl="0" marL="457200" rtl="0" algn="l">
              <a:spcBef>
                <a:spcPts val="1200"/>
              </a:spcBef>
              <a:spcAft>
                <a:spcPts val="0"/>
              </a:spcAft>
              <a:buSzPct val="100000"/>
              <a:buChar char="●"/>
            </a:pPr>
            <a:r>
              <a:rPr lang="en-GB" sz="7650"/>
              <a:t>Bitcoin (200 Opcodes allowing Stack Based Program)</a:t>
            </a:r>
            <a:endParaRPr sz="7650"/>
          </a:p>
          <a:p>
            <a:pPr indent="-350043" lvl="0" marL="457200" rtl="0" algn="l">
              <a:spcBef>
                <a:spcPts val="0"/>
              </a:spcBef>
              <a:spcAft>
                <a:spcPts val="0"/>
              </a:spcAft>
              <a:buSzPct val="100000"/>
              <a:buChar char="●"/>
            </a:pPr>
            <a:r>
              <a:rPr lang="en-GB" sz="7650"/>
              <a:t>Turing Complete Languages like Solidity, Serpent from Ethereum</a:t>
            </a:r>
            <a:endParaRPr sz="7650"/>
          </a:p>
          <a:p>
            <a:pPr indent="-350043" lvl="0" marL="457200" rtl="0" algn="l">
              <a:spcBef>
                <a:spcPts val="0"/>
              </a:spcBef>
              <a:spcAft>
                <a:spcPts val="0"/>
              </a:spcAft>
              <a:buSzPct val="100000"/>
              <a:buChar char="●"/>
            </a:pPr>
            <a:r>
              <a:rPr lang="en-GB" sz="7650"/>
              <a:t>HyperLedger uses Docker containers to run language agnostic smart Contracts</a:t>
            </a:r>
            <a:endParaRPr sz="7650"/>
          </a:p>
          <a:p>
            <a:pPr indent="-350043" lvl="0" marL="457200" rtl="0" algn="l">
              <a:spcBef>
                <a:spcPts val="0"/>
              </a:spcBef>
              <a:spcAft>
                <a:spcPts val="0"/>
              </a:spcAft>
              <a:buSzPct val="100000"/>
              <a:buChar char="●"/>
            </a:pPr>
            <a:r>
              <a:rPr lang="en-GB" sz="7650"/>
              <a:t>Using Turing Complete languages introduces to software bugs which makes it vulnerable to many forms of attacks.</a:t>
            </a:r>
            <a:endParaRPr sz="7650"/>
          </a:p>
          <a:p>
            <a:pPr indent="-350043" lvl="0" marL="457200" rtl="0" algn="l">
              <a:spcBef>
                <a:spcPts val="0"/>
              </a:spcBef>
              <a:spcAft>
                <a:spcPts val="0"/>
              </a:spcAft>
              <a:buSzPct val="100000"/>
              <a:buChar char="●"/>
            </a:pPr>
            <a:r>
              <a:rPr lang="en-GB" sz="7650"/>
              <a:t>Kadena, Tezos, Corda have more expressive languages than Bitcoin but avoid Turing Complete Languages for extra Security</a:t>
            </a:r>
            <a:endParaRPr sz="7650"/>
          </a:p>
          <a:p>
            <a:pPr indent="0" lvl="0" marL="0" rtl="0" algn="l">
              <a:spcBef>
                <a:spcPts val="1200"/>
              </a:spcBef>
              <a:spcAft>
                <a:spcPts val="0"/>
              </a:spcAft>
              <a:buNone/>
            </a:pPr>
            <a:r>
              <a:t/>
            </a:r>
            <a:endParaRPr b="1" sz="7682"/>
          </a:p>
          <a:p>
            <a:pPr indent="0" lvl="0" marL="0" rtl="0" algn="l">
              <a:spcBef>
                <a:spcPts val="1200"/>
              </a:spcBef>
              <a:spcAft>
                <a:spcPts val="0"/>
              </a:spcAft>
              <a:buNone/>
            </a:pPr>
            <a:r>
              <a:t/>
            </a:r>
            <a:endParaRPr sz="6482"/>
          </a:p>
          <a:p>
            <a:pPr indent="0" lvl="0" marL="457200" rtl="0" algn="l">
              <a:spcBef>
                <a:spcPts val="1200"/>
              </a:spcBef>
              <a:spcAft>
                <a:spcPts val="0"/>
              </a:spcAft>
              <a:buNone/>
            </a:pPr>
            <a:r>
              <a:t/>
            </a:r>
            <a:endParaRPr b="1" sz="3254"/>
          </a:p>
          <a:p>
            <a:pPr indent="0" lvl="0" marL="914400" rtl="0" algn="l">
              <a:spcBef>
                <a:spcPts val="1200"/>
              </a:spcBef>
              <a:spcAft>
                <a:spcPts val="0"/>
              </a:spcAft>
              <a:buNone/>
            </a:pPr>
            <a:r>
              <a:rPr lang="en-GB"/>
              <a:t>	</a:t>
            </a:r>
            <a:endParaRPr/>
          </a:p>
          <a:p>
            <a:pPr indent="457200" lvl="0" marL="91440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GB"/>
              <a:t>			</a:t>
            </a:r>
            <a:endParaRPr/>
          </a:p>
          <a:p>
            <a:pPr indent="0" lvl="0" marL="0" rtl="0" algn="l">
              <a:spcBef>
                <a:spcPts val="1200"/>
              </a:spcBef>
              <a:spcAft>
                <a:spcPts val="0"/>
              </a:spcAft>
              <a:buNone/>
            </a:pPr>
            <a:r>
              <a:rPr lang="en-GB"/>
              <a:t>	</a:t>
            </a:r>
            <a:endParaRPr/>
          </a:p>
          <a:p>
            <a:pPr indent="0" lvl="0" marL="0" rtl="0" algn="l">
              <a:spcBef>
                <a:spcPts val="1200"/>
              </a:spcBef>
              <a:spcAft>
                <a:spcPts val="0"/>
              </a:spcAft>
              <a:buNone/>
            </a:pPr>
            <a:r>
              <a:rPr lang="en-GB" sz="1400"/>
              <a:t>	</a:t>
            </a:r>
            <a:endParaRPr/>
          </a:p>
          <a:p>
            <a:pPr indent="0" lvl="0" marL="137160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1"/>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t>BLOCKBENCH</a:t>
            </a:r>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