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4861399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605337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54381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3ACD0-26A6-41E3-BB83-38D997FC7AE6}"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424671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13ACD0-26A6-41E3-BB83-38D997FC7AE6}" type="datetimeFigureOut">
              <a:rPr lang="en-US" smtClean="0"/>
              <a:t>9/27/2022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2495752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13ACD0-26A6-41E3-BB83-38D997FC7AE6}"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2659513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3ACD0-26A6-41E3-BB83-38D997FC7AE6}" type="datetimeFigureOut">
              <a:rPr lang="en-US" smtClean="0"/>
              <a:t>9/27/2022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65266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3ACD0-26A6-41E3-BB83-38D997FC7AE6}" type="datetimeFigureOut">
              <a:rPr lang="en-US" smtClean="0"/>
              <a:t>9/27/2022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13553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3ACD0-26A6-41E3-BB83-38D997FC7AE6}" type="datetimeFigureOut">
              <a:rPr lang="en-US" smtClean="0"/>
              <a:t>9/27/2022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447974491"/>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13ACD0-26A6-41E3-BB83-38D997FC7AE6}"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33780828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13ACD0-26A6-41E3-BB83-38D997FC7AE6}" type="datetimeFigureOut">
              <a:rPr lang="en-US" smtClean="0"/>
              <a:t>9/27/2022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0BE835-4A02-4945-B52D-991542284ADB}" type="slidenum">
              <a:rPr lang="en-US" smtClean="0"/>
              <a:t>‹#›</a:t>
            </a:fld>
            <a:endParaRPr lang="en-US"/>
          </a:p>
        </p:txBody>
      </p:sp>
    </p:spTree>
    <p:extLst>
      <p:ext uri="{BB962C8B-B14F-4D97-AF65-F5344CB8AC3E}">
        <p14:creationId xmlns:p14="http://schemas.microsoft.com/office/powerpoint/2010/main" val="1000657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3ACD0-26A6-41E3-BB83-38D997FC7AE6}" type="datetimeFigureOut">
              <a:rPr lang="en-US" smtClean="0"/>
              <a:t>9/27/2022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0BE835-4A02-4945-B52D-991542284ADB}" type="slidenum">
              <a:rPr lang="en-US" smtClean="0"/>
              <a:t>‹#›</a:t>
            </a:fld>
            <a:endParaRPr lang="en-US"/>
          </a:p>
        </p:txBody>
      </p:sp>
    </p:spTree>
    <p:extLst>
      <p:ext uri="{BB962C8B-B14F-4D97-AF65-F5344CB8AC3E}">
        <p14:creationId xmlns:p14="http://schemas.microsoft.com/office/powerpoint/2010/main" val="234106399"/>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299512"/>
          </a:xfrm>
        </p:spPr>
        <p:txBody>
          <a:bodyPr/>
          <a:lstStyle/>
          <a:p>
            <a:pPr algn="ctr"/>
            <a:r>
              <a:rPr lang="en-US" b="1" dirty="0">
                <a:latin typeface="Algerian" panose="04020705040A02060702" pitchFamily="82" charset="0"/>
              </a:rPr>
              <a:t>INTRODUCTION TO MANAGEMENT</a:t>
            </a:r>
          </a:p>
        </p:txBody>
      </p:sp>
    </p:spTree>
    <p:extLst>
      <p:ext uri="{BB962C8B-B14F-4D97-AF65-F5344CB8AC3E}">
        <p14:creationId xmlns:p14="http://schemas.microsoft.com/office/powerpoint/2010/main" val="2043350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Management as Science or Art</a:t>
            </a:r>
          </a:p>
        </p:txBody>
      </p:sp>
      <p:sp>
        <p:nvSpPr>
          <p:cNvPr id="3" name="Content Placeholder 2"/>
          <p:cNvSpPr>
            <a:spLocks noGrp="1"/>
          </p:cNvSpPr>
          <p:nvPr>
            <p:ph idx="1"/>
          </p:nvPr>
        </p:nvSpPr>
        <p:spPr>
          <a:xfrm>
            <a:off x="838200" y="1460310"/>
            <a:ext cx="10515600" cy="5049672"/>
          </a:xfrm>
        </p:spPr>
        <p:txBody>
          <a:bodyPr>
            <a:normAutofit lnSpcReduction="10000"/>
          </a:bodyPr>
          <a:lstStyle/>
          <a:p>
            <a:r>
              <a:rPr lang="en-US" b="1" dirty="0"/>
              <a:t>There is controversy whether management is science or Art</a:t>
            </a:r>
          </a:p>
          <a:p>
            <a:r>
              <a:rPr lang="en-US" dirty="0"/>
              <a:t>Learning in science basically involves the assimilation of principles while learning of art involves its continuous practice.</a:t>
            </a:r>
          </a:p>
          <a:p>
            <a:r>
              <a:rPr lang="en-US" b="1" dirty="0"/>
              <a:t>Management as Science:</a:t>
            </a:r>
          </a:p>
          <a:p>
            <a:pPr marL="457200" lvl="2" indent="-457200" algn="just" defTabSz="450850">
              <a:buFont typeface="+mj-lt"/>
              <a:buAutoNum type="arabicPeriod"/>
            </a:pPr>
            <a:r>
              <a:rPr lang="en-US" sz="2400" dirty="0"/>
              <a:t>Management may be viewed as science in terms of its structures, goals, and its methods.</a:t>
            </a:r>
          </a:p>
          <a:p>
            <a:pPr marL="457200" lvl="2" indent="-457200" algn="just" defTabSz="450850">
              <a:buFont typeface="+mj-lt"/>
              <a:buAutoNum type="arabicPeriod"/>
            </a:pPr>
            <a:r>
              <a:rPr lang="en-US" sz="2400" dirty="0"/>
              <a:t>One of the important rules of science is that concepts have to be defined clearly in terms of the procedure involved in their measurement.</a:t>
            </a:r>
          </a:p>
          <a:p>
            <a:pPr marL="457200" lvl="2" indent="-457200" algn="just" defTabSz="450850">
              <a:buFont typeface="+mj-lt"/>
              <a:buAutoNum type="arabicPeriod"/>
            </a:pPr>
            <a:r>
              <a:rPr lang="en-US" sz="2400" dirty="0"/>
              <a:t>In science, observations must be controlled so that causation may be imputed correctly. (by holding constant)</a:t>
            </a:r>
          </a:p>
          <a:p>
            <a:pPr marL="457200" lvl="2" indent="-457200" algn="just" defTabSz="450850">
              <a:buFont typeface="+mj-lt"/>
              <a:buAutoNum type="arabicPeriod"/>
            </a:pPr>
            <a:r>
              <a:rPr lang="en-US" sz="2400" dirty="0"/>
              <a:t>Theories in science are in terms that permit empirical confirmation. Scientific statements are testable and the tests are capable of repetition with same results.</a:t>
            </a:r>
          </a:p>
        </p:txBody>
      </p:sp>
    </p:spTree>
    <p:extLst>
      <p:ext uri="{BB962C8B-B14F-4D97-AF65-F5344CB8AC3E}">
        <p14:creationId xmlns:p14="http://schemas.microsoft.com/office/powerpoint/2010/main" val="701795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5218"/>
            <a:ext cx="10515600" cy="5622878"/>
          </a:xfrm>
        </p:spPr>
        <p:txBody>
          <a:bodyPr>
            <a:normAutofit lnSpcReduction="10000"/>
          </a:bodyPr>
          <a:lstStyle/>
          <a:p>
            <a:pPr marL="457200" lvl="2" indent="-457200" algn="just" defTabSz="450850"/>
            <a:r>
              <a:rPr lang="en-US" sz="2250" b="1" dirty="0"/>
              <a:t>Management as Art</a:t>
            </a:r>
          </a:p>
          <a:p>
            <a:pPr marL="457200" lvl="2" indent="-457200" algn="just" defTabSz="450850"/>
            <a:r>
              <a:rPr lang="en-US" sz="2250" dirty="0"/>
              <a:t>Management can be regarded as an art also. </a:t>
            </a:r>
          </a:p>
          <a:p>
            <a:pPr marL="457200" lvl="2" indent="-457200" algn="just" defTabSz="450850"/>
            <a:r>
              <a:rPr lang="en-US" sz="2250" dirty="0"/>
              <a:t>The meaning of art is related with the bringing of a desired result through the application of skills. </a:t>
            </a:r>
          </a:p>
          <a:p>
            <a:pPr marL="457200" lvl="2" indent="-457200" algn="just" defTabSz="450850"/>
            <a:r>
              <a:rPr lang="en-US" sz="2250" dirty="0"/>
              <a:t>Where as under science, one learns “why” phenomenon and  under arts, one learns the “how” of it.</a:t>
            </a:r>
          </a:p>
          <a:p>
            <a:pPr marL="457200" lvl="2" indent="-457200" algn="just" defTabSz="450850"/>
            <a:r>
              <a:rPr lang="en-US" sz="2250" dirty="0"/>
              <a:t>Art is thus understanding of how particular work can be accomplished. </a:t>
            </a:r>
          </a:p>
          <a:p>
            <a:pPr marL="457200" lvl="2" indent="-457200" algn="just" defTabSz="450850"/>
            <a:r>
              <a:rPr lang="en-US" sz="2250" dirty="0"/>
              <a:t>That is, art has to do with applying of knowledge or science or of expertness in performance.</a:t>
            </a:r>
          </a:p>
          <a:p>
            <a:pPr marL="457200" lvl="2" indent="-457200" algn="just" defTabSz="450850"/>
            <a:r>
              <a:rPr lang="en-US" sz="2250" dirty="0"/>
              <a:t>Management is an art can be seen from the following facts:</a:t>
            </a:r>
          </a:p>
          <a:p>
            <a:pPr marL="457200" lvl="2" indent="-457200" algn="just" defTabSz="450850">
              <a:buFont typeface="+mj-lt"/>
              <a:buAutoNum type="arabicPeriod"/>
            </a:pPr>
            <a:r>
              <a:rPr lang="en-US" sz="2250" dirty="0"/>
              <a:t>The process of management does involve the use of know-how and skills like other art such as music, painting, etc.</a:t>
            </a:r>
          </a:p>
          <a:p>
            <a:pPr marL="457200" lvl="2" indent="-457200" algn="just" defTabSz="450850">
              <a:buFont typeface="+mj-lt"/>
              <a:buAutoNum type="arabicPeriod"/>
            </a:pPr>
            <a:r>
              <a:rPr lang="en-US" sz="2250" dirty="0"/>
              <a:t>The process of management is directed to achieve certain concrete results as other field of art also.</a:t>
            </a:r>
          </a:p>
          <a:p>
            <a:pPr marL="457200" lvl="2" indent="-457200" algn="just" defTabSz="450850">
              <a:buFont typeface="+mj-lt"/>
              <a:buAutoNum type="arabicPeriod"/>
            </a:pPr>
            <a:r>
              <a:rPr lang="en-US" sz="2250" dirty="0"/>
              <a:t>Management is creative like any other art.</a:t>
            </a:r>
          </a:p>
          <a:p>
            <a:pPr marL="457200" lvl="2" indent="-457200" algn="just" defTabSz="450850">
              <a:buFont typeface="+mj-lt"/>
              <a:buAutoNum type="arabicPeriod"/>
            </a:pPr>
            <a:r>
              <a:rPr lang="en-US" sz="2250" dirty="0"/>
              <a:t>Management is personalized meaning thereby that there is no ‘one best way of managing’.  </a:t>
            </a:r>
          </a:p>
          <a:p>
            <a:endParaRPr lang="en-US" dirty="0"/>
          </a:p>
        </p:txBody>
      </p:sp>
    </p:spTree>
    <p:extLst>
      <p:ext uri="{BB962C8B-B14F-4D97-AF65-F5344CB8AC3E}">
        <p14:creationId xmlns:p14="http://schemas.microsoft.com/office/powerpoint/2010/main" val="3060580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05719"/>
            <a:ext cx="10515600" cy="4940490"/>
          </a:xfrm>
        </p:spPr>
        <p:txBody>
          <a:bodyPr>
            <a:normAutofit/>
          </a:bodyPr>
          <a:lstStyle/>
          <a:p>
            <a:pPr marL="457200" lvl="2" indent="-457200" algn="just" defTabSz="450850"/>
            <a:r>
              <a:rPr lang="en-US" sz="2400" b="1" dirty="0"/>
              <a:t>Management: Both Science  and Art</a:t>
            </a:r>
          </a:p>
          <a:p>
            <a:pPr marL="457200" lvl="2" indent="-457200" algn="just" defTabSz="450850"/>
            <a:r>
              <a:rPr lang="en-US" sz="2400" dirty="0"/>
              <a:t>Thus, to be a successful manager, a person requires the knowledge of management principles and also the skills of how the knowledge can be utilized. </a:t>
            </a:r>
          </a:p>
          <a:p>
            <a:pPr marL="457200" lvl="2" indent="-457200" algn="just" defTabSz="450850"/>
            <a:r>
              <a:rPr lang="en-US" sz="2400" dirty="0"/>
              <a:t>Absence of either will result inefficiency.</a:t>
            </a:r>
          </a:p>
          <a:p>
            <a:pPr marL="457200" lvl="2" indent="-457200" algn="just" defTabSz="450850"/>
            <a:r>
              <a:rPr lang="en-US" sz="2400" dirty="0"/>
              <a:t>It can be concluded that management uses science and art both in managing an organization.</a:t>
            </a:r>
          </a:p>
          <a:p>
            <a:pPr marL="457200" lvl="2" indent="-457200" algn="just" defTabSz="450850"/>
            <a:r>
              <a:rPr lang="en-US" sz="2400" dirty="0"/>
              <a:t>A balance between two is needed. Neither should be overweighed nor slighted. </a:t>
            </a:r>
          </a:p>
          <a:p>
            <a:pPr marL="457200" lvl="2" indent="-457200" algn="just" defTabSz="450850"/>
            <a:r>
              <a:rPr lang="en-US" sz="2400" dirty="0"/>
              <a:t>Therefore, the </a:t>
            </a:r>
            <a:r>
              <a:rPr lang="en-US" sz="2400" b="1" dirty="0"/>
              <a:t>old</a:t>
            </a:r>
            <a:r>
              <a:rPr lang="en-US" sz="2400" dirty="0"/>
              <a:t> saying that </a:t>
            </a:r>
            <a:r>
              <a:rPr lang="en-US" sz="2400" b="1" dirty="0"/>
              <a:t>“Knowledge is power”</a:t>
            </a:r>
            <a:r>
              <a:rPr lang="en-US" sz="2400" dirty="0"/>
              <a:t> is partly true.</a:t>
            </a:r>
          </a:p>
          <a:p>
            <a:pPr marL="457200" lvl="2" indent="-457200" algn="just" defTabSz="450850"/>
            <a:r>
              <a:rPr lang="en-US" sz="2400" dirty="0"/>
              <a:t>The </a:t>
            </a:r>
            <a:r>
              <a:rPr lang="en-US" sz="2400" b="1" dirty="0"/>
              <a:t>correct</a:t>
            </a:r>
            <a:r>
              <a:rPr lang="en-US" sz="2400" dirty="0"/>
              <a:t> saying should be </a:t>
            </a:r>
            <a:r>
              <a:rPr lang="en-US" sz="2400" b="1" dirty="0"/>
              <a:t>“Applied knowledge is power.”</a:t>
            </a:r>
          </a:p>
          <a:p>
            <a:pPr marL="457200" lvl="2" indent="-457200" algn="just" defTabSz="450850"/>
            <a:r>
              <a:rPr lang="en-US" sz="2400" dirty="0"/>
              <a:t>This is particularly true for management phenomenon which is a situational phenomenon.</a:t>
            </a:r>
          </a:p>
          <a:p>
            <a:pPr marL="0" lvl="2" indent="0" algn="just" defTabSz="450850">
              <a:buNone/>
            </a:pPr>
            <a:endParaRPr lang="en-US" sz="2250" dirty="0"/>
          </a:p>
          <a:p>
            <a:endParaRPr lang="en-US" dirty="0"/>
          </a:p>
        </p:txBody>
      </p:sp>
    </p:spTree>
    <p:extLst>
      <p:ext uri="{BB962C8B-B14F-4D97-AF65-F5344CB8AC3E}">
        <p14:creationId xmlns:p14="http://schemas.microsoft.com/office/powerpoint/2010/main" val="52372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Management as Profession</a:t>
            </a:r>
            <a:endParaRPr lang="en-US" dirty="0"/>
          </a:p>
        </p:txBody>
      </p:sp>
      <p:sp>
        <p:nvSpPr>
          <p:cNvPr id="3" name="Content Placeholder 2"/>
          <p:cNvSpPr>
            <a:spLocks noGrp="1"/>
          </p:cNvSpPr>
          <p:nvPr>
            <p:ph idx="1"/>
          </p:nvPr>
        </p:nvSpPr>
        <p:spPr/>
        <p:txBody>
          <a:bodyPr>
            <a:normAutofit/>
          </a:bodyPr>
          <a:lstStyle/>
          <a:p>
            <a:pPr marL="457200" lvl="2" indent="-457200" algn="just" defTabSz="450850"/>
            <a:r>
              <a:rPr lang="en-US" sz="2800" dirty="0"/>
              <a:t>These are certain characteristics to see if Management can be Profession:-</a:t>
            </a:r>
          </a:p>
          <a:p>
            <a:pPr marL="457200" lvl="2" indent="-457200" algn="just" defTabSz="450850">
              <a:buFont typeface="+mj-lt"/>
              <a:buAutoNum type="arabicPeriod"/>
            </a:pPr>
            <a:r>
              <a:rPr lang="en-US" sz="2800" dirty="0"/>
              <a:t>Existence of Knowledge</a:t>
            </a:r>
          </a:p>
          <a:p>
            <a:pPr marL="457200" lvl="2" indent="-457200" algn="just" defTabSz="450850">
              <a:buFont typeface="+mj-lt"/>
              <a:buAutoNum type="arabicPeriod"/>
            </a:pPr>
            <a:r>
              <a:rPr lang="en-US" sz="2800" dirty="0"/>
              <a:t>Formal method of Acquisition of Knowledge</a:t>
            </a:r>
          </a:p>
          <a:p>
            <a:pPr marL="457200" lvl="2" indent="-457200" algn="just" defTabSz="450850">
              <a:buFont typeface="+mj-lt"/>
              <a:buAutoNum type="arabicPeriod"/>
            </a:pPr>
            <a:r>
              <a:rPr lang="en-US" sz="2800" dirty="0"/>
              <a:t>Professional Association</a:t>
            </a:r>
          </a:p>
          <a:p>
            <a:pPr marL="457200" lvl="2" indent="-457200" algn="just" defTabSz="450850">
              <a:buFont typeface="+mj-lt"/>
              <a:buAutoNum type="arabicPeriod"/>
            </a:pPr>
            <a:r>
              <a:rPr lang="en-US" sz="2800" dirty="0"/>
              <a:t>Ethical codes</a:t>
            </a:r>
          </a:p>
          <a:p>
            <a:pPr marL="457200" lvl="2" indent="-457200" algn="just" defTabSz="450850">
              <a:buFont typeface="+mj-lt"/>
              <a:buAutoNum type="arabicPeriod"/>
            </a:pPr>
            <a:r>
              <a:rPr lang="en-US" sz="2800" dirty="0"/>
              <a:t>Service Motives</a:t>
            </a:r>
          </a:p>
          <a:p>
            <a:pPr marL="457200" lvl="2" indent="-457200" algn="just" defTabSz="450850"/>
            <a:r>
              <a:rPr lang="en-US" sz="2800" dirty="0"/>
              <a:t>Thus, based on discussion we can conclude that above all characteristics are found in management. Hence, Management can be regarded as Profession.</a:t>
            </a:r>
          </a:p>
          <a:p>
            <a:endParaRPr lang="en-US" dirty="0"/>
          </a:p>
        </p:txBody>
      </p:sp>
    </p:spTree>
    <p:extLst>
      <p:ext uri="{BB962C8B-B14F-4D97-AF65-F5344CB8AC3E}">
        <p14:creationId xmlns:p14="http://schemas.microsoft.com/office/powerpoint/2010/main" val="100322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Universality of Management</a:t>
            </a:r>
            <a:endParaRPr lang="en-US" dirty="0"/>
          </a:p>
        </p:txBody>
      </p:sp>
      <p:sp>
        <p:nvSpPr>
          <p:cNvPr id="3" name="Content Placeholder 2"/>
          <p:cNvSpPr>
            <a:spLocks noGrp="1"/>
          </p:cNvSpPr>
          <p:nvPr>
            <p:ph idx="1"/>
          </p:nvPr>
        </p:nvSpPr>
        <p:spPr/>
        <p:txBody>
          <a:bodyPr/>
          <a:lstStyle/>
          <a:p>
            <a:r>
              <a:rPr lang="en-US" dirty="0"/>
              <a:t>Management is a universal phenomenon.</a:t>
            </a:r>
          </a:p>
          <a:p>
            <a:r>
              <a:rPr lang="en-US" dirty="0"/>
              <a:t>However, management principles are not universally applicable but are to be modified as according to the needs of organization.</a:t>
            </a:r>
          </a:p>
          <a:p>
            <a:r>
              <a:rPr lang="en-US" dirty="0"/>
              <a:t>Experts subscribing to the concept suggest that the basics of management are universal and can be found in all types of organisation situated in any country or culture.</a:t>
            </a:r>
          </a:p>
        </p:txBody>
      </p:sp>
    </p:spTree>
    <p:extLst>
      <p:ext uri="{BB962C8B-B14F-4D97-AF65-F5344CB8AC3E}">
        <p14:creationId xmlns:p14="http://schemas.microsoft.com/office/powerpoint/2010/main" val="423512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21"/>
            <a:ext cx="10515600" cy="941695"/>
          </a:xfrm>
        </p:spPr>
        <p:txBody>
          <a:bodyPr/>
          <a:lstStyle/>
          <a:p>
            <a:pPr algn="ctr"/>
            <a:r>
              <a:rPr lang="en-US" b="1" dirty="0"/>
              <a:t>Functions of Management</a:t>
            </a:r>
            <a:endParaRPr lang="en-US" dirty="0"/>
          </a:p>
        </p:txBody>
      </p:sp>
      <p:sp>
        <p:nvSpPr>
          <p:cNvPr id="3" name="Content Placeholder 2"/>
          <p:cNvSpPr>
            <a:spLocks noGrp="1"/>
          </p:cNvSpPr>
          <p:nvPr>
            <p:ph idx="1"/>
          </p:nvPr>
        </p:nvSpPr>
        <p:spPr>
          <a:xfrm>
            <a:off x="532263" y="1119116"/>
            <a:ext cx="11245755" cy="5636526"/>
          </a:xfrm>
        </p:spPr>
        <p:txBody>
          <a:bodyPr>
            <a:noAutofit/>
          </a:bodyPr>
          <a:lstStyle/>
          <a:p>
            <a:pPr marL="457200" lvl="2" indent="-457200" algn="just" defTabSz="450850"/>
            <a:r>
              <a:rPr lang="en-US" sz="2400" dirty="0"/>
              <a:t>The general approach of studying management is to treat as a process. Management as process may involve a number of activities or elements.</a:t>
            </a:r>
          </a:p>
          <a:p>
            <a:pPr marL="457200" lvl="2" indent="-457200" algn="just" defTabSz="450850"/>
            <a:r>
              <a:rPr lang="en-US" sz="2400" dirty="0"/>
              <a:t>Management process suggest that all the managers in the organization perform certain functions to get things done by others.</a:t>
            </a:r>
          </a:p>
          <a:p>
            <a:pPr marL="457200" lvl="2" indent="-457200" algn="just" defTabSz="450850"/>
            <a:r>
              <a:rPr lang="en-US" sz="2400" dirty="0"/>
              <a:t>Management functions varies from author to author.</a:t>
            </a:r>
          </a:p>
          <a:p>
            <a:pPr marL="457200" lvl="2" indent="-457200" algn="just" defTabSz="450850"/>
            <a:r>
              <a:rPr lang="en-US" sz="2400" b="1" dirty="0"/>
              <a:t>Henry Fayol</a:t>
            </a:r>
            <a:r>
              <a:rPr lang="en-US" sz="2400" dirty="0"/>
              <a:t> </a:t>
            </a:r>
          </a:p>
          <a:p>
            <a:pPr marL="388938" lvl="3" indent="0" algn="just" defTabSz="450850">
              <a:buNone/>
            </a:pPr>
            <a:r>
              <a:rPr lang="en-US" sz="2000" dirty="0"/>
              <a:t>Planning, Organizing, Commanding, Coordinating</a:t>
            </a:r>
          </a:p>
          <a:p>
            <a:pPr marL="457200" lvl="2" indent="-457200" algn="just" defTabSz="450850"/>
            <a:r>
              <a:rPr lang="en-US" sz="2400" b="1" dirty="0" err="1"/>
              <a:t>Gullick</a:t>
            </a:r>
            <a:r>
              <a:rPr lang="en-US" sz="2400" b="1" dirty="0"/>
              <a:t> &amp; </a:t>
            </a:r>
            <a:r>
              <a:rPr lang="en-US" sz="2400" b="1" dirty="0" err="1"/>
              <a:t>Urwick</a:t>
            </a:r>
            <a:endParaRPr lang="en-US" sz="2400" b="1" dirty="0"/>
          </a:p>
          <a:p>
            <a:pPr marL="388938" lvl="3" indent="0" algn="just" defTabSz="450850">
              <a:buNone/>
            </a:pPr>
            <a:r>
              <a:rPr lang="en-US" sz="2000" dirty="0"/>
              <a:t>POSDCORB (Planning, Organizing, Staffing, Directing, Coordinating, Reporting, and Budgeting)</a:t>
            </a:r>
          </a:p>
          <a:p>
            <a:pPr marL="457200" lvl="2" indent="-457200" algn="just" defTabSz="450850"/>
            <a:r>
              <a:rPr lang="en-US" sz="2400" b="1" dirty="0"/>
              <a:t>Davis</a:t>
            </a:r>
            <a:endParaRPr lang="en-US" sz="2400" dirty="0"/>
          </a:p>
          <a:p>
            <a:pPr marL="388938" lvl="3" indent="0" algn="just" defTabSz="450850">
              <a:buNone/>
            </a:pPr>
            <a:r>
              <a:rPr lang="en-US" sz="2000" dirty="0"/>
              <a:t>Planning, Organizing, and Controlling</a:t>
            </a:r>
          </a:p>
          <a:p>
            <a:pPr marL="457200" lvl="2" indent="-457200" algn="just" defTabSz="450850"/>
            <a:r>
              <a:rPr lang="en-US" sz="2400" b="1" dirty="0" err="1"/>
              <a:t>Brech</a:t>
            </a:r>
            <a:endParaRPr lang="en-US" sz="2400" b="1" dirty="0"/>
          </a:p>
          <a:p>
            <a:pPr marL="388938" lvl="3" indent="0" algn="just" defTabSz="450850">
              <a:buNone/>
            </a:pPr>
            <a:r>
              <a:rPr lang="en-US" sz="2000" dirty="0"/>
              <a:t>Planning, Organizing, Motivating, Coordinating, and Controlling)</a:t>
            </a:r>
            <a:endParaRPr lang="en-US" sz="2000" dirty="0">
              <a:solidFill>
                <a:srgbClr val="000000"/>
              </a:solidFill>
            </a:endParaRPr>
          </a:p>
          <a:p>
            <a:pPr marL="274638" lvl="2" indent="-342900" algn="just" defTabSz="450850"/>
            <a:r>
              <a:rPr lang="en-US" sz="2400" dirty="0">
                <a:solidFill>
                  <a:srgbClr val="000000"/>
                </a:solidFill>
              </a:rPr>
              <a:t>Thus, Managerial functions may broadly be grouped into </a:t>
            </a:r>
            <a:r>
              <a:rPr lang="en-US" sz="2400" b="1" dirty="0">
                <a:solidFill>
                  <a:srgbClr val="000000"/>
                </a:solidFill>
              </a:rPr>
              <a:t>planning, organizing, staffing, directing, and controlling.</a:t>
            </a:r>
            <a:r>
              <a:rPr lang="en-US" sz="2400" dirty="0">
                <a:solidFill>
                  <a:srgbClr val="000000"/>
                </a:solidFill>
              </a:rPr>
              <a:t> </a:t>
            </a:r>
          </a:p>
          <a:p>
            <a:pPr marL="388938" lvl="3" indent="0" algn="just" defTabSz="450850">
              <a:buNone/>
            </a:pPr>
            <a:endParaRPr lang="en-US" sz="2000" dirty="0"/>
          </a:p>
          <a:p>
            <a:pPr marL="388938" lvl="3" indent="0" algn="just" defTabSz="450850">
              <a:buNone/>
            </a:pPr>
            <a:endParaRPr lang="en-US" sz="2000" dirty="0"/>
          </a:p>
          <a:p>
            <a:endParaRPr lang="en-US" dirty="0"/>
          </a:p>
        </p:txBody>
      </p:sp>
    </p:spTree>
    <p:extLst>
      <p:ext uri="{BB962C8B-B14F-4D97-AF65-F5344CB8AC3E}">
        <p14:creationId xmlns:p14="http://schemas.microsoft.com/office/powerpoint/2010/main" val="3505557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1. Planning</a:t>
            </a:r>
          </a:p>
        </p:txBody>
      </p:sp>
      <p:sp>
        <p:nvSpPr>
          <p:cNvPr id="3" name="Content Placeholder 2"/>
          <p:cNvSpPr>
            <a:spLocks noGrp="1"/>
          </p:cNvSpPr>
          <p:nvPr>
            <p:ph idx="1"/>
          </p:nvPr>
        </p:nvSpPr>
        <p:spPr/>
        <p:txBody>
          <a:bodyPr/>
          <a:lstStyle/>
          <a:p>
            <a:r>
              <a:rPr lang="en-US" dirty="0"/>
              <a:t>Planning as a process involves the determination of future course of actions.</a:t>
            </a:r>
          </a:p>
          <a:p>
            <a:r>
              <a:rPr lang="en-US" dirty="0"/>
              <a:t>In planning, a manager uses facts, reasonable premises, and constraints, and from all these he visualizes and formulates what necessary activities are, how they will be conducted, and what will </a:t>
            </a:r>
            <a:r>
              <a:rPr lang="en-US" dirty="0" err="1"/>
              <a:t>br</a:t>
            </a:r>
            <a:r>
              <a:rPr lang="en-US" dirty="0"/>
              <a:t> their contribution to achieve desired results.</a:t>
            </a:r>
          </a:p>
          <a:p>
            <a:r>
              <a:rPr lang="en-US" dirty="0"/>
              <a:t>Planning makes sure that there is an objective which an organisation wants to achieve then what actions are undertaken to achieve </a:t>
            </a:r>
            <a:r>
              <a:rPr lang="en-US" dirty="0" err="1"/>
              <a:t>it,how</a:t>
            </a:r>
            <a:r>
              <a:rPr lang="en-US" dirty="0"/>
              <a:t> and when to generate policies, programs, procedure for achieving that objective or end result.</a:t>
            </a:r>
          </a:p>
        </p:txBody>
      </p:sp>
    </p:spTree>
    <p:extLst>
      <p:ext uri="{BB962C8B-B14F-4D97-AF65-F5344CB8AC3E}">
        <p14:creationId xmlns:p14="http://schemas.microsoft.com/office/powerpoint/2010/main" val="420026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2. Organizing</a:t>
            </a:r>
          </a:p>
        </p:txBody>
      </p:sp>
      <p:sp>
        <p:nvSpPr>
          <p:cNvPr id="3" name="Content Placeholder 2"/>
          <p:cNvSpPr>
            <a:spLocks noGrp="1"/>
          </p:cNvSpPr>
          <p:nvPr>
            <p:ph idx="1"/>
          </p:nvPr>
        </p:nvSpPr>
        <p:spPr/>
        <p:txBody>
          <a:bodyPr>
            <a:normAutofit/>
          </a:bodyPr>
          <a:lstStyle/>
          <a:p>
            <a:pPr marL="846138" lvl="3" indent="-457200" algn="just" defTabSz="450850">
              <a:buClr>
                <a:srgbClr val="CC0000"/>
              </a:buClr>
            </a:pPr>
            <a:r>
              <a:rPr lang="en-US" sz="2800" dirty="0">
                <a:solidFill>
                  <a:srgbClr val="000000"/>
                </a:solidFill>
              </a:rPr>
              <a:t>Dividing work into convenient tasks or duties.</a:t>
            </a:r>
          </a:p>
          <a:p>
            <a:pPr marL="846138" lvl="3" indent="-457200" algn="just" defTabSz="450850">
              <a:buClr>
                <a:srgbClr val="CC0000"/>
              </a:buClr>
            </a:pPr>
            <a:r>
              <a:rPr lang="en-US" sz="2800" dirty="0">
                <a:solidFill>
                  <a:srgbClr val="000000"/>
                </a:solidFill>
              </a:rPr>
              <a:t>Grouping of such duties in the form of positions.</a:t>
            </a:r>
          </a:p>
          <a:p>
            <a:pPr marL="846138" lvl="3" indent="-457200" algn="just" defTabSz="450850">
              <a:buClr>
                <a:srgbClr val="CC0000"/>
              </a:buClr>
            </a:pPr>
            <a:r>
              <a:rPr lang="en-US" sz="2800" dirty="0">
                <a:solidFill>
                  <a:srgbClr val="000000"/>
                </a:solidFill>
              </a:rPr>
              <a:t>Grouping of various positions into Departments and Sections which is called “Departmentalization”.</a:t>
            </a:r>
          </a:p>
          <a:p>
            <a:pPr marL="846138" lvl="3" indent="-457200" algn="just" defTabSz="450850">
              <a:buClr>
                <a:srgbClr val="CC0000"/>
              </a:buClr>
            </a:pPr>
            <a:r>
              <a:rPr lang="en-US" sz="2800" dirty="0">
                <a:solidFill>
                  <a:srgbClr val="000000"/>
                </a:solidFill>
              </a:rPr>
              <a:t>Delegating authority to each position. So, that work is carried out as planned.</a:t>
            </a:r>
          </a:p>
          <a:p>
            <a:pPr marL="846138" lvl="3" indent="-457200" algn="just" defTabSz="450850">
              <a:buClr>
                <a:srgbClr val="CC0000"/>
              </a:buClr>
            </a:pPr>
            <a:r>
              <a:rPr lang="en-US" sz="2800" dirty="0">
                <a:solidFill>
                  <a:srgbClr val="000000"/>
                </a:solidFill>
              </a:rPr>
              <a:t>It contributes to the efficiency of the organization by ensuring that all necessary activities will be performed and objectives are achieved.</a:t>
            </a:r>
          </a:p>
          <a:p>
            <a:endParaRPr lang="en-US" dirty="0"/>
          </a:p>
        </p:txBody>
      </p:sp>
    </p:spTree>
    <p:extLst>
      <p:ext uri="{BB962C8B-B14F-4D97-AF65-F5344CB8AC3E}">
        <p14:creationId xmlns:p14="http://schemas.microsoft.com/office/powerpoint/2010/main" val="301440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3. Staffing</a:t>
            </a:r>
          </a:p>
        </p:txBody>
      </p:sp>
      <p:sp>
        <p:nvSpPr>
          <p:cNvPr id="3" name="Content Placeholder 2"/>
          <p:cNvSpPr>
            <a:spLocks noGrp="1"/>
          </p:cNvSpPr>
          <p:nvPr>
            <p:ph idx="1"/>
          </p:nvPr>
        </p:nvSpPr>
        <p:spPr>
          <a:xfrm>
            <a:off x="1146412" y="1825625"/>
            <a:ext cx="9962866" cy="4351338"/>
          </a:xfrm>
        </p:spPr>
        <p:txBody>
          <a:bodyPr>
            <a:normAutofit/>
          </a:bodyPr>
          <a:lstStyle/>
          <a:p>
            <a:pPr marL="846138" lvl="3" indent="-457200" algn="just" defTabSz="450850">
              <a:buClr>
                <a:srgbClr val="CC0000"/>
              </a:buClr>
            </a:pPr>
            <a:r>
              <a:rPr lang="en-US" sz="2800" dirty="0">
                <a:solidFill>
                  <a:srgbClr val="000000"/>
                </a:solidFill>
              </a:rPr>
              <a:t>Manning various positions created by organizing process</a:t>
            </a:r>
          </a:p>
          <a:p>
            <a:pPr marL="846138" lvl="3" indent="-457200" algn="just" defTabSz="450850">
              <a:buClr>
                <a:srgbClr val="CC0000"/>
              </a:buClr>
            </a:pPr>
            <a:r>
              <a:rPr lang="en-US" sz="2800" dirty="0">
                <a:solidFill>
                  <a:srgbClr val="000000"/>
                </a:solidFill>
              </a:rPr>
              <a:t>Preparing inventory of personnel available and Identifying the gap between manpower required and available.</a:t>
            </a:r>
          </a:p>
          <a:p>
            <a:pPr marL="846138" lvl="3" indent="-457200" algn="just" defTabSz="450850">
              <a:buClr>
                <a:srgbClr val="CC0000"/>
              </a:buClr>
            </a:pPr>
            <a:r>
              <a:rPr lang="en-US" sz="2800" dirty="0">
                <a:solidFill>
                  <a:srgbClr val="000000"/>
                </a:solidFill>
              </a:rPr>
              <a:t>Identifying sources of recruitment, selecting people, training &amp; developing them, fixing financial compensation, apprising them periodically, </a:t>
            </a:r>
            <a:r>
              <a:rPr lang="en-US" sz="2800" dirty="0" err="1">
                <a:solidFill>
                  <a:srgbClr val="000000"/>
                </a:solidFill>
              </a:rPr>
              <a:t>etc</a:t>
            </a:r>
            <a:r>
              <a:rPr lang="en-US" sz="2800" dirty="0">
                <a:solidFill>
                  <a:srgbClr val="000000"/>
                </a:solidFill>
              </a:rPr>
              <a:t>…</a:t>
            </a:r>
          </a:p>
          <a:p>
            <a:pPr marL="846138" lvl="3" indent="-457200" algn="just" defTabSz="450850">
              <a:buClr>
                <a:srgbClr val="CC0000"/>
              </a:buClr>
            </a:pPr>
            <a:r>
              <a:rPr lang="en-US" sz="2800" dirty="0">
                <a:solidFill>
                  <a:srgbClr val="000000"/>
                </a:solidFill>
              </a:rPr>
              <a:t>Performed by individual manager Vs. Personnel department</a:t>
            </a:r>
          </a:p>
          <a:p>
            <a:pPr marL="846138" lvl="3" indent="-457200" algn="just" defTabSz="450850">
              <a:buClr>
                <a:srgbClr val="CC0000"/>
              </a:buClr>
            </a:pPr>
            <a:r>
              <a:rPr lang="en-US" sz="2800" dirty="0">
                <a:solidFill>
                  <a:srgbClr val="000000"/>
                </a:solidFill>
              </a:rPr>
              <a:t>Ex: Performance appraisal system   </a:t>
            </a:r>
          </a:p>
          <a:p>
            <a:endParaRPr lang="en-US" dirty="0"/>
          </a:p>
        </p:txBody>
      </p:sp>
    </p:spTree>
    <p:extLst>
      <p:ext uri="{BB962C8B-B14F-4D97-AF65-F5344CB8AC3E}">
        <p14:creationId xmlns:p14="http://schemas.microsoft.com/office/powerpoint/2010/main" val="4003004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4. Directing</a:t>
            </a:r>
          </a:p>
        </p:txBody>
      </p:sp>
      <p:sp>
        <p:nvSpPr>
          <p:cNvPr id="3" name="Content Placeholder 2"/>
          <p:cNvSpPr>
            <a:spLocks noGrp="1"/>
          </p:cNvSpPr>
          <p:nvPr>
            <p:ph idx="1"/>
          </p:nvPr>
        </p:nvSpPr>
        <p:spPr/>
        <p:txBody>
          <a:bodyPr>
            <a:normAutofit/>
          </a:bodyPr>
          <a:lstStyle/>
          <a:p>
            <a:pPr marL="846138" lvl="3" indent="-457200" algn="just" defTabSz="450850">
              <a:buClr>
                <a:srgbClr val="CC0000"/>
              </a:buClr>
            </a:pPr>
            <a:r>
              <a:rPr lang="en-US" sz="2800" dirty="0">
                <a:solidFill>
                  <a:srgbClr val="000000"/>
                </a:solidFill>
              </a:rPr>
              <a:t>People must know, what they are expected to do in the organization.</a:t>
            </a:r>
          </a:p>
          <a:p>
            <a:pPr marL="846138" lvl="3" indent="-457200" algn="just" defTabSz="450850">
              <a:buClr>
                <a:srgbClr val="CC0000"/>
              </a:buClr>
            </a:pPr>
            <a:r>
              <a:rPr lang="en-US" sz="2800" dirty="0">
                <a:solidFill>
                  <a:srgbClr val="000000"/>
                </a:solidFill>
              </a:rPr>
              <a:t>Superior has to communicate to Subordinate about expected behavior.</a:t>
            </a:r>
          </a:p>
          <a:p>
            <a:pPr marL="846138" lvl="3" indent="-457200" algn="just" defTabSz="450850">
              <a:buClr>
                <a:srgbClr val="CC0000"/>
              </a:buClr>
            </a:pPr>
            <a:r>
              <a:rPr lang="en-US" sz="2800" dirty="0">
                <a:solidFill>
                  <a:srgbClr val="000000"/>
                </a:solidFill>
              </a:rPr>
              <a:t>Superiors should give a proper orientation to subordinate.</a:t>
            </a:r>
          </a:p>
          <a:p>
            <a:pPr marL="846138" lvl="3" indent="-457200" algn="just" defTabSz="450850">
              <a:buClr>
                <a:srgbClr val="CC0000"/>
              </a:buClr>
            </a:pPr>
            <a:r>
              <a:rPr lang="en-US" sz="2800" dirty="0">
                <a:solidFill>
                  <a:srgbClr val="000000"/>
                </a:solidFill>
              </a:rPr>
              <a:t>Superiors have continuous responsibility of guiding them to give better work performance &amp; motivating them to work with zeal &amp; enthusiasm. </a:t>
            </a:r>
          </a:p>
          <a:p>
            <a:pPr marL="846138" lvl="3" indent="-457200" algn="just" defTabSz="450850">
              <a:buClr>
                <a:srgbClr val="CC0000"/>
              </a:buClr>
            </a:pPr>
            <a:r>
              <a:rPr lang="en-US" sz="2800" dirty="0">
                <a:solidFill>
                  <a:srgbClr val="000000"/>
                </a:solidFill>
              </a:rPr>
              <a:t>Thus it includes communicating, motivating and leading.</a:t>
            </a:r>
          </a:p>
          <a:p>
            <a:endParaRPr lang="en-US" dirty="0"/>
          </a:p>
        </p:txBody>
      </p:sp>
    </p:spTree>
    <p:extLst>
      <p:ext uri="{BB962C8B-B14F-4D97-AF65-F5344CB8AC3E}">
        <p14:creationId xmlns:p14="http://schemas.microsoft.com/office/powerpoint/2010/main" val="102862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23582" y="968991"/>
            <a:ext cx="10481030" cy="4942231"/>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Management is the process of planning and organizing the resources and activities of a business to achieve specific goals in the most effective and efficient manner possible. Efficiency in management refers to the completion of tasks correctly and at minimal costs. Effectiveness in management relates to the completion of tasks within specific timelines to yield tangible results.</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Management includes the activities of setting the strategy of an organization and coordinating the efforts of its employees (or of volunteers) to accomplish its objectives through the application of available resources, such as financial, natural, technological, and human resources</a:t>
            </a:r>
          </a:p>
        </p:txBody>
      </p:sp>
    </p:spTree>
    <p:extLst>
      <p:ext uri="{BB962C8B-B14F-4D97-AF65-F5344CB8AC3E}">
        <p14:creationId xmlns:p14="http://schemas.microsoft.com/office/powerpoint/2010/main" val="13582519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5. Controlling</a:t>
            </a:r>
          </a:p>
        </p:txBody>
      </p:sp>
      <p:sp>
        <p:nvSpPr>
          <p:cNvPr id="3" name="Content Placeholder 2"/>
          <p:cNvSpPr>
            <a:spLocks noGrp="1"/>
          </p:cNvSpPr>
          <p:nvPr>
            <p:ph idx="1"/>
          </p:nvPr>
        </p:nvSpPr>
        <p:spPr/>
        <p:txBody>
          <a:bodyPr>
            <a:normAutofit/>
          </a:bodyPr>
          <a:lstStyle/>
          <a:p>
            <a:pPr marL="457200" lvl="2" indent="-457200" algn="just" defTabSz="450850">
              <a:buClr>
                <a:srgbClr val="CC0000"/>
              </a:buClr>
              <a:buNone/>
            </a:pPr>
            <a:endParaRPr lang="en-US" sz="1600" b="1" dirty="0">
              <a:solidFill>
                <a:srgbClr val="000000"/>
              </a:solidFill>
            </a:endParaRPr>
          </a:p>
          <a:p>
            <a:pPr marL="846138" lvl="3" indent="-457200" algn="just" defTabSz="450850">
              <a:buClr>
                <a:srgbClr val="CC0000"/>
              </a:buClr>
            </a:pPr>
            <a:r>
              <a:rPr lang="en-US" sz="2400" dirty="0">
                <a:solidFill>
                  <a:srgbClr val="000000"/>
                </a:solidFill>
              </a:rPr>
              <a:t>Controlling involves Identifications of actual results.</a:t>
            </a:r>
          </a:p>
          <a:p>
            <a:pPr marL="846138" lvl="3" indent="-457200" algn="just" defTabSz="450850">
              <a:buClr>
                <a:srgbClr val="CC0000"/>
              </a:buClr>
            </a:pPr>
            <a:endParaRPr lang="en-US" sz="2400" dirty="0">
              <a:solidFill>
                <a:srgbClr val="000000"/>
              </a:solidFill>
            </a:endParaRPr>
          </a:p>
          <a:p>
            <a:pPr marL="846138" lvl="3" indent="-457200" algn="just" defTabSz="450850">
              <a:buClr>
                <a:srgbClr val="CC0000"/>
              </a:buClr>
            </a:pPr>
            <a:r>
              <a:rPr lang="en-US" sz="2400" dirty="0">
                <a:solidFill>
                  <a:srgbClr val="000000"/>
                </a:solidFill>
              </a:rPr>
              <a:t>Comparisons of actual Vs. expected results as set by planning process.</a:t>
            </a:r>
          </a:p>
          <a:p>
            <a:pPr marL="846138" lvl="3" indent="-457200" algn="just" defTabSz="450850">
              <a:buClr>
                <a:srgbClr val="CC0000"/>
              </a:buClr>
            </a:pPr>
            <a:endParaRPr lang="en-US" sz="2400" dirty="0">
              <a:solidFill>
                <a:srgbClr val="000000"/>
              </a:solidFill>
            </a:endParaRPr>
          </a:p>
          <a:p>
            <a:pPr marL="846138" lvl="3" indent="-457200" algn="just" defTabSz="450850">
              <a:buClr>
                <a:srgbClr val="CC0000"/>
              </a:buClr>
            </a:pPr>
            <a:r>
              <a:rPr lang="en-US" sz="2400" dirty="0">
                <a:solidFill>
                  <a:srgbClr val="000000"/>
                </a:solidFill>
              </a:rPr>
              <a:t>Identifying deviations between planned and actual result, if any.</a:t>
            </a:r>
          </a:p>
          <a:p>
            <a:pPr marL="846138" lvl="3" indent="-457200" algn="just" defTabSz="450850">
              <a:buClr>
                <a:srgbClr val="CC0000"/>
              </a:buClr>
            </a:pPr>
            <a:endParaRPr lang="en-US" sz="2400" dirty="0">
              <a:solidFill>
                <a:srgbClr val="000000"/>
              </a:solidFill>
            </a:endParaRPr>
          </a:p>
          <a:p>
            <a:pPr marL="846138" lvl="3" indent="-457200" algn="just" defTabSz="450850">
              <a:buClr>
                <a:srgbClr val="CC0000"/>
              </a:buClr>
            </a:pPr>
            <a:r>
              <a:rPr lang="en-US" sz="2400" dirty="0">
                <a:solidFill>
                  <a:srgbClr val="000000"/>
                </a:solidFill>
              </a:rPr>
              <a:t>Taking corrective actions, so that actual match with expected results. </a:t>
            </a:r>
          </a:p>
          <a:p>
            <a:endParaRPr lang="en-US" dirty="0"/>
          </a:p>
        </p:txBody>
      </p:sp>
    </p:spTree>
    <p:extLst>
      <p:ext uri="{BB962C8B-B14F-4D97-AF65-F5344CB8AC3E}">
        <p14:creationId xmlns:p14="http://schemas.microsoft.com/office/powerpoint/2010/main" val="83777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5285048"/>
          </a:xfrm>
        </p:spPr>
        <p:txBody>
          <a:bodyPr>
            <a:normAutofit/>
          </a:bodyPr>
          <a:lstStyle/>
          <a:p>
            <a:pPr algn="ctr"/>
            <a:r>
              <a:rPr lang="en-US" sz="4800" b="1" dirty="0">
                <a:latin typeface="Algerian" panose="04020705040A02060702" pitchFamily="82" charset="0"/>
              </a:rPr>
              <a:t>DEVELOPMENT </a:t>
            </a:r>
            <a:br>
              <a:rPr lang="en-US" sz="4800" b="1" dirty="0">
                <a:latin typeface="Algerian" panose="04020705040A02060702" pitchFamily="82" charset="0"/>
              </a:rPr>
            </a:br>
            <a:r>
              <a:rPr lang="en-US" sz="4800" b="1" dirty="0">
                <a:latin typeface="Algerian" panose="04020705040A02060702" pitchFamily="82" charset="0"/>
              </a:rPr>
              <a:t>OF </a:t>
            </a:r>
            <a:br>
              <a:rPr lang="en-US" sz="4800" b="1" dirty="0">
                <a:latin typeface="Algerian" panose="04020705040A02060702" pitchFamily="82" charset="0"/>
              </a:rPr>
            </a:br>
            <a:r>
              <a:rPr lang="en-US" sz="4800" b="1" dirty="0">
                <a:latin typeface="Algerian" panose="04020705040A02060702" pitchFamily="82" charset="0"/>
              </a:rPr>
              <a:t>MANAGEMENT THOUGHT</a:t>
            </a:r>
            <a:endParaRPr lang="en-US" sz="4800" dirty="0">
              <a:latin typeface="Algerian" panose="04020705040A02060702" pitchFamily="82" charset="0"/>
            </a:endParaRPr>
          </a:p>
        </p:txBody>
      </p:sp>
    </p:spTree>
    <p:extLst>
      <p:ext uri="{BB962C8B-B14F-4D97-AF65-F5344CB8AC3E}">
        <p14:creationId xmlns:p14="http://schemas.microsoft.com/office/powerpoint/2010/main" val="488777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62469"/>
          </a:xfrm>
        </p:spPr>
        <p:txBody>
          <a:bodyPr>
            <a:normAutofit/>
          </a:bodyPr>
          <a:lstStyle/>
          <a:p>
            <a:pPr algn="ctr"/>
            <a:r>
              <a:rPr lang="en-US" sz="4800" b="1" dirty="0">
                <a:latin typeface="Algerian" panose="04020705040A02060702" pitchFamily="82" charset="0"/>
              </a:rPr>
              <a:t>CONTRIBUTION </a:t>
            </a:r>
            <a:br>
              <a:rPr lang="en-US" sz="4800" b="1" dirty="0">
                <a:latin typeface="Algerian" panose="04020705040A02060702" pitchFamily="82" charset="0"/>
              </a:rPr>
            </a:br>
            <a:r>
              <a:rPr lang="en-US" sz="4800" b="1" dirty="0">
                <a:latin typeface="Algerian" panose="04020705040A02060702" pitchFamily="82" charset="0"/>
              </a:rPr>
              <a:t>OF</a:t>
            </a:r>
            <a:br>
              <a:rPr lang="en-US" sz="4800" b="1" dirty="0">
                <a:latin typeface="Algerian" panose="04020705040A02060702" pitchFamily="82" charset="0"/>
              </a:rPr>
            </a:br>
            <a:r>
              <a:rPr lang="en-US" sz="4800" b="1" dirty="0">
                <a:latin typeface="Algerian" panose="04020705040A02060702" pitchFamily="82" charset="0"/>
              </a:rPr>
              <a:t>FREDERICK WINSLOW  TAYLOR</a:t>
            </a:r>
            <a:endParaRPr lang="en-US" sz="4800" dirty="0">
              <a:latin typeface="Algerian" panose="04020705040A02060702" pitchFamily="82" charset="0"/>
            </a:endParaRPr>
          </a:p>
        </p:txBody>
      </p:sp>
    </p:spTree>
    <p:extLst>
      <p:ext uri="{BB962C8B-B14F-4D97-AF65-F5344CB8AC3E}">
        <p14:creationId xmlns:p14="http://schemas.microsoft.com/office/powerpoint/2010/main" val="864630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a:t>Taylor and Scientific Management</a:t>
            </a:r>
            <a:endParaRPr lang="en-US" dirty="0"/>
          </a:p>
        </p:txBody>
      </p:sp>
      <p:sp>
        <p:nvSpPr>
          <p:cNvPr id="4" name="Content Placeholder 3"/>
          <p:cNvSpPr>
            <a:spLocks noGrp="1"/>
          </p:cNvSpPr>
          <p:nvPr>
            <p:ph idx="1"/>
          </p:nvPr>
        </p:nvSpPr>
        <p:spPr>
          <a:xfrm>
            <a:off x="838200" y="1690688"/>
            <a:ext cx="10515600" cy="4669169"/>
          </a:xfrm>
        </p:spPr>
        <p:txBody>
          <a:bodyPr>
            <a:normAutofit fontScale="92500" lnSpcReduction="10000"/>
          </a:bodyPr>
          <a:lstStyle/>
          <a:p>
            <a:r>
              <a:rPr lang="en-US" dirty="0"/>
              <a:t>Taylor has defined scientific management as </a:t>
            </a:r>
            <a:r>
              <a:rPr lang="en-US" b="1" dirty="0"/>
              <a:t>“Knowing exactly what you want men to do and then see in that they do it in the best and cheapest way”</a:t>
            </a:r>
          </a:p>
          <a:p>
            <a:r>
              <a:rPr lang="en-US" dirty="0"/>
              <a:t>Since  Taylor has put the problem of managing on a scientific way, he is often known as </a:t>
            </a:r>
            <a:r>
              <a:rPr lang="en-US" b="1" dirty="0"/>
              <a:t>“Father of Scientific Management”</a:t>
            </a:r>
          </a:p>
          <a:p>
            <a:r>
              <a:rPr lang="en-US" sz="2800" b="1" dirty="0"/>
              <a:t>Taylor </a:t>
            </a:r>
            <a:r>
              <a:rPr lang="en-US" sz="2800" dirty="0"/>
              <a:t>joined Midvale Steel company is U.S.A. as a worker and later on became supervisor. During this period, he continued his studies and completed his ME. Subsequently he joined Bethlehem Steel company.  At both places he carried out some experiments, how to increase human efficiency. </a:t>
            </a:r>
          </a:p>
          <a:p>
            <a:r>
              <a:rPr lang="en-US" sz="2800" dirty="0"/>
              <a:t>Even after his retirement, he continued to develop scientific management. On the basis of his experiments many papers and book published and his all contributions compiled in a book </a:t>
            </a:r>
            <a:r>
              <a:rPr lang="en-US" sz="2800" b="1" dirty="0"/>
              <a:t>“Scientific Management”.</a:t>
            </a:r>
            <a:endParaRPr lang="en-US" sz="2800" dirty="0"/>
          </a:p>
          <a:p>
            <a:endParaRPr lang="en-US" dirty="0"/>
          </a:p>
        </p:txBody>
      </p:sp>
    </p:spTree>
    <p:extLst>
      <p:ext uri="{BB962C8B-B14F-4D97-AF65-F5344CB8AC3E}">
        <p14:creationId xmlns:p14="http://schemas.microsoft.com/office/powerpoint/2010/main" val="12555175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Main Features of Scientific Management</a:t>
            </a:r>
            <a:endParaRPr lang="en-US" dirty="0"/>
          </a:p>
        </p:txBody>
      </p:sp>
      <p:sp>
        <p:nvSpPr>
          <p:cNvPr id="3" name="Content Placeholder 2"/>
          <p:cNvSpPr>
            <a:spLocks noGrp="1"/>
          </p:cNvSpPr>
          <p:nvPr>
            <p:ph idx="1"/>
          </p:nvPr>
        </p:nvSpPr>
        <p:spPr/>
        <p:txBody>
          <a:bodyPr>
            <a:normAutofit/>
          </a:bodyPr>
          <a:lstStyle/>
          <a:p>
            <a:pPr marL="457200" lvl="2" indent="-457200" algn="just" defTabSz="450850">
              <a:buFont typeface="+mj-lt"/>
              <a:buAutoNum type="arabicPeriod"/>
            </a:pPr>
            <a:r>
              <a:rPr lang="en-US" sz="2800" b="1" dirty="0"/>
              <a:t>Separations of Planning and Doing</a:t>
            </a:r>
          </a:p>
          <a:p>
            <a:pPr marL="457200" lvl="2" indent="-457200" algn="just" defTabSz="450850"/>
            <a:r>
              <a:rPr lang="en-US" sz="2400" dirty="0"/>
              <a:t>The separation of planning aspects from actual doing of work.</a:t>
            </a:r>
          </a:p>
          <a:p>
            <a:pPr marL="457200" lvl="2" indent="-457200" algn="just" defTabSz="450850"/>
            <a:r>
              <a:rPr lang="en-US" sz="2400" dirty="0"/>
              <a:t>Before this concept, Worker used to plan about how he had to work and what instruments were necessary for that.</a:t>
            </a:r>
          </a:p>
          <a:p>
            <a:pPr marL="457200" lvl="2" indent="-457200" algn="just" defTabSz="450850"/>
            <a:r>
              <a:rPr lang="en-US" sz="2400" dirty="0"/>
              <a:t>The worker was put under supervision of a supervisor commonly known as Gang Boss.</a:t>
            </a:r>
          </a:p>
          <a:p>
            <a:pPr marL="457200" lvl="2" indent="-457200" algn="just" defTabSz="450850"/>
            <a:r>
              <a:rPr lang="en-US" sz="2400" dirty="0"/>
              <a:t>The supervisor’s job was merely to see how the workers were performing. This was creating a lot of problems.</a:t>
            </a:r>
          </a:p>
          <a:p>
            <a:pPr marL="457200" lvl="2" indent="-457200" algn="just" defTabSz="450850"/>
            <a:r>
              <a:rPr lang="en-US" sz="2400" dirty="0"/>
              <a:t>Hence, he emphasized planning should be left to supervisor and the worker should emphasize only operational work.</a:t>
            </a:r>
          </a:p>
          <a:p>
            <a:endParaRPr lang="en-US" dirty="0"/>
          </a:p>
        </p:txBody>
      </p:sp>
    </p:spTree>
    <p:extLst>
      <p:ext uri="{BB962C8B-B14F-4D97-AF65-F5344CB8AC3E}">
        <p14:creationId xmlns:p14="http://schemas.microsoft.com/office/powerpoint/2010/main" val="2980030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445"/>
            <a:ext cx="10515600" cy="5535518"/>
          </a:xfrm>
        </p:spPr>
        <p:txBody>
          <a:bodyPr/>
          <a:lstStyle/>
          <a:p>
            <a:pPr marL="0" indent="0">
              <a:buNone/>
            </a:pPr>
            <a:r>
              <a:rPr lang="en-US" sz="3200" b="1" dirty="0"/>
              <a:t>2. Functional Foremanship</a:t>
            </a:r>
          </a:p>
          <a:p>
            <a:r>
              <a:rPr lang="en-US" sz="2400" dirty="0"/>
              <a:t>On the basis of different functions 8 persons are involves in directing activities of workers</a:t>
            </a:r>
          </a:p>
        </p:txBody>
      </p:sp>
      <p:pic>
        <p:nvPicPr>
          <p:cNvPr id="1028" name="Picture 4" descr="Explain the technique of functional foremanship - CBSE Class 12 Business  Studies - Learn CBSE Fo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17" y="1542198"/>
            <a:ext cx="6155140" cy="507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790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3458"/>
            <a:ext cx="10515600" cy="5303506"/>
          </a:xfrm>
        </p:spPr>
        <p:txBody>
          <a:bodyPr>
            <a:normAutofit/>
          </a:bodyPr>
          <a:lstStyle/>
          <a:p>
            <a:pPr marL="0" indent="0">
              <a:buNone/>
            </a:pPr>
            <a:r>
              <a:rPr lang="en-US" b="1" dirty="0"/>
              <a:t>3. Job Analysis</a:t>
            </a:r>
          </a:p>
          <a:p>
            <a:pPr marL="457200" lvl="2" indent="-457200" algn="just" defTabSz="450850"/>
            <a:r>
              <a:rPr lang="en-US" sz="2400" dirty="0"/>
              <a:t>It is undertaken to find out one best way of doing the thing.</a:t>
            </a:r>
          </a:p>
          <a:p>
            <a:pPr marL="914400" lvl="3" indent="-457200" algn="just" defTabSz="450850"/>
            <a:r>
              <a:rPr lang="en-US" sz="2400" dirty="0"/>
              <a:t>Time Study</a:t>
            </a:r>
          </a:p>
          <a:p>
            <a:pPr marL="914400" lvl="3" indent="-457200" algn="just" defTabSz="450850"/>
            <a:r>
              <a:rPr lang="en-US" sz="2400" dirty="0"/>
              <a:t>Motion Study</a:t>
            </a:r>
          </a:p>
          <a:p>
            <a:pPr marL="914400" lvl="3" indent="-457200" algn="just" defTabSz="450850"/>
            <a:r>
              <a:rPr lang="en-US" sz="2400" dirty="0"/>
              <a:t>Fatigue Study</a:t>
            </a:r>
          </a:p>
          <a:p>
            <a:pPr marL="457200" lvl="2" indent="-457200" algn="just" defTabSz="450850"/>
            <a:r>
              <a:rPr lang="en-US" sz="2400" b="1" dirty="0"/>
              <a:t>Time – Motion – Fatigue Study </a:t>
            </a:r>
          </a:p>
          <a:p>
            <a:pPr marL="457200" lvl="2" indent="-457200" algn="just" defTabSz="450850"/>
            <a:endParaRPr lang="en-US" sz="2400" b="1" dirty="0"/>
          </a:p>
          <a:p>
            <a:pPr marL="0" indent="0">
              <a:buNone/>
            </a:pPr>
            <a:r>
              <a:rPr lang="en-US" b="1" dirty="0"/>
              <a:t>4. Standardization</a:t>
            </a:r>
          </a:p>
          <a:p>
            <a:r>
              <a:rPr lang="en-US" sz="2400" dirty="0" err="1"/>
              <a:t>Standardisation</a:t>
            </a:r>
            <a:r>
              <a:rPr lang="en-US" sz="2400" dirty="0"/>
              <a:t> should be maintained in respect of Instruments and tools, Period of works, Amount of work, Working conditions, Cost of productions, etc. These things should be fixed in advance on the basis of job analysis and various elements of costs that go in performing a work.</a:t>
            </a:r>
          </a:p>
          <a:p>
            <a:pPr marL="0" indent="0">
              <a:buNone/>
            </a:pPr>
            <a:endParaRPr lang="en-US" b="1" dirty="0"/>
          </a:p>
        </p:txBody>
      </p:sp>
    </p:spTree>
    <p:extLst>
      <p:ext uri="{BB962C8B-B14F-4D97-AF65-F5344CB8AC3E}">
        <p14:creationId xmlns:p14="http://schemas.microsoft.com/office/powerpoint/2010/main" val="1325059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23332"/>
            <a:ext cx="10515600" cy="5453632"/>
          </a:xfrm>
        </p:spPr>
        <p:txBody>
          <a:bodyPr>
            <a:normAutofit fontScale="92500"/>
          </a:bodyPr>
          <a:lstStyle/>
          <a:p>
            <a:pPr marL="0" indent="0">
              <a:buNone/>
            </a:pPr>
            <a:r>
              <a:rPr lang="en-US" b="1" dirty="0"/>
              <a:t>5. </a:t>
            </a:r>
            <a:r>
              <a:rPr lang="en-US" sz="3000" b="1" dirty="0"/>
              <a:t>Scientific Selection and Training of Worker</a:t>
            </a:r>
          </a:p>
          <a:p>
            <a:pPr algn="just"/>
            <a:r>
              <a:rPr lang="en-US" sz="2600" dirty="0"/>
              <a:t>Taylor has suggested that workers should be selected on scientific basis taking into account their education, work experience, aptitude, physical strength, etc. A worker should be given work for which he is physically and technically most suitable. Apart from selection, proper emphasis should be given on the training of workers which makes them more efficient and effective.</a:t>
            </a:r>
          </a:p>
          <a:p>
            <a:pPr marL="0" indent="0" algn="just">
              <a:buNone/>
            </a:pPr>
            <a:endParaRPr lang="en-US" sz="2600" dirty="0"/>
          </a:p>
          <a:p>
            <a:pPr marL="0" indent="0">
              <a:buNone/>
            </a:pPr>
            <a:r>
              <a:rPr lang="en-US" sz="3000" b="1" dirty="0"/>
              <a:t>6. Financial Incentive</a:t>
            </a:r>
          </a:p>
          <a:p>
            <a:r>
              <a:rPr lang="en-US" sz="2600" dirty="0"/>
              <a:t>Taylor has suggested that wages should be based on individual performance and not on the position which he occupies. </a:t>
            </a:r>
          </a:p>
          <a:p>
            <a:r>
              <a:rPr lang="en-US" sz="2600" dirty="0"/>
              <a:t>That’s why he introduced Differential Piece Rate System</a:t>
            </a:r>
          </a:p>
          <a:p>
            <a:endParaRPr lang="en-US" sz="2000" dirty="0"/>
          </a:p>
          <a:p>
            <a:pPr marL="0" indent="0">
              <a:buNone/>
            </a:pPr>
            <a:r>
              <a:rPr lang="en-US" b="1" dirty="0"/>
              <a:t> </a:t>
            </a:r>
          </a:p>
        </p:txBody>
      </p:sp>
    </p:spTree>
    <p:extLst>
      <p:ext uri="{BB962C8B-B14F-4D97-AF65-F5344CB8AC3E}">
        <p14:creationId xmlns:p14="http://schemas.microsoft.com/office/powerpoint/2010/main" val="1937394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854"/>
            <a:ext cx="10515600" cy="5590109"/>
          </a:xfrm>
        </p:spPr>
        <p:txBody>
          <a:bodyPr>
            <a:normAutofit/>
          </a:bodyPr>
          <a:lstStyle/>
          <a:p>
            <a:pPr marL="0" indent="0" algn="just">
              <a:buNone/>
            </a:pPr>
            <a:r>
              <a:rPr lang="en-US" b="1" dirty="0"/>
              <a:t>7. Economy</a:t>
            </a:r>
          </a:p>
          <a:p>
            <a:pPr marL="0" indent="0" algn="just">
              <a:buNone/>
            </a:pPr>
            <a:r>
              <a:rPr lang="en-US" sz="2400" dirty="0"/>
              <a:t>While applying scientific management, not only scientific and technical aspects should be considered but adequate consideration should be given to economy and profit. For this purpose, techniques of cost estimates and control should be adopted. 'The economy and profit can be achieved by making the resources more productive as well as by eliminating the wastages. Taylor has clarified by giving examples of how resources are wasted by not following scientific management.</a:t>
            </a:r>
          </a:p>
          <a:p>
            <a:pPr marL="0" lvl="2" indent="0" algn="just" defTabSz="450850">
              <a:buNone/>
            </a:pPr>
            <a:endParaRPr lang="en-US" sz="2400" b="1" dirty="0"/>
          </a:p>
          <a:p>
            <a:pPr marL="0" lvl="2" indent="0" algn="just" defTabSz="450850">
              <a:buNone/>
            </a:pPr>
            <a:r>
              <a:rPr lang="en-US" sz="2800" b="1" dirty="0"/>
              <a:t>8. Mental Revolution</a:t>
            </a:r>
            <a:endParaRPr lang="en-US" sz="2150" dirty="0"/>
          </a:p>
          <a:p>
            <a:pPr marL="457200" lvl="2" indent="-457200" algn="just" defTabSz="450850"/>
            <a:r>
              <a:rPr lang="en-US" sz="2400" dirty="0"/>
              <a:t>Mutual co-operations between management and workers.</a:t>
            </a:r>
          </a:p>
          <a:p>
            <a:pPr marL="457200" lvl="2" indent="-457200" algn="just" defTabSz="450850"/>
            <a:r>
              <a:rPr lang="en-US" sz="2400" dirty="0"/>
              <a:t>Shift must taken place from Conflict to Co-operations.</a:t>
            </a:r>
          </a:p>
          <a:p>
            <a:pPr marL="457200" lvl="2" indent="-457200" algn="just" defTabSz="450850"/>
            <a:r>
              <a:rPr lang="en-US" sz="2400" dirty="0"/>
              <a:t>In the absence of this, no principles of scientific management can be applied.</a:t>
            </a:r>
          </a:p>
          <a:p>
            <a:pPr marL="0" indent="0" algn="just">
              <a:buNone/>
            </a:pPr>
            <a:endParaRPr lang="en-US" sz="3200" b="1" dirty="0"/>
          </a:p>
        </p:txBody>
      </p:sp>
    </p:spTree>
    <p:extLst>
      <p:ext uri="{BB962C8B-B14F-4D97-AF65-F5344CB8AC3E}">
        <p14:creationId xmlns:p14="http://schemas.microsoft.com/office/powerpoint/2010/main" val="2544682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Principles of Scientific Management</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b="1" dirty="0"/>
              <a:t>Replacing Rule of Thumb with Science</a:t>
            </a:r>
          </a:p>
          <a:p>
            <a:pPr marL="457200" lvl="2" indent="-457200" algn="just" defTabSz="450850"/>
            <a:r>
              <a:rPr lang="en-US" sz="2400" dirty="0"/>
              <a:t>Organized knowledge should be applied which replace rule of thumb.</a:t>
            </a:r>
          </a:p>
          <a:p>
            <a:pPr marL="457200" lvl="2" indent="-457200" algn="just" defTabSz="450850"/>
            <a:r>
              <a:rPr lang="en-US" sz="2400" dirty="0"/>
              <a:t>Scientific method denotes precisions in determining any aspects of work, rule of thumb emphasis on estimation.</a:t>
            </a:r>
          </a:p>
          <a:p>
            <a:pPr marL="457200" lvl="2" indent="-457200" algn="just" defTabSz="450850"/>
            <a:r>
              <a:rPr lang="en-US" sz="2400" dirty="0"/>
              <a:t>Various aspects of work like –</a:t>
            </a:r>
          </a:p>
          <a:p>
            <a:pPr marL="846138" lvl="3" indent="-457200" algn="just" defTabSz="450850"/>
            <a:r>
              <a:rPr lang="en-US" sz="2400" dirty="0"/>
              <a:t>Differential piece rate system</a:t>
            </a:r>
          </a:p>
          <a:p>
            <a:pPr marL="846138" lvl="3" indent="-457200" algn="just" defTabSz="450850"/>
            <a:r>
              <a:rPr lang="en-US" sz="2400" dirty="0"/>
              <a:t>Day’s fair work</a:t>
            </a:r>
          </a:p>
          <a:p>
            <a:pPr marL="846138" lvl="3" indent="-457200" algn="just" defTabSz="450850"/>
            <a:r>
              <a:rPr lang="en-US" sz="2400" dirty="0"/>
              <a:t>Amount of work, </a:t>
            </a:r>
            <a:r>
              <a:rPr lang="en-US" sz="2400" dirty="0" err="1"/>
              <a:t>etc</a:t>
            </a:r>
            <a:r>
              <a:rPr lang="en-US" sz="2400" dirty="0"/>
              <a:t>…</a:t>
            </a:r>
          </a:p>
          <a:p>
            <a:pPr marL="457200" lvl="2" indent="-457200" algn="just" defTabSz="450850"/>
            <a:r>
              <a:rPr lang="en-US" sz="2400" dirty="0"/>
              <a:t>These should not be based on estimation.</a:t>
            </a:r>
          </a:p>
          <a:p>
            <a:endParaRPr lang="en-US" dirty="0"/>
          </a:p>
        </p:txBody>
      </p:sp>
    </p:spTree>
    <p:extLst>
      <p:ext uri="{BB962C8B-B14F-4D97-AF65-F5344CB8AC3E}">
        <p14:creationId xmlns:p14="http://schemas.microsoft.com/office/powerpoint/2010/main" val="24762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Definitions of Management</a:t>
            </a:r>
            <a:endParaRPr lang="en-US" dirty="0"/>
          </a:p>
        </p:txBody>
      </p:sp>
      <p:sp>
        <p:nvSpPr>
          <p:cNvPr id="3" name="Content Placeholder 2"/>
          <p:cNvSpPr>
            <a:spLocks noGrp="1"/>
          </p:cNvSpPr>
          <p:nvPr>
            <p:ph idx="1"/>
          </p:nvPr>
        </p:nvSpPr>
        <p:spPr>
          <a:xfrm>
            <a:off x="1023582" y="1542197"/>
            <a:ext cx="10330218" cy="4585648"/>
          </a:xfrm>
        </p:spPr>
        <p:txBody>
          <a:bodyPr>
            <a:noAutofit/>
          </a:bodyPr>
          <a:lstStyle/>
          <a:p>
            <a:r>
              <a:rPr lang="en-US" sz="2300" dirty="0">
                <a:latin typeface="Times New Roman" panose="02020603050405020304" pitchFamily="18" charset="0"/>
                <a:cs typeface="Times New Roman" panose="02020603050405020304" pitchFamily="18" charset="0"/>
              </a:rPr>
              <a:t>Management can be studied as a process.</a:t>
            </a:r>
          </a:p>
          <a:p>
            <a:r>
              <a:rPr lang="en-US" sz="2300" dirty="0">
                <a:latin typeface="Times New Roman" panose="02020603050405020304" pitchFamily="18" charset="0"/>
                <a:cs typeface="Times New Roman" panose="02020603050405020304" pitchFamily="18" charset="0"/>
              </a:rPr>
              <a:t>In studying management as a process, various managerial activities can be taken as basis for defining management.</a:t>
            </a:r>
          </a:p>
          <a:p>
            <a:r>
              <a:rPr lang="en-US" sz="2300" dirty="0">
                <a:latin typeface="Times New Roman" panose="02020603050405020304" pitchFamily="18" charset="0"/>
                <a:cs typeface="Times New Roman" panose="02020603050405020304" pitchFamily="18" charset="0"/>
              </a:rPr>
              <a:t>Thus, management can be defined as the process of getting things done by others.</a:t>
            </a:r>
          </a:p>
          <a:p>
            <a:r>
              <a:rPr lang="en-US" sz="2300" dirty="0">
                <a:latin typeface="Times New Roman" panose="02020603050405020304" pitchFamily="18" charset="0"/>
                <a:cs typeface="Times New Roman" panose="02020603050405020304" pitchFamily="18" charset="0"/>
              </a:rPr>
              <a:t>Management is invariably defined as the process of “getting things done through the efforts of others”. </a:t>
            </a:r>
          </a:p>
          <a:p>
            <a:pPr marL="0" indent="0" algn="ctr">
              <a:buNone/>
            </a:pPr>
            <a:r>
              <a:rPr lang="en-US" sz="2300" dirty="0">
                <a:latin typeface="Times New Roman" panose="02020603050405020304" pitchFamily="18" charset="0"/>
                <a:cs typeface="Times New Roman" panose="02020603050405020304" pitchFamily="18" charset="0"/>
              </a:rPr>
              <a:t>OR</a:t>
            </a:r>
          </a:p>
          <a:p>
            <a:r>
              <a:rPr lang="en-US" sz="2300" dirty="0">
                <a:latin typeface="Times New Roman" panose="02020603050405020304" pitchFamily="18" charset="0"/>
                <a:cs typeface="Times New Roman" panose="02020603050405020304" pitchFamily="18" charset="0"/>
              </a:rPr>
              <a:t>“getting from what we are to where we want to be with the least expenditure of time, money, and effort”</a:t>
            </a:r>
          </a:p>
          <a:p>
            <a:pPr marL="0" indent="0" algn="ctr">
              <a:buNone/>
            </a:pPr>
            <a:r>
              <a:rPr lang="en-US" sz="2300" dirty="0">
                <a:latin typeface="Times New Roman" panose="02020603050405020304" pitchFamily="18" charset="0"/>
                <a:cs typeface="Times New Roman" panose="02020603050405020304" pitchFamily="18" charset="0"/>
              </a:rPr>
              <a:t>OR</a:t>
            </a:r>
          </a:p>
          <a:p>
            <a:r>
              <a:rPr lang="en-US" sz="2300" dirty="0">
                <a:latin typeface="Times New Roman" panose="02020603050405020304" pitchFamily="18" charset="0"/>
                <a:cs typeface="Times New Roman" panose="02020603050405020304" pitchFamily="18" charset="0"/>
              </a:rPr>
              <a:t>“Coordinating individual and group efforts </a:t>
            </a:r>
            <a:r>
              <a:rPr lang="en-US" sz="2300">
                <a:latin typeface="Times New Roman" panose="02020603050405020304" pitchFamily="18" charset="0"/>
                <a:cs typeface="Times New Roman" panose="02020603050405020304" pitchFamily="18" charset="0"/>
              </a:rPr>
              <a:t>towards completion of </a:t>
            </a:r>
            <a:r>
              <a:rPr lang="en-US" sz="2300" dirty="0">
                <a:latin typeface="Times New Roman" panose="02020603050405020304" pitchFamily="18" charset="0"/>
                <a:cs typeface="Times New Roman" panose="02020603050405020304" pitchFamily="18" charset="0"/>
              </a:rPr>
              <a:t>goals”</a:t>
            </a:r>
          </a:p>
          <a:p>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623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2"/>
            </a:pPr>
            <a:r>
              <a:rPr lang="en-US" sz="2800" b="1" dirty="0"/>
              <a:t>Harmony in Group Action</a:t>
            </a:r>
          </a:p>
          <a:p>
            <a:pPr marL="457200" lvl="2" indent="-457200" algn="just" defTabSz="450850"/>
            <a:endParaRPr lang="en-US" sz="2800" dirty="0"/>
          </a:p>
          <a:p>
            <a:pPr marL="457200" lvl="2" indent="-457200" algn="just" defTabSz="450850"/>
            <a:r>
              <a:rPr lang="en-US" sz="2800" dirty="0"/>
              <a:t>Harmony in group action rather than discord (Conflict)</a:t>
            </a:r>
          </a:p>
          <a:p>
            <a:pPr marL="457200" lvl="2" indent="-457200" algn="just" defTabSz="450850"/>
            <a:endParaRPr lang="en-US" sz="2800" dirty="0"/>
          </a:p>
          <a:p>
            <a:pPr marL="457200" lvl="2" indent="-457200" algn="just" defTabSz="450850"/>
            <a:r>
              <a:rPr lang="en-US" sz="2800" dirty="0"/>
              <a:t>Mutual give and take situation and proper understanding so that the group as a whole contributes to the maximum.</a:t>
            </a:r>
          </a:p>
          <a:p>
            <a:endParaRPr lang="en-US" dirty="0"/>
          </a:p>
        </p:txBody>
      </p:sp>
    </p:spTree>
    <p:extLst>
      <p:ext uri="{BB962C8B-B14F-4D97-AF65-F5344CB8AC3E}">
        <p14:creationId xmlns:p14="http://schemas.microsoft.com/office/powerpoint/2010/main" val="1481173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3"/>
            </a:pPr>
            <a:r>
              <a:rPr lang="en-US" sz="2800" b="1" dirty="0"/>
              <a:t>Co-operations</a:t>
            </a:r>
          </a:p>
          <a:p>
            <a:pPr marL="457200" lvl="2" indent="-457200" algn="just" defTabSz="450850"/>
            <a:r>
              <a:rPr lang="en-US" sz="2400" dirty="0"/>
              <a:t>Mutual confidence, co-operations &amp; Goodwill</a:t>
            </a:r>
          </a:p>
          <a:p>
            <a:pPr marL="457200" lvl="2" indent="-457200" algn="just" defTabSz="450850"/>
            <a:endParaRPr lang="en-US" sz="2400" dirty="0"/>
          </a:p>
          <a:p>
            <a:pPr marL="457200" lvl="2" indent="-457200" algn="just" defTabSz="450850"/>
            <a:r>
              <a:rPr lang="en-US" sz="2400" dirty="0"/>
              <a:t>Co-operations between Management and Workers</a:t>
            </a:r>
          </a:p>
          <a:p>
            <a:pPr marL="457200" lvl="2" indent="-457200" algn="just" defTabSz="450850"/>
            <a:endParaRPr lang="en-US" sz="2400" dirty="0"/>
          </a:p>
          <a:p>
            <a:pPr marL="457200" lvl="2" indent="-457200" algn="just" defTabSz="450850"/>
            <a:r>
              <a:rPr lang="en-US" sz="2400" dirty="0"/>
              <a:t>It can be developed through mutual understanding and a change in thinking</a:t>
            </a:r>
          </a:p>
          <a:p>
            <a:pPr marL="457200" lvl="2" indent="-457200" algn="just" defTabSz="450850"/>
            <a:endParaRPr lang="en-US" sz="2400" dirty="0"/>
          </a:p>
          <a:p>
            <a:pPr marL="457200" lvl="2" indent="-457200" algn="just" defTabSz="450850"/>
            <a:r>
              <a:rPr lang="en-US" sz="2400" dirty="0"/>
              <a:t>Substitution of war for peace, healthy &amp; brotherly co-operations, becoming friends instead of enemies. </a:t>
            </a:r>
          </a:p>
          <a:p>
            <a:endParaRPr lang="en-US" dirty="0"/>
          </a:p>
        </p:txBody>
      </p:sp>
    </p:spTree>
    <p:extLst>
      <p:ext uri="{BB962C8B-B14F-4D97-AF65-F5344CB8AC3E}">
        <p14:creationId xmlns:p14="http://schemas.microsoft.com/office/powerpoint/2010/main" val="4016014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4"/>
            </a:pPr>
            <a:r>
              <a:rPr lang="en-US" sz="2800" b="1" dirty="0"/>
              <a:t>Maximum Output</a:t>
            </a:r>
          </a:p>
          <a:p>
            <a:pPr marL="457200" lvl="2" indent="-457200" algn="just" defTabSz="450850"/>
            <a:endParaRPr lang="en-US" sz="2150" dirty="0"/>
          </a:p>
          <a:p>
            <a:pPr marL="457200" lvl="2" indent="-457200" algn="just" defTabSz="450850"/>
            <a:r>
              <a:rPr lang="en-US" sz="2400" dirty="0"/>
              <a:t>Continuous increase in production and productivity must be focused instead of restricted production.</a:t>
            </a:r>
          </a:p>
          <a:p>
            <a:pPr marL="0" lvl="2" indent="0" algn="just" defTabSz="450850">
              <a:buNone/>
            </a:pPr>
            <a:endParaRPr lang="en-US" sz="2400" dirty="0"/>
          </a:p>
          <a:p>
            <a:pPr marL="457200" lvl="2" indent="-457200" algn="just" defTabSz="450850"/>
            <a:r>
              <a:rPr lang="en-US" sz="2400" dirty="0"/>
              <a:t>He </a:t>
            </a:r>
            <a:r>
              <a:rPr lang="en-US" sz="2400" dirty="0" err="1"/>
              <a:t>adviced</a:t>
            </a:r>
            <a:r>
              <a:rPr lang="en-US" sz="2400" dirty="0"/>
              <a:t> the management and workers to increase the size of output until it becomes to large that it becomes necessary to quarrel over how production shall be divided.</a:t>
            </a:r>
            <a:endParaRPr lang="en-US" dirty="0"/>
          </a:p>
        </p:txBody>
      </p:sp>
    </p:spTree>
    <p:extLst>
      <p:ext uri="{BB962C8B-B14F-4D97-AF65-F5344CB8AC3E}">
        <p14:creationId xmlns:p14="http://schemas.microsoft.com/office/powerpoint/2010/main" val="1705607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lvl="2" indent="-457200" algn="just" defTabSz="450850">
              <a:buFont typeface="+mj-lt"/>
              <a:buAutoNum type="arabicPeriod" startAt="5"/>
            </a:pPr>
            <a:r>
              <a:rPr lang="en-US" sz="2800" b="1" dirty="0"/>
              <a:t>Development of Worker</a:t>
            </a:r>
          </a:p>
          <a:p>
            <a:pPr marL="457200" lvl="2" indent="-457200" algn="just" defTabSz="450850"/>
            <a:endParaRPr lang="en-US" sz="2150" dirty="0"/>
          </a:p>
          <a:p>
            <a:pPr marL="457200" lvl="2" indent="-457200" algn="just" defTabSz="450850"/>
            <a:r>
              <a:rPr lang="en-US" sz="2400" dirty="0"/>
              <a:t>All workers should be developed to the fullest level</a:t>
            </a:r>
          </a:p>
          <a:p>
            <a:pPr marL="457200" lvl="2" indent="-457200" algn="just" defTabSz="450850"/>
            <a:endParaRPr lang="en-US" sz="2400" dirty="0"/>
          </a:p>
          <a:p>
            <a:pPr marL="457200" lvl="2" indent="-457200" algn="just" defTabSz="450850"/>
            <a:r>
              <a:rPr lang="en-US" sz="2400" dirty="0"/>
              <a:t>Scientific Selection</a:t>
            </a:r>
          </a:p>
          <a:p>
            <a:pPr marL="457200" lvl="2" indent="-457200" algn="just" defTabSz="450850"/>
            <a:endParaRPr lang="en-US" sz="2400" dirty="0"/>
          </a:p>
          <a:p>
            <a:pPr marL="457200" lvl="2" indent="-457200" algn="just" defTabSz="450850"/>
            <a:r>
              <a:rPr lang="en-US" sz="2400" dirty="0"/>
              <a:t>Providing training at Work-place</a:t>
            </a:r>
          </a:p>
          <a:p>
            <a:pPr marL="457200" lvl="2" indent="-457200" algn="just" defTabSz="450850"/>
            <a:endParaRPr lang="en-US" sz="2400" dirty="0"/>
          </a:p>
          <a:p>
            <a:pPr marL="457200" lvl="2" indent="-457200" algn="just" defTabSz="450850"/>
            <a:r>
              <a:rPr lang="en-US" sz="2400" dirty="0"/>
              <a:t>Training may be through non scientific methods.</a:t>
            </a:r>
          </a:p>
          <a:p>
            <a:endParaRPr lang="en-US" dirty="0"/>
          </a:p>
        </p:txBody>
      </p:sp>
    </p:spTree>
    <p:extLst>
      <p:ext uri="{BB962C8B-B14F-4D97-AF65-F5344CB8AC3E}">
        <p14:creationId xmlns:p14="http://schemas.microsoft.com/office/powerpoint/2010/main" val="1192109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3456" y="365125"/>
            <a:ext cx="10480343" cy="5517060"/>
          </a:xfrm>
        </p:spPr>
        <p:txBody>
          <a:bodyPr>
            <a:normAutofit/>
          </a:bodyPr>
          <a:lstStyle/>
          <a:p>
            <a:pPr algn="ctr"/>
            <a:r>
              <a:rPr lang="en-US" b="1" dirty="0">
                <a:latin typeface="Algerian" panose="04020705040A02060702" pitchFamily="82" charset="0"/>
              </a:rPr>
              <a:t>Contribution </a:t>
            </a:r>
            <a:br>
              <a:rPr lang="en-US" b="1" dirty="0">
                <a:latin typeface="Algerian" panose="04020705040A02060702" pitchFamily="82" charset="0"/>
              </a:rPr>
            </a:br>
            <a:r>
              <a:rPr lang="en-US" b="1" dirty="0">
                <a:latin typeface="Algerian" panose="04020705040A02060702" pitchFamily="82" charset="0"/>
              </a:rPr>
              <a:t>of </a:t>
            </a:r>
            <a:br>
              <a:rPr lang="en-US" b="1" dirty="0">
                <a:latin typeface="Algerian" panose="04020705040A02060702" pitchFamily="82" charset="0"/>
              </a:rPr>
            </a:br>
            <a:r>
              <a:rPr lang="en-US" b="1" dirty="0">
                <a:latin typeface="Algerian" panose="04020705040A02060702" pitchFamily="82" charset="0"/>
              </a:rPr>
              <a:t> Henry Fayol</a:t>
            </a:r>
            <a:endParaRPr lang="en-US" dirty="0">
              <a:latin typeface="Algerian" panose="04020705040A02060702" pitchFamily="82" charset="0"/>
            </a:endParaRPr>
          </a:p>
        </p:txBody>
      </p:sp>
    </p:spTree>
    <p:extLst>
      <p:ext uri="{BB962C8B-B14F-4D97-AF65-F5344CB8AC3E}">
        <p14:creationId xmlns:p14="http://schemas.microsoft.com/office/powerpoint/2010/main" val="2900356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583140"/>
            <a:ext cx="10515600" cy="4593823"/>
          </a:xfrm>
        </p:spPr>
        <p:txBody>
          <a:bodyPr>
            <a:noAutofit/>
          </a:bodyPr>
          <a:lstStyle/>
          <a:p>
            <a:pPr marL="457200" lvl="2" indent="-457200" algn="just" defTabSz="450850"/>
            <a:r>
              <a:rPr lang="en-US" sz="2800" dirty="0"/>
              <a:t>Perhaps, the real father of modern management theory is the French </a:t>
            </a:r>
            <a:r>
              <a:rPr lang="en-US" sz="2800"/>
              <a:t>industrialist </a:t>
            </a:r>
            <a:r>
              <a:rPr lang="en-US" sz="2800" b="1"/>
              <a:t>Henry </a:t>
            </a:r>
            <a:r>
              <a:rPr lang="en-US" sz="2800" b="1" dirty="0"/>
              <a:t>Fayol.</a:t>
            </a:r>
            <a:endParaRPr lang="en-US" sz="2800" dirty="0"/>
          </a:p>
          <a:p>
            <a:pPr marL="457200" lvl="2" indent="-457200" algn="just" defTabSz="450850"/>
            <a:r>
              <a:rPr lang="en-US" sz="2800" dirty="0"/>
              <a:t>His contributions are generally termed as operational management or Administrative management.</a:t>
            </a:r>
          </a:p>
          <a:p>
            <a:pPr marL="457200" lvl="2" indent="-457200" algn="just" defTabSz="450850"/>
            <a:r>
              <a:rPr lang="en-US" sz="2800" dirty="0"/>
              <a:t>Fayol looked at the problem of managing organization from the top management point of view.</a:t>
            </a:r>
          </a:p>
          <a:p>
            <a:pPr marL="457200" lvl="2" indent="-457200" algn="just" defTabSz="450850"/>
            <a:r>
              <a:rPr lang="en-US" sz="2800" dirty="0"/>
              <a:t>He emphasized that principles of management are flexible and not absolute and are usable regardless of changing and special conditions.</a:t>
            </a:r>
          </a:p>
        </p:txBody>
      </p:sp>
    </p:spTree>
    <p:extLst>
      <p:ext uri="{BB962C8B-B14F-4D97-AF65-F5344CB8AC3E}">
        <p14:creationId xmlns:p14="http://schemas.microsoft.com/office/powerpoint/2010/main" val="4154316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General Principles of Management</a:t>
            </a:r>
            <a:endParaRPr lang="en-US" dirty="0"/>
          </a:p>
        </p:txBody>
      </p:sp>
      <p:sp>
        <p:nvSpPr>
          <p:cNvPr id="3" name="Content Placeholder 2"/>
          <p:cNvSpPr>
            <a:spLocks noGrp="1"/>
          </p:cNvSpPr>
          <p:nvPr>
            <p:ph idx="1"/>
          </p:nvPr>
        </p:nvSpPr>
        <p:spPr/>
        <p:txBody>
          <a:bodyPr>
            <a:normAutofit/>
          </a:bodyPr>
          <a:lstStyle/>
          <a:p>
            <a:pPr marL="457200" lvl="2" indent="-457200" algn="just" defTabSz="450850"/>
            <a:r>
              <a:rPr lang="en-US" sz="2800" dirty="0"/>
              <a:t>Management principle is a fundamental truth and establishes cause-effect relationship.</a:t>
            </a:r>
          </a:p>
          <a:p>
            <a:pPr marL="457200" lvl="2" indent="-457200" algn="just" defTabSz="450850"/>
            <a:r>
              <a:rPr lang="en-US" sz="2800" dirty="0"/>
              <a:t>Management elements denotes the function performed by a manager.</a:t>
            </a:r>
          </a:p>
          <a:p>
            <a:pPr marL="457200" lvl="2" indent="-457200" algn="just" defTabSz="450850"/>
            <a:r>
              <a:rPr lang="en-US" sz="2800" dirty="0"/>
              <a:t>He has emphasized on two things:</a:t>
            </a:r>
          </a:p>
          <a:p>
            <a:pPr marL="457200" lvl="2" indent="-457200" algn="just" defTabSz="450850"/>
            <a:endParaRPr lang="en-US" sz="2800" dirty="0"/>
          </a:p>
          <a:p>
            <a:pPr marL="457200" lvl="2" indent="-457200" algn="just" defTabSz="450850">
              <a:buFont typeface="+mj-lt"/>
              <a:buAutoNum type="arabicPeriod"/>
            </a:pPr>
            <a:r>
              <a:rPr lang="en-US" sz="2800" dirty="0"/>
              <a:t>The list of principles is not exhaustive (complete) but suggestive and has discussed only those principles which he followed on most occasions.</a:t>
            </a:r>
          </a:p>
          <a:p>
            <a:pPr marL="457200" lvl="2" indent="-457200" algn="just" defTabSz="450850">
              <a:buFont typeface="+mj-lt"/>
              <a:buAutoNum type="arabicPeriod"/>
            </a:pPr>
            <a:r>
              <a:rPr lang="en-US" sz="2800" dirty="0"/>
              <a:t>Principles of management are not rigid, but flexible.</a:t>
            </a:r>
          </a:p>
          <a:p>
            <a:endParaRPr lang="en-US" dirty="0"/>
          </a:p>
        </p:txBody>
      </p:sp>
    </p:spTree>
    <p:extLst>
      <p:ext uri="{BB962C8B-B14F-4D97-AF65-F5344CB8AC3E}">
        <p14:creationId xmlns:p14="http://schemas.microsoft.com/office/powerpoint/2010/main" val="95802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38200" y="1228299"/>
            <a:ext cx="10515600" cy="4948664"/>
          </a:xfrm>
        </p:spPr>
        <p:txBody>
          <a:bodyPr>
            <a:normAutofit/>
          </a:bodyPr>
          <a:lstStyle/>
          <a:p>
            <a:pPr marL="457200" lvl="2" indent="-457200" algn="ctr" defTabSz="450850">
              <a:buFont typeface="+mj-lt"/>
              <a:buAutoNum type="arabicPeriod"/>
            </a:pPr>
            <a:r>
              <a:rPr lang="en-US" sz="2800" b="1" dirty="0"/>
              <a:t>Division of Work</a:t>
            </a:r>
          </a:p>
          <a:p>
            <a:pPr marL="457200" lvl="2" indent="-457200" algn="ctr" defTabSz="450850">
              <a:buFont typeface="+mj-lt"/>
              <a:buAutoNum type="arabicPeriod"/>
            </a:pPr>
            <a:endParaRPr lang="en-US" sz="2800" b="1" dirty="0"/>
          </a:p>
          <a:p>
            <a:pPr marL="457200" lvl="2" indent="-457200" defTabSz="450850"/>
            <a:r>
              <a:rPr lang="en-US" sz="2400" dirty="0"/>
              <a:t>Dividing the full work of the organization among individuals and creating departments is called the division of work.</a:t>
            </a:r>
          </a:p>
          <a:p>
            <a:pPr marL="457200" lvl="2" indent="-457200" defTabSz="450850"/>
            <a:r>
              <a:rPr lang="en-US" sz="2400" dirty="0"/>
              <a:t>Division of work leads to specialization, and specialization helps to increases efficiency and efficiency which results in improvements in the productivity and profitability of the organization.</a:t>
            </a:r>
          </a:p>
          <a:p>
            <a:pPr marL="457200" lvl="2" indent="-457200" defTabSz="450850"/>
            <a:r>
              <a:rPr lang="en-US" sz="2400" dirty="0"/>
              <a:t>Acquire an ability, sureness, accuracy which increases their output due to specialization.</a:t>
            </a:r>
          </a:p>
          <a:p>
            <a:pPr marL="457200" lvl="2" indent="-457200" defTabSz="450850"/>
            <a:r>
              <a:rPr lang="en-US" sz="2400" dirty="0"/>
              <a:t>It can be applied at all level of organization.</a:t>
            </a:r>
          </a:p>
          <a:p>
            <a:pPr marL="457200" lvl="2" indent="-457200" defTabSz="450850"/>
            <a:endParaRPr lang="en-US" sz="2400" dirty="0"/>
          </a:p>
          <a:p>
            <a:pPr marL="457200" lvl="2" indent="-457200" defTabSz="450850"/>
            <a:endParaRPr lang="en-US" sz="2400" dirty="0"/>
          </a:p>
        </p:txBody>
      </p:sp>
    </p:spTree>
    <p:extLst>
      <p:ext uri="{BB962C8B-B14F-4D97-AF65-F5344CB8AC3E}">
        <p14:creationId xmlns:p14="http://schemas.microsoft.com/office/powerpoint/2010/main" val="1969040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23833"/>
            <a:ext cx="10515600" cy="4853130"/>
          </a:xfrm>
        </p:spPr>
        <p:txBody>
          <a:bodyPr>
            <a:normAutofit/>
          </a:bodyPr>
          <a:lstStyle/>
          <a:p>
            <a:pPr marL="0" indent="0" algn="ctr">
              <a:buNone/>
            </a:pPr>
            <a:r>
              <a:rPr lang="en-US" b="1" dirty="0"/>
              <a:t>2. Authority and Responsibility</a:t>
            </a:r>
          </a:p>
          <a:p>
            <a:pPr marL="0" indent="0" algn="ctr">
              <a:buNone/>
            </a:pPr>
            <a:endParaRPr lang="en-US" b="1" dirty="0"/>
          </a:p>
          <a:p>
            <a:r>
              <a:rPr lang="en-US" sz="2400" dirty="0"/>
              <a:t>According to Henri Fayol, there should be a balance between Authority (Power) and Responsibility (Duties). The right to give orders should not be considered without reference to responsibility.</a:t>
            </a:r>
          </a:p>
          <a:p>
            <a:r>
              <a:rPr lang="en-US" sz="2400" dirty="0"/>
              <a:t>If the authority is more than responsibility then chances are that a manager may misuse it. If responsibility is more than authority then he may feel frustrated.</a:t>
            </a:r>
          </a:p>
          <a:p>
            <a:r>
              <a:rPr lang="en-US" sz="2400" dirty="0"/>
              <a:t>Official authority derives from the manager position.</a:t>
            </a:r>
          </a:p>
          <a:p>
            <a:r>
              <a:rPr lang="en-US" sz="2400" dirty="0"/>
              <a:t>Personal authority is derived from personal qualities such as intelligence, experience, morality, etc.</a:t>
            </a:r>
          </a:p>
          <a:p>
            <a:r>
              <a:rPr lang="en-US" sz="2400" dirty="0"/>
              <a:t>Responsibility arrives out of assignment of activity.</a:t>
            </a:r>
          </a:p>
          <a:p>
            <a:endParaRPr lang="en-US" sz="2400" dirty="0"/>
          </a:p>
        </p:txBody>
      </p:sp>
    </p:spTree>
    <p:extLst>
      <p:ext uri="{BB962C8B-B14F-4D97-AF65-F5344CB8AC3E}">
        <p14:creationId xmlns:p14="http://schemas.microsoft.com/office/powerpoint/2010/main" val="2678886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230"/>
            <a:ext cx="10515600" cy="5139733"/>
          </a:xfrm>
        </p:spPr>
        <p:txBody>
          <a:bodyPr/>
          <a:lstStyle/>
          <a:p>
            <a:pPr marL="0" indent="0" algn="ctr">
              <a:buNone/>
            </a:pPr>
            <a:r>
              <a:rPr lang="en-US" b="1" dirty="0"/>
              <a:t>3. Discipline</a:t>
            </a:r>
          </a:p>
          <a:p>
            <a:pPr marL="0" indent="0" algn="ctr">
              <a:buNone/>
            </a:pPr>
            <a:endParaRPr lang="en-US" b="1" dirty="0"/>
          </a:p>
          <a:p>
            <a:r>
              <a:rPr lang="en-US" sz="2400" dirty="0"/>
              <a:t>Discipline is obedience behaviors and outward mark of respect shown by employees.</a:t>
            </a:r>
          </a:p>
          <a:p>
            <a:r>
              <a:rPr lang="en-US" sz="2400" dirty="0"/>
              <a:t>Discipline means respect for the rules and regulations of the organization. Discipline may be Self-discipline, or it may be Enforced discipline.</a:t>
            </a:r>
          </a:p>
          <a:p>
            <a:r>
              <a:rPr lang="en-US" sz="2400" dirty="0"/>
              <a:t>Self imposed discipline springs from the within the individual.</a:t>
            </a:r>
          </a:p>
          <a:p>
            <a:r>
              <a:rPr lang="en-US" sz="2400" dirty="0"/>
              <a:t>Command discipline is in form of remunerations, warnings, suspensions, and dismissals, etc.</a:t>
            </a:r>
          </a:p>
          <a:p>
            <a:r>
              <a:rPr lang="en-US" sz="2400" dirty="0"/>
              <a:t>To establish discipline, good supervision and impartial judgment are needed.</a:t>
            </a:r>
          </a:p>
          <a:p>
            <a:endParaRPr lang="en-US" sz="2400" dirty="0"/>
          </a:p>
        </p:txBody>
      </p:sp>
    </p:spTree>
    <p:extLst>
      <p:ext uri="{BB962C8B-B14F-4D97-AF65-F5344CB8AC3E}">
        <p14:creationId xmlns:p14="http://schemas.microsoft.com/office/powerpoint/2010/main" val="377500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2890"/>
            <a:ext cx="10515600" cy="4894073"/>
          </a:xfrm>
        </p:spPr>
        <p:txBody>
          <a:bodyPr>
            <a:normAutofit/>
          </a:bodyPr>
          <a:lstStyle/>
          <a:p>
            <a:pPr marL="457200" lvl="2" indent="-457200" algn="just" defTabSz="450850"/>
            <a:r>
              <a:rPr lang="en-US" sz="2250" b="1" dirty="0"/>
              <a:t>Koontz</a:t>
            </a:r>
            <a:r>
              <a:rPr lang="en-US" sz="2250" dirty="0"/>
              <a:t> defines management in a very simple form </a:t>
            </a:r>
            <a:r>
              <a:rPr lang="en-US" sz="2250" b="1" dirty="0"/>
              <a:t>“Management is the art of getting things done through and with the people in formally organized group”</a:t>
            </a:r>
          </a:p>
          <a:p>
            <a:pPr marL="457200" lvl="2" indent="-457200" algn="just" defTabSz="450850"/>
            <a:endParaRPr lang="en-US" sz="2250" b="1" dirty="0"/>
          </a:p>
          <a:p>
            <a:pPr marL="457200" lvl="2" indent="-457200" algn="just" defTabSz="450850"/>
            <a:r>
              <a:rPr lang="en-US" sz="2250" b="1" dirty="0"/>
              <a:t>McFarland </a:t>
            </a:r>
            <a:r>
              <a:rPr lang="en-US" sz="2250" dirty="0"/>
              <a:t>defines management in more elaborate form. According to him,</a:t>
            </a:r>
            <a:r>
              <a:rPr lang="en-US" sz="2250" b="1" dirty="0"/>
              <a:t> “Management is defined for conceptual, theoretical and analytical purposes as that process by which managers create, direct, maintain, and operate purposive organization through systematic, coordinated co-operative human effort”</a:t>
            </a:r>
          </a:p>
          <a:p>
            <a:pPr marL="0" lvl="2" indent="0" algn="just" defTabSz="450850">
              <a:buNone/>
            </a:pPr>
            <a:endParaRPr lang="en-US" dirty="0"/>
          </a:p>
          <a:p>
            <a:pPr marL="457200" lvl="2" indent="-457200" algn="just" defTabSz="450850"/>
            <a:r>
              <a:rPr lang="en-US" sz="2250" dirty="0"/>
              <a:t>Thus we can say that </a:t>
            </a:r>
            <a:r>
              <a:rPr lang="en-US" sz="2400" dirty="0"/>
              <a:t>Management in all business and organizational activities is the act of getting people together to accomplish desired goals and objectives using available resources efficiently and effectively.</a:t>
            </a:r>
          </a:p>
          <a:p>
            <a:pPr marL="457200" lvl="2" indent="-457200" algn="just" defTabSz="450850"/>
            <a:endParaRPr lang="en-US" sz="2250" dirty="0"/>
          </a:p>
        </p:txBody>
      </p:sp>
    </p:spTree>
    <p:extLst>
      <p:ext uri="{BB962C8B-B14F-4D97-AF65-F5344CB8AC3E}">
        <p14:creationId xmlns:p14="http://schemas.microsoft.com/office/powerpoint/2010/main" val="2407053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50878"/>
            <a:ext cx="10515600" cy="5126085"/>
          </a:xfrm>
        </p:spPr>
        <p:txBody>
          <a:bodyPr/>
          <a:lstStyle/>
          <a:p>
            <a:pPr marL="0" indent="0" algn="ctr">
              <a:buNone/>
            </a:pPr>
            <a:r>
              <a:rPr lang="en-US" b="1" dirty="0"/>
              <a:t>4. Unity of Command</a:t>
            </a:r>
          </a:p>
          <a:p>
            <a:pPr marL="0" indent="0" algn="ctr">
              <a:buNone/>
            </a:pPr>
            <a:endParaRPr lang="en-US" b="1" dirty="0"/>
          </a:p>
          <a:p>
            <a:r>
              <a:rPr lang="en-US" sz="2400" dirty="0"/>
              <a:t>According to this principle, a subordinate (employee) must have and receive orders from only one superior (boss or manager).</a:t>
            </a:r>
          </a:p>
          <a:p>
            <a:r>
              <a:rPr lang="en-US" sz="2400" dirty="0"/>
              <a:t>To put it another way, a subordinate must report to only one superior. It helps in preventing dual subordination. This decreases the possibilities of “Dual subordination” which creates a problem is a function of managers.</a:t>
            </a:r>
          </a:p>
          <a:p>
            <a:r>
              <a:rPr lang="en-US" sz="2400" dirty="0"/>
              <a:t>Less number of problem in conflicts in instructions and greater is the feeling of personal responsibilities for results.</a:t>
            </a:r>
          </a:p>
          <a:p>
            <a:r>
              <a:rPr lang="en-US" sz="2400" dirty="0"/>
              <a:t>Contrary to Taylor’s Functional Foremanship.</a:t>
            </a:r>
          </a:p>
          <a:p>
            <a:endParaRPr lang="en-US" sz="2400" dirty="0"/>
          </a:p>
        </p:txBody>
      </p:sp>
    </p:spTree>
    <p:extLst>
      <p:ext uri="{BB962C8B-B14F-4D97-AF65-F5344CB8AC3E}">
        <p14:creationId xmlns:p14="http://schemas.microsoft.com/office/powerpoint/2010/main" val="33163222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lstStyle/>
          <a:p>
            <a:pPr marL="0" indent="0" algn="ctr">
              <a:buNone/>
            </a:pPr>
            <a:r>
              <a:rPr lang="en-US" b="1" dirty="0"/>
              <a:t>5. Unity of Direction</a:t>
            </a:r>
          </a:p>
          <a:p>
            <a:pPr marL="0" indent="0" algn="ctr">
              <a:buNone/>
            </a:pPr>
            <a:endParaRPr lang="en-US" b="1" dirty="0"/>
          </a:p>
          <a:p>
            <a:r>
              <a:rPr lang="en-US" sz="2400" dirty="0"/>
              <a:t>One head and one plan for a group of activities with the same objective. All activities which have the same objective must be directed by one manager, and he must use one plan.</a:t>
            </a:r>
          </a:p>
          <a:p>
            <a:r>
              <a:rPr lang="en-US" sz="2400" dirty="0"/>
              <a:t>For example, all marketing activities such as advertising, sales promotion, pricing policy, etc., must be directed by only one manager.</a:t>
            </a:r>
          </a:p>
          <a:p>
            <a:r>
              <a:rPr lang="en-US" sz="2400" dirty="0"/>
              <a:t>He must use only one plan for all the marketing activities. Unity of direction means activities aimed at the same objective should be organized so that there are one plan and one person in charge.</a:t>
            </a:r>
          </a:p>
          <a:p>
            <a:r>
              <a:rPr lang="en-US" sz="2400" dirty="0"/>
              <a:t>It improves coordination among various activities.</a:t>
            </a:r>
          </a:p>
          <a:p>
            <a:endParaRPr lang="en-US" dirty="0"/>
          </a:p>
        </p:txBody>
      </p:sp>
    </p:spTree>
    <p:extLst>
      <p:ext uri="{BB962C8B-B14F-4D97-AF65-F5344CB8AC3E}">
        <p14:creationId xmlns:p14="http://schemas.microsoft.com/office/powerpoint/2010/main" val="27426747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a:bodyPr>
          <a:lstStyle/>
          <a:p>
            <a:pPr marL="0" indent="0" algn="ctr">
              <a:buNone/>
            </a:pPr>
            <a:r>
              <a:rPr lang="en-US" b="1" dirty="0"/>
              <a:t>6. Subordination of Individual Interests to the General Interest</a:t>
            </a:r>
          </a:p>
          <a:p>
            <a:pPr marL="0" indent="0" algn="ctr">
              <a:buNone/>
            </a:pPr>
            <a:endParaRPr lang="en-US" b="1" dirty="0"/>
          </a:p>
          <a:p>
            <a:r>
              <a:rPr lang="en-US" sz="2400" dirty="0"/>
              <a:t>The interest of one individual or one group should not prevail over the general good. The individual interest should be given less importance, while the general interest should be given the most importance.</a:t>
            </a:r>
          </a:p>
          <a:p>
            <a:r>
              <a:rPr lang="en-US" sz="2400" dirty="0"/>
              <a:t>If not, the organization will collapse. The interest of the organizational goal should not be sabotaged by the interest of an individual or on the group.</a:t>
            </a:r>
          </a:p>
          <a:p>
            <a:r>
              <a:rPr lang="en-US" sz="2400" dirty="0"/>
              <a:t>Individual interest must be subordinate to general interest when there is conflict between two.</a:t>
            </a:r>
          </a:p>
          <a:p>
            <a:r>
              <a:rPr lang="en-US" sz="2400" dirty="0"/>
              <a:t>Ambition, laziness, weakness, etc... tend to reduce the importance of general interest.</a:t>
            </a:r>
          </a:p>
          <a:p>
            <a:r>
              <a:rPr lang="en-US" sz="2400" dirty="0"/>
              <a:t>Continuous vigilance (watchfulness for danger) and supervision is desired.</a:t>
            </a:r>
          </a:p>
          <a:p>
            <a:endParaRPr lang="en-US" dirty="0"/>
          </a:p>
        </p:txBody>
      </p:sp>
    </p:spTree>
    <p:extLst>
      <p:ext uri="{BB962C8B-B14F-4D97-AF65-F5344CB8AC3E}">
        <p14:creationId xmlns:p14="http://schemas.microsoft.com/office/powerpoint/2010/main" val="1547517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2513"/>
            <a:ext cx="10515600" cy="5344450"/>
          </a:xfrm>
        </p:spPr>
        <p:txBody>
          <a:bodyPr>
            <a:normAutofit/>
          </a:bodyPr>
          <a:lstStyle/>
          <a:p>
            <a:pPr marL="0" indent="0" algn="ctr">
              <a:buNone/>
            </a:pPr>
            <a:r>
              <a:rPr lang="en-US" b="1" dirty="0"/>
              <a:t>7. Remuneration</a:t>
            </a:r>
          </a:p>
          <a:p>
            <a:pPr marL="0" indent="0" algn="ctr">
              <a:buNone/>
            </a:pPr>
            <a:endParaRPr lang="en-US" b="1" dirty="0"/>
          </a:p>
          <a:p>
            <a:r>
              <a:rPr lang="en-US" sz="2400" dirty="0"/>
              <a:t>Remuneration is the price for services received. Pay should be fair to both the employee and the firm.</a:t>
            </a:r>
          </a:p>
          <a:p>
            <a:r>
              <a:rPr lang="en-US" sz="2400" dirty="0"/>
              <a:t>If an organization wants efficient employees and best performance, then it should have a good remuneration policy.</a:t>
            </a:r>
          </a:p>
          <a:p>
            <a:r>
              <a:rPr lang="en-US" sz="2400" dirty="0"/>
              <a:t>It must be fair &amp; Provide maximum satisfaction to employee &amp; Employers.</a:t>
            </a:r>
          </a:p>
          <a:p>
            <a:r>
              <a:rPr lang="en-US" sz="2400" dirty="0"/>
              <a:t>Fayol did not favour profit-sharing plan for worker but advocated it for managers.</a:t>
            </a:r>
          </a:p>
          <a:p>
            <a:r>
              <a:rPr lang="en-US" sz="2400" dirty="0"/>
              <a:t>Non-financial benefits must be given.</a:t>
            </a:r>
          </a:p>
          <a:p>
            <a:r>
              <a:rPr lang="en-US" sz="2400" dirty="0"/>
              <a:t>Compensation should be based on a systematic attempt to reward good performance.</a:t>
            </a:r>
          </a:p>
        </p:txBody>
      </p:sp>
    </p:spTree>
    <p:extLst>
      <p:ext uri="{BB962C8B-B14F-4D97-AF65-F5344CB8AC3E}">
        <p14:creationId xmlns:p14="http://schemas.microsoft.com/office/powerpoint/2010/main" val="3815340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353"/>
            <a:ext cx="10515600" cy="6697291"/>
          </a:xfrm>
        </p:spPr>
        <p:txBody>
          <a:bodyPr>
            <a:normAutofit/>
          </a:bodyPr>
          <a:lstStyle/>
          <a:p>
            <a:pPr marL="0" indent="0" algn="ctr">
              <a:buNone/>
            </a:pPr>
            <a:r>
              <a:rPr lang="en-US" b="1" dirty="0"/>
              <a:t>8. Centralization and Decentralization</a:t>
            </a:r>
          </a:p>
          <a:p>
            <a:pPr marL="0" indent="0" algn="just">
              <a:buNone/>
            </a:pPr>
            <a:endParaRPr lang="en-US" sz="2400" b="1" dirty="0"/>
          </a:p>
          <a:p>
            <a:pPr algn="just"/>
            <a:r>
              <a:rPr lang="en-US" sz="2400" dirty="0"/>
              <a:t>It is always present to a greater or lesser extent, depending on the size of the company and the quality of its managers. In centralization, the authority is concentrated only in a few hands.</a:t>
            </a:r>
          </a:p>
          <a:p>
            <a:pPr algn="just"/>
            <a:r>
              <a:rPr lang="en-US" sz="2400" dirty="0"/>
              <a:t>However, in decentralization, the authority is distributed to all the levels of management. No organization can be completely centralized or decentralized.</a:t>
            </a:r>
          </a:p>
          <a:p>
            <a:pPr algn="just"/>
            <a:r>
              <a:rPr lang="en-US" sz="2400" dirty="0"/>
              <a:t>If there is complete centralization, then the subordinates will have no authority (power) to carry out their responsibility (duties). Similarly, if there is complete decentralization, then the superior will have no authority to control the organization.</a:t>
            </a:r>
          </a:p>
          <a:p>
            <a:pPr algn="just"/>
            <a:r>
              <a:rPr lang="en-US" sz="2400" dirty="0"/>
              <a:t>In small firm, centralization is the natural, but in large scale firm, series of intermediaries are required.</a:t>
            </a:r>
          </a:p>
          <a:p>
            <a:pPr algn="just"/>
            <a:r>
              <a:rPr lang="en-US" sz="2400" dirty="0"/>
              <a:t>Degree of centralization and decentralization is desirable, it may very constantly.</a:t>
            </a:r>
          </a:p>
          <a:p>
            <a:pPr algn="just"/>
            <a:r>
              <a:rPr lang="en-US" sz="2000" b="0" i="0" dirty="0">
                <a:solidFill>
                  <a:srgbClr val="273239"/>
                </a:solidFill>
                <a:effectLst/>
                <a:latin typeface="urw-din"/>
              </a:rPr>
              <a:t>For example, Authority to take vital decisions must be given to the top management, whereas authority related to operational activities must be given to the middle and lower level.</a:t>
            </a:r>
            <a:endParaRPr lang="en-US" sz="2000" dirty="0"/>
          </a:p>
        </p:txBody>
      </p:sp>
    </p:spTree>
    <p:extLst>
      <p:ext uri="{BB962C8B-B14F-4D97-AF65-F5344CB8AC3E}">
        <p14:creationId xmlns:p14="http://schemas.microsoft.com/office/powerpoint/2010/main" val="22407290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27797"/>
            <a:ext cx="10515600" cy="5549166"/>
          </a:xfrm>
        </p:spPr>
        <p:txBody>
          <a:bodyPr>
            <a:normAutofit/>
          </a:bodyPr>
          <a:lstStyle/>
          <a:p>
            <a:pPr marL="0" indent="0" algn="ctr">
              <a:buNone/>
            </a:pPr>
            <a:r>
              <a:rPr lang="en-US" b="1" dirty="0"/>
              <a:t>9. Scalar Chain</a:t>
            </a:r>
          </a:p>
          <a:p>
            <a:pPr marL="0" indent="0" algn="just">
              <a:buNone/>
            </a:pPr>
            <a:endParaRPr lang="en-US" sz="2400" b="1" dirty="0"/>
          </a:p>
          <a:p>
            <a:pPr algn="just"/>
            <a:r>
              <a:rPr lang="en-US" sz="2400" dirty="0"/>
              <a:t>The chain of command, sometimes called the scalar chain, is the formal line of authority, communication, and responsibility within an organization.</a:t>
            </a:r>
          </a:p>
          <a:p>
            <a:pPr algn="just"/>
            <a:r>
              <a:rPr lang="en-US" sz="2400" dirty="0"/>
              <a:t>The chain of command is usually depicted on an organizational chart, which identifies the superior and subordinate relationships in the organizational structure.</a:t>
            </a:r>
          </a:p>
          <a:p>
            <a:pPr algn="just"/>
            <a:r>
              <a:rPr lang="en-US" sz="2400" dirty="0"/>
              <a:t>Or it is the line of authority from top to bottom of the organization. This chain implements the unity-of-command principle and allows the orderly flow of information.</a:t>
            </a:r>
          </a:p>
          <a:p>
            <a:pPr algn="just"/>
            <a:r>
              <a:rPr lang="en-US" sz="2400" dirty="0"/>
              <a:t>Communication going up or down, must flow through</a:t>
            </a:r>
          </a:p>
          <a:p>
            <a:pPr marL="0" indent="0" algn="just">
              <a:buNone/>
            </a:pPr>
            <a:r>
              <a:rPr lang="en-US" sz="2400" dirty="0"/>
              <a:t> each position, in the line of authority.</a:t>
            </a:r>
          </a:p>
          <a:p>
            <a:pPr algn="just"/>
            <a:endParaRPr lang="en-US" sz="2400" dirty="0"/>
          </a:p>
          <a:p>
            <a:pPr algn="just"/>
            <a:endParaRPr lang="en-US" sz="2400" dirty="0"/>
          </a:p>
          <a:p>
            <a:pPr algn="just"/>
            <a:endParaRPr lang="en-US" sz="2400" dirty="0"/>
          </a:p>
        </p:txBody>
      </p:sp>
      <p:pic>
        <p:nvPicPr>
          <p:cNvPr id="3076" name="Picture 4" descr="CBSE Free NCERT Solution of 12th business-studies Principles of Management  explain the principle of lsquo scalar chain rsquo (2nd January 2022) |  SaralStu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992" y="4353636"/>
            <a:ext cx="2819637" cy="223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4575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46161"/>
            <a:ext cx="10515600" cy="5330802"/>
          </a:xfrm>
        </p:spPr>
        <p:txBody>
          <a:bodyPr>
            <a:normAutofit/>
          </a:bodyPr>
          <a:lstStyle/>
          <a:p>
            <a:pPr marL="0" indent="0" algn="ctr">
              <a:buNone/>
            </a:pPr>
            <a:r>
              <a:rPr lang="en-US" b="1" dirty="0"/>
              <a:t>10. Order</a:t>
            </a:r>
          </a:p>
          <a:p>
            <a:pPr marL="0" indent="0" algn="ctr">
              <a:buNone/>
            </a:pPr>
            <a:endParaRPr lang="en-US" b="1" dirty="0"/>
          </a:p>
          <a:p>
            <a:r>
              <a:rPr lang="en-US" sz="2400" dirty="0"/>
              <a:t>A place for everything and everything in its place’ the right man in the right place. There should be an Order for material/things and people in the organization.</a:t>
            </a:r>
          </a:p>
          <a:p>
            <a:r>
              <a:rPr lang="en-US" sz="2400" dirty="0"/>
              <a:t>There must be an orderly placement of the resources such as Men and Women, Money, Materials, etc. Human and material resources must be in the right place at the right time. Misplacement will lead to misuse and disorder.</a:t>
            </a:r>
          </a:p>
          <a:p>
            <a:r>
              <a:rPr lang="en-US" sz="2400" dirty="0"/>
              <a:t>Order for things is called Material Order and order for people is called ‘Social Order’. Material Order refers to “a place for everything and everything in its place.”</a:t>
            </a:r>
          </a:p>
          <a:p>
            <a:r>
              <a:rPr lang="en-US" sz="2400" dirty="0"/>
              <a:t>Social Order refers to the selection of the “right man in the right place”.</a:t>
            </a:r>
          </a:p>
          <a:p>
            <a:endParaRPr lang="en-US" sz="2400" dirty="0"/>
          </a:p>
        </p:txBody>
      </p:sp>
    </p:spTree>
    <p:extLst>
      <p:ext uri="{BB962C8B-B14F-4D97-AF65-F5344CB8AC3E}">
        <p14:creationId xmlns:p14="http://schemas.microsoft.com/office/powerpoint/2010/main" val="2345410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60060"/>
            <a:ext cx="10515600" cy="4531056"/>
          </a:xfrm>
        </p:spPr>
        <p:txBody>
          <a:bodyPr/>
          <a:lstStyle/>
          <a:p>
            <a:pPr marL="0" indent="0" algn="ctr">
              <a:buNone/>
            </a:pPr>
            <a:r>
              <a:rPr lang="en-US" b="1" dirty="0"/>
              <a:t>11. Equity</a:t>
            </a:r>
          </a:p>
          <a:p>
            <a:r>
              <a:rPr lang="en-US" sz="2400" dirty="0"/>
              <a:t>While dealing with the employees a manager should use kindliness and justice towards employees equally. Equity is a combination of kindness and justice.</a:t>
            </a:r>
          </a:p>
          <a:p>
            <a:pPr marL="0" indent="0">
              <a:buNone/>
            </a:pPr>
            <a:endParaRPr lang="en-US" sz="2400" dirty="0"/>
          </a:p>
          <a:p>
            <a:r>
              <a:rPr lang="en-US" sz="2400" dirty="0"/>
              <a:t>It creates loyalty and devotion in the employees toward the organization. The equity principle suggests that the managers must be kind as well as equally fair to the subordinates.</a:t>
            </a:r>
          </a:p>
          <a:p>
            <a:endParaRPr lang="en-US" sz="2400" dirty="0"/>
          </a:p>
        </p:txBody>
      </p:sp>
    </p:spTree>
    <p:extLst>
      <p:ext uri="{BB962C8B-B14F-4D97-AF65-F5344CB8AC3E}">
        <p14:creationId xmlns:p14="http://schemas.microsoft.com/office/powerpoint/2010/main" val="16505159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6412"/>
            <a:ext cx="10515600" cy="5030551"/>
          </a:xfrm>
        </p:spPr>
        <p:txBody>
          <a:bodyPr/>
          <a:lstStyle/>
          <a:p>
            <a:pPr marL="0" indent="0" algn="ctr">
              <a:buNone/>
            </a:pPr>
            <a:r>
              <a:rPr lang="en-US" b="1" dirty="0"/>
              <a:t>12. Stability of Tenure</a:t>
            </a:r>
          </a:p>
          <a:p>
            <a:pPr marL="0" indent="0" algn="ctr">
              <a:buNone/>
            </a:pPr>
            <a:endParaRPr lang="en-US" b="1" dirty="0"/>
          </a:p>
          <a:p>
            <a:r>
              <a:rPr lang="en-US" sz="2400" dirty="0"/>
              <a:t>Although it could take a lot of time, Employees need to be given fair enough time to settle into their jobs. An employee needs time to learn his job and to become efficient.</a:t>
            </a:r>
          </a:p>
          <a:p>
            <a:r>
              <a:rPr lang="en-US" sz="2400" dirty="0"/>
              <a:t>The employees should have job security because instability leads to inefficiency. Successful firms usually had a stable group of employees.</a:t>
            </a:r>
          </a:p>
          <a:p>
            <a:r>
              <a:rPr lang="en-US" sz="2400" dirty="0"/>
              <a:t>No employee should remove in short time.</a:t>
            </a:r>
          </a:p>
          <a:p>
            <a:r>
              <a:rPr lang="en-US" sz="2400" dirty="0"/>
              <a:t>Reasonable security of job.</a:t>
            </a:r>
          </a:p>
          <a:p>
            <a:r>
              <a:rPr lang="en-US" sz="2400" dirty="0"/>
              <a:t>Avoid unnecessary tenure.</a:t>
            </a:r>
          </a:p>
          <a:p>
            <a:endParaRPr lang="en-US" sz="2400" dirty="0"/>
          </a:p>
          <a:p>
            <a:endParaRPr lang="en-US" sz="2400" dirty="0"/>
          </a:p>
          <a:p>
            <a:pPr marL="0" indent="0">
              <a:buNone/>
            </a:pPr>
            <a:endParaRPr lang="en-US" sz="2400" dirty="0"/>
          </a:p>
        </p:txBody>
      </p:sp>
    </p:spTree>
    <p:extLst>
      <p:ext uri="{BB962C8B-B14F-4D97-AF65-F5344CB8AC3E}">
        <p14:creationId xmlns:p14="http://schemas.microsoft.com/office/powerpoint/2010/main" val="37863458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8048"/>
            <a:ext cx="10515600" cy="5248915"/>
          </a:xfrm>
        </p:spPr>
        <p:txBody>
          <a:bodyPr/>
          <a:lstStyle/>
          <a:p>
            <a:pPr marL="0" indent="0" algn="ctr">
              <a:buNone/>
            </a:pPr>
            <a:r>
              <a:rPr lang="en-US" b="1" dirty="0"/>
              <a:t>13. Initiative</a:t>
            </a:r>
          </a:p>
          <a:p>
            <a:pPr marL="0" indent="0" algn="ctr">
              <a:buNone/>
            </a:pPr>
            <a:endParaRPr lang="en-US" b="1" dirty="0"/>
          </a:p>
          <a:p>
            <a:r>
              <a:rPr lang="en-US" sz="2400" dirty="0"/>
              <a:t>Management should encourage initiative.</a:t>
            </a:r>
          </a:p>
          <a:p>
            <a:r>
              <a:rPr lang="en-US" sz="2400" dirty="0"/>
              <a:t>That is, they should encourage the employees to make their own plans and to execute these plans. This is because an initiative gives satisfaction to the employees and brings success to the organization.</a:t>
            </a:r>
          </a:p>
          <a:p>
            <a:r>
              <a:rPr lang="en-US" sz="2400" dirty="0"/>
              <a:t>It allows the subordinates to think out a plan and do what it takes to make it happen.</a:t>
            </a:r>
          </a:p>
          <a:p>
            <a:r>
              <a:rPr lang="en-US" sz="2400" dirty="0"/>
              <a:t>It increases Zeal and Energy of employees.</a:t>
            </a:r>
          </a:p>
          <a:p>
            <a:pPr marL="0" indent="0">
              <a:buNone/>
            </a:pPr>
            <a:endParaRPr lang="en-US" sz="2400" dirty="0"/>
          </a:p>
          <a:p>
            <a:endParaRPr lang="en-US" sz="2400" dirty="0"/>
          </a:p>
        </p:txBody>
      </p:sp>
    </p:spTree>
    <p:extLst>
      <p:ext uri="{BB962C8B-B14F-4D97-AF65-F5344CB8AC3E}">
        <p14:creationId xmlns:p14="http://schemas.microsoft.com/office/powerpoint/2010/main" val="2347774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Features of Management</a:t>
            </a:r>
            <a:endParaRPr lang="en-US" dirty="0"/>
          </a:p>
        </p:txBody>
      </p:sp>
      <p:sp>
        <p:nvSpPr>
          <p:cNvPr id="3" name="Content Placeholder 2"/>
          <p:cNvSpPr>
            <a:spLocks noGrp="1"/>
          </p:cNvSpPr>
          <p:nvPr>
            <p:ph idx="1"/>
          </p:nvPr>
        </p:nvSpPr>
        <p:spPr>
          <a:xfrm>
            <a:off x="838200" y="1473958"/>
            <a:ext cx="10515600" cy="4703005"/>
          </a:xfrm>
        </p:spPr>
        <p:txBody>
          <a:bodyPr/>
          <a:lstStyle/>
          <a:p>
            <a:pPr marL="0" indent="0">
              <a:buNone/>
            </a:pPr>
            <a:r>
              <a:rPr lang="en-US" dirty="0"/>
              <a:t>By seeing various definition of management we can point out certain characteristics or features of management which are as follows:-</a:t>
            </a:r>
          </a:p>
          <a:p>
            <a:pPr marL="457200" lvl="2" indent="-457200" algn="just" defTabSz="450850">
              <a:buFont typeface="+mj-lt"/>
              <a:buAutoNum type="arabicPeriod"/>
            </a:pPr>
            <a:r>
              <a:rPr lang="en-US" sz="2250" b="1" dirty="0"/>
              <a:t>Organized Activities:- </a:t>
            </a:r>
            <a:r>
              <a:rPr lang="en-US" sz="2250" dirty="0"/>
              <a:t>Without organized activities two group of people will not be involved in working towards a common objective. </a:t>
            </a:r>
            <a:endParaRPr lang="en-US" sz="2250" b="1" dirty="0"/>
          </a:p>
          <a:p>
            <a:pPr marL="457200" lvl="2" indent="-457200" algn="just" defTabSz="450850">
              <a:buFont typeface="+mj-lt"/>
              <a:buAutoNum type="arabicPeriod"/>
            </a:pPr>
            <a:r>
              <a:rPr lang="en-US" sz="2250" b="1" dirty="0"/>
              <a:t>Existence of Objectives:- </a:t>
            </a:r>
            <a:r>
              <a:rPr lang="en-US" sz="2250" dirty="0"/>
              <a:t>Without objective it becomes difficult to define direction where organized group activities would lead to. </a:t>
            </a:r>
            <a:endParaRPr lang="en-US" sz="2250" b="1" dirty="0"/>
          </a:p>
          <a:p>
            <a:pPr marL="457200" lvl="2" indent="-457200" algn="just" defTabSz="450850">
              <a:buFont typeface="+mj-lt"/>
              <a:buAutoNum type="arabicPeriod"/>
            </a:pPr>
            <a:r>
              <a:rPr lang="en-US" sz="2250" b="1" dirty="0"/>
              <a:t>Relationship among Resources:-</a:t>
            </a:r>
            <a:r>
              <a:rPr lang="en-US" sz="2250" dirty="0"/>
              <a:t> Essence of management is integration of various organizational resources such as man, material, money, etc.</a:t>
            </a:r>
            <a:endParaRPr lang="en-US" sz="2250" b="1" dirty="0"/>
          </a:p>
          <a:p>
            <a:pPr marL="457200" lvl="2" indent="-457200" algn="just" defTabSz="450850">
              <a:buFont typeface="+mj-lt"/>
              <a:buAutoNum type="arabicPeriod"/>
            </a:pPr>
            <a:r>
              <a:rPr lang="en-US" sz="2250" b="1" dirty="0"/>
              <a:t>Working with and through People:- </a:t>
            </a:r>
            <a:r>
              <a:rPr lang="en-US" sz="2250" dirty="0"/>
              <a:t>Management involves working with people and getting organizational objectives achieved through them.</a:t>
            </a:r>
            <a:endParaRPr lang="en-US" sz="2250" b="1" dirty="0"/>
          </a:p>
          <a:p>
            <a:pPr marL="457200" lvl="2" indent="-457200" algn="just" defTabSz="450850">
              <a:buFont typeface="+mj-lt"/>
              <a:buAutoNum type="arabicPeriod"/>
            </a:pPr>
            <a:r>
              <a:rPr lang="en-US" sz="2250" b="1" dirty="0"/>
              <a:t>Decision Making:-</a:t>
            </a:r>
            <a:r>
              <a:rPr lang="en-US" sz="2250" dirty="0"/>
              <a:t> Decision making basically involves selecting the most appropriate alternative out of the several. It is involved at various levels of organisation. </a:t>
            </a:r>
            <a:endParaRPr lang="en-US" dirty="0"/>
          </a:p>
          <a:p>
            <a:endParaRPr lang="en-US" dirty="0"/>
          </a:p>
        </p:txBody>
      </p:sp>
    </p:spTree>
    <p:extLst>
      <p:ext uri="{BB962C8B-B14F-4D97-AF65-F5344CB8AC3E}">
        <p14:creationId xmlns:p14="http://schemas.microsoft.com/office/powerpoint/2010/main" val="7074093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2764"/>
            <a:ext cx="10515600" cy="5044199"/>
          </a:xfrm>
        </p:spPr>
        <p:txBody>
          <a:bodyPr/>
          <a:lstStyle/>
          <a:p>
            <a:pPr marL="0" indent="0" algn="ctr">
              <a:buNone/>
            </a:pPr>
            <a:r>
              <a:rPr lang="en-US" b="1" dirty="0"/>
              <a:t>14. Esprit de Corps</a:t>
            </a:r>
          </a:p>
          <a:p>
            <a:pPr marL="0" indent="0" algn="ctr">
              <a:buNone/>
            </a:pPr>
            <a:endParaRPr lang="en-US" b="1" dirty="0"/>
          </a:p>
          <a:p>
            <a:r>
              <a:rPr lang="en-US" sz="2400" dirty="0"/>
              <a:t>Esprit de Corps means “Team Spirit”. Therefore, the management should create unity, co-operation, and team-spirit among the employees.</a:t>
            </a:r>
          </a:p>
          <a:p>
            <a:r>
              <a:rPr lang="en-US" sz="2400" dirty="0"/>
              <a:t>They should avoid dividing and rule policy. Harmony, cohesion among personnel. It’s a great source of strength in the organization. It is a quality in every successful business.</a:t>
            </a:r>
          </a:p>
          <a:p>
            <a:pPr marL="0" indent="0">
              <a:buNone/>
            </a:pPr>
            <a:endParaRPr lang="en-US" sz="2400" dirty="0"/>
          </a:p>
        </p:txBody>
      </p:sp>
    </p:spTree>
    <p:extLst>
      <p:ext uri="{BB962C8B-B14F-4D97-AF65-F5344CB8AC3E}">
        <p14:creationId xmlns:p14="http://schemas.microsoft.com/office/powerpoint/2010/main" val="9784168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916559"/>
          </a:xfrm>
        </p:spPr>
        <p:txBody>
          <a:bodyPr>
            <a:normAutofit/>
          </a:bodyPr>
          <a:lstStyle/>
          <a:p>
            <a:pPr algn="ctr"/>
            <a:r>
              <a:rPr lang="en-US" b="1" dirty="0">
                <a:latin typeface="Algerian" panose="04020705040A02060702" pitchFamily="82" charset="0"/>
              </a:rPr>
              <a:t>CENTRALIZATION </a:t>
            </a:r>
            <a:br>
              <a:rPr lang="en-US" b="1" dirty="0">
                <a:latin typeface="Algerian" panose="04020705040A02060702" pitchFamily="82" charset="0"/>
              </a:rPr>
            </a:br>
            <a:r>
              <a:rPr lang="en-US" b="1" dirty="0">
                <a:latin typeface="Algerian" panose="04020705040A02060702" pitchFamily="82" charset="0"/>
              </a:rPr>
              <a:t>AND </a:t>
            </a:r>
            <a:br>
              <a:rPr lang="en-US" b="1" dirty="0">
                <a:latin typeface="Algerian" panose="04020705040A02060702" pitchFamily="82" charset="0"/>
              </a:rPr>
            </a:br>
            <a:r>
              <a:rPr lang="en-US" b="1" dirty="0">
                <a:latin typeface="Algerian" panose="04020705040A02060702" pitchFamily="82" charset="0"/>
              </a:rPr>
              <a:t>DECENTRALIZATION </a:t>
            </a:r>
            <a:br>
              <a:rPr lang="en-US" b="1" dirty="0">
                <a:latin typeface="Algerian" panose="04020705040A02060702" pitchFamily="82" charset="0"/>
              </a:rPr>
            </a:br>
            <a:r>
              <a:rPr lang="en-US" b="1" dirty="0">
                <a:latin typeface="Algerian" panose="04020705040A02060702" pitchFamily="82" charset="0"/>
              </a:rPr>
              <a:t>OF </a:t>
            </a:r>
            <a:br>
              <a:rPr lang="en-US" b="1" dirty="0">
                <a:latin typeface="Algerian" panose="04020705040A02060702" pitchFamily="82" charset="0"/>
              </a:rPr>
            </a:br>
            <a:r>
              <a:rPr lang="en-US" b="1" dirty="0">
                <a:latin typeface="Algerian" panose="04020705040A02060702" pitchFamily="82" charset="0"/>
              </a:rPr>
              <a:t>AUTHORITY</a:t>
            </a:r>
            <a:endParaRPr lang="en-US" dirty="0">
              <a:latin typeface="Algerian" panose="04020705040A02060702" pitchFamily="82" charset="0"/>
            </a:endParaRPr>
          </a:p>
        </p:txBody>
      </p:sp>
    </p:spTree>
    <p:extLst>
      <p:ext uri="{BB962C8B-B14F-4D97-AF65-F5344CB8AC3E}">
        <p14:creationId xmlns:p14="http://schemas.microsoft.com/office/powerpoint/2010/main" val="34635917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097280" y="1241946"/>
            <a:ext cx="10058400" cy="4627148"/>
          </a:xfrm>
        </p:spPr>
        <p:txBody>
          <a:bodyPr/>
          <a:lstStyle/>
          <a:p>
            <a:pPr algn="just"/>
            <a:r>
              <a:rPr lang="en-US" b="1" dirty="0"/>
              <a:t>Centralization: </a:t>
            </a:r>
            <a:r>
              <a:rPr lang="en-US" dirty="0"/>
              <a:t>Concentration of Authority</a:t>
            </a:r>
          </a:p>
          <a:p>
            <a:pPr algn="just"/>
            <a:r>
              <a:rPr lang="en-US" b="1" dirty="0"/>
              <a:t>Decentralization: </a:t>
            </a:r>
            <a:r>
              <a:rPr lang="en-US" dirty="0"/>
              <a:t>Dispersion of Authority</a:t>
            </a:r>
          </a:p>
          <a:p>
            <a:pPr algn="just"/>
            <a:r>
              <a:rPr lang="en-US" dirty="0"/>
              <a:t>“Centralization is the systematic and consistent reservation of authority at central point within an organization.”</a:t>
            </a:r>
          </a:p>
          <a:p>
            <a:pPr algn="just"/>
            <a:r>
              <a:rPr lang="en-US" dirty="0"/>
              <a:t>“Decentralization applies to the systematic delegation of authority in an organization”</a:t>
            </a:r>
            <a:endParaRPr lang="en-US" sz="2400" dirty="0"/>
          </a:p>
          <a:p>
            <a:pPr marL="0" indent="0">
              <a:buNone/>
            </a:pPr>
            <a:endParaRPr lang="en-US" dirty="0"/>
          </a:p>
        </p:txBody>
      </p:sp>
    </p:spTree>
    <p:extLst>
      <p:ext uri="{BB962C8B-B14F-4D97-AF65-F5344CB8AC3E}">
        <p14:creationId xmlns:p14="http://schemas.microsoft.com/office/powerpoint/2010/main" val="3720720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1696"/>
            <a:ext cx="10515600" cy="5235267"/>
          </a:xfrm>
        </p:spPr>
        <p:txBody>
          <a:bodyPr>
            <a:normAutofit/>
          </a:bodyPr>
          <a:lstStyle/>
          <a:p>
            <a:pPr marL="0" indent="0" algn="just">
              <a:buNone/>
            </a:pPr>
            <a:r>
              <a:rPr lang="en-US" sz="3200" b="1" dirty="0"/>
              <a:t>Factors determining Degree of Decentralization:</a:t>
            </a:r>
          </a:p>
          <a:p>
            <a:pPr marL="928687" lvl="1" indent="-457200" algn="just">
              <a:buFont typeface="+mj-lt"/>
              <a:buAutoNum type="arabicPeriod"/>
            </a:pPr>
            <a:r>
              <a:rPr lang="en-US" sz="2400" dirty="0"/>
              <a:t>Size of the organization</a:t>
            </a:r>
          </a:p>
          <a:p>
            <a:pPr marL="928687" lvl="1" indent="-457200" algn="just">
              <a:buFont typeface="+mj-lt"/>
              <a:buAutoNum type="arabicPeriod"/>
            </a:pPr>
            <a:r>
              <a:rPr lang="en-US" sz="2400" dirty="0"/>
              <a:t>History of the organization</a:t>
            </a:r>
          </a:p>
          <a:p>
            <a:pPr marL="928687" lvl="1" indent="-457200" algn="just">
              <a:buFont typeface="+mj-lt"/>
              <a:buAutoNum type="arabicPeriod"/>
            </a:pPr>
            <a:r>
              <a:rPr lang="en-US" sz="2400" dirty="0"/>
              <a:t>Management Philosophy</a:t>
            </a:r>
          </a:p>
          <a:p>
            <a:pPr marL="928687" lvl="1" indent="-457200" algn="just">
              <a:buFont typeface="+mj-lt"/>
              <a:buAutoNum type="arabicPeriod"/>
            </a:pPr>
            <a:r>
              <a:rPr lang="en-US" sz="2400" dirty="0"/>
              <a:t>Availability of Managers</a:t>
            </a:r>
          </a:p>
          <a:p>
            <a:pPr marL="928687" lvl="1" indent="-457200" algn="just">
              <a:buFont typeface="+mj-lt"/>
              <a:buAutoNum type="arabicPeriod"/>
            </a:pPr>
            <a:r>
              <a:rPr lang="en-US" sz="2400" dirty="0"/>
              <a:t>Patterns of Planning</a:t>
            </a:r>
          </a:p>
          <a:p>
            <a:pPr marL="928687" lvl="1" indent="-457200" algn="just">
              <a:buFont typeface="+mj-lt"/>
              <a:buAutoNum type="arabicPeriod"/>
            </a:pPr>
            <a:r>
              <a:rPr lang="en-US" sz="2400" dirty="0"/>
              <a:t>Control Techniques</a:t>
            </a:r>
          </a:p>
          <a:p>
            <a:pPr marL="928687" lvl="1" indent="-457200" algn="just">
              <a:buFont typeface="+mj-lt"/>
              <a:buAutoNum type="arabicPeriod"/>
            </a:pPr>
            <a:r>
              <a:rPr lang="en-US" sz="2400" dirty="0"/>
              <a:t>Decentralized activities</a:t>
            </a:r>
          </a:p>
          <a:p>
            <a:pPr marL="928687" lvl="1" indent="-457200" algn="just">
              <a:buFont typeface="+mj-lt"/>
              <a:buAutoNum type="arabicPeriod"/>
            </a:pPr>
            <a:r>
              <a:rPr lang="en-US" sz="2400" dirty="0"/>
              <a:t>Rate of change in the organization</a:t>
            </a:r>
          </a:p>
          <a:p>
            <a:pPr marL="928687" lvl="1" indent="-457200" algn="just">
              <a:buFont typeface="+mj-lt"/>
              <a:buAutoNum type="arabicPeriod"/>
            </a:pPr>
            <a:r>
              <a:rPr lang="en-US" sz="2400" dirty="0"/>
              <a:t>Environment Influences</a:t>
            </a:r>
          </a:p>
        </p:txBody>
      </p:sp>
    </p:spTree>
    <p:extLst>
      <p:ext uri="{BB962C8B-B14F-4D97-AF65-F5344CB8AC3E}">
        <p14:creationId xmlns:p14="http://schemas.microsoft.com/office/powerpoint/2010/main" val="15133002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7230"/>
            <a:ext cx="10515600" cy="5139733"/>
          </a:xfrm>
        </p:spPr>
        <p:txBody>
          <a:bodyPr>
            <a:normAutofit/>
          </a:bodyPr>
          <a:lstStyle/>
          <a:p>
            <a:pPr marL="0" indent="0" algn="just">
              <a:buNone/>
            </a:pPr>
            <a:r>
              <a:rPr lang="en-US" sz="3200" b="1" dirty="0"/>
              <a:t>Benefits of Centralization:</a:t>
            </a:r>
          </a:p>
          <a:p>
            <a:pPr lvl="1" algn="just"/>
            <a:r>
              <a:rPr lang="en-US" sz="2800" dirty="0"/>
              <a:t>Opportunity for  Personal Leadership</a:t>
            </a:r>
          </a:p>
          <a:p>
            <a:pPr lvl="1" algn="just"/>
            <a:r>
              <a:rPr lang="en-US" sz="2800" dirty="0"/>
              <a:t>Integration of Efforts</a:t>
            </a:r>
          </a:p>
          <a:p>
            <a:pPr lvl="1" algn="just"/>
            <a:r>
              <a:rPr lang="en-US" sz="2800" dirty="0"/>
              <a:t>Quick Decision</a:t>
            </a:r>
          </a:p>
          <a:p>
            <a:pPr lvl="1" algn="just"/>
            <a:r>
              <a:rPr lang="en-US" sz="2800" dirty="0"/>
              <a:t>It makes communication and control easier in the organization</a:t>
            </a:r>
          </a:p>
          <a:p>
            <a:pPr lvl="1" algn="just"/>
            <a:r>
              <a:rPr lang="en-US" sz="2800" dirty="0"/>
              <a:t>It helps in reducing wastages of efforts by avoiding duplication</a:t>
            </a:r>
          </a:p>
          <a:p>
            <a:pPr lvl="1" algn="just"/>
            <a:r>
              <a:rPr lang="en-US" sz="2800" dirty="0"/>
              <a:t>Uniformity in actions</a:t>
            </a:r>
          </a:p>
          <a:p>
            <a:endParaRPr lang="en-US" dirty="0"/>
          </a:p>
        </p:txBody>
      </p:sp>
    </p:spTree>
    <p:extLst>
      <p:ext uri="{BB962C8B-B14F-4D97-AF65-F5344CB8AC3E}">
        <p14:creationId xmlns:p14="http://schemas.microsoft.com/office/powerpoint/2010/main" val="449292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23582"/>
            <a:ext cx="10515600" cy="5153381"/>
          </a:xfrm>
        </p:spPr>
        <p:txBody>
          <a:bodyPr>
            <a:normAutofit/>
          </a:bodyPr>
          <a:lstStyle/>
          <a:p>
            <a:pPr marL="0" indent="0" algn="just">
              <a:buNone/>
            </a:pPr>
            <a:r>
              <a:rPr lang="en-US" sz="3200" b="1" dirty="0"/>
              <a:t> Benefits of </a:t>
            </a:r>
            <a:r>
              <a:rPr lang="en-US" sz="3200" b="1"/>
              <a:t>Decentralization:</a:t>
            </a:r>
            <a:endParaRPr lang="en-US" sz="3200" b="1" dirty="0"/>
          </a:p>
          <a:p>
            <a:pPr lvl="1" algn="just"/>
            <a:r>
              <a:rPr lang="en-US" sz="2800" dirty="0"/>
              <a:t>It reduces burden of top management, they spend more time in strategic management</a:t>
            </a:r>
          </a:p>
          <a:p>
            <a:pPr lvl="1" algn="just"/>
            <a:r>
              <a:rPr lang="en-US" sz="2800" dirty="0"/>
              <a:t>It facilitates growth and expansion</a:t>
            </a:r>
          </a:p>
          <a:p>
            <a:pPr lvl="1" algn="just"/>
            <a:r>
              <a:rPr lang="en-US" sz="2800" dirty="0"/>
              <a:t>It is a good philosophy to motivate managers</a:t>
            </a:r>
          </a:p>
          <a:p>
            <a:pPr lvl="1" algn="just"/>
            <a:r>
              <a:rPr lang="en-US" sz="2800" dirty="0"/>
              <a:t>Encourages development of managers by providing opportunities to their shoulder more responsibility</a:t>
            </a:r>
          </a:p>
          <a:p>
            <a:pPr lvl="1" algn="just"/>
            <a:r>
              <a:rPr lang="en-US" sz="2800" dirty="0"/>
              <a:t>More result oriented approach</a:t>
            </a:r>
          </a:p>
          <a:p>
            <a:endParaRPr lang="en-US" dirty="0"/>
          </a:p>
        </p:txBody>
      </p:sp>
    </p:spTree>
    <p:extLst>
      <p:ext uri="{BB962C8B-B14F-4D97-AF65-F5344CB8AC3E}">
        <p14:creationId xmlns:p14="http://schemas.microsoft.com/office/powerpoint/2010/main" val="498920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Nature of Management</a:t>
            </a:r>
            <a:endParaRPr lang="en-US" dirty="0"/>
          </a:p>
        </p:txBody>
      </p:sp>
      <p:sp>
        <p:nvSpPr>
          <p:cNvPr id="3" name="Content Placeholder 2"/>
          <p:cNvSpPr>
            <a:spLocks noGrp="1"/>
          </p:cNvSpPr>
          <p:nvPr>
            <p:ph idx="1"/>
          </p:nvPr>
        </p:nvSpPr>
        <p:spPr/>
        <p:txBody>
          <a:bodyPr>
            <a:normAutofit lnSpcReduction="10000"/>
          </a:bodyPr>
          <a:lstStyle/>
          <a:p>
            <a:r>
              <a:rPr lang="en-US" dirty="0"/>
              <a:t>The study and application of management techniques in managing the affairs of the organization have changed its nature over the period of time, as various contributions to this field have changed its nature. The nature of management is as follows:-</a:t>
            </a:r>
          </a:p>
          <a:p>
            <a:r>
              <a:rPr lang="en-US" dirty="0"/>
              <a:t>Multidisciplinary</a:t>
            </a:r>
          </a:p>
          <a:p>
            <a:r>
              <a:rPr lang="en-US" dirty="0"/>
              <a:t>Dynamic</a:t>
            </a:r>
          </a:p>
          <a:p>
            <a:r>
              <a:rPr lang="en-US" dirty="0"/>
              <a:t>Relative, not Absolute</a:t>
            </a:r>
          </a:p>
          <a:p>
            <a:r>
              <a:rPr lang="en-US" dirty="0"/>
              <a:t>Management as Science or Art</a:t>
            </a:r>
          </a:p>
          <a:p>
            <a:r>
              <a:rPr lang="en-US" dirty="0"/>
              <a:t>Management as Profession</a:t>
            </a:r>
          </a:p>
          <a:p>
            <a:r>
              <a:rPr lang="en-US" dirty="0"/>
              <a:t>Universality of Management.</a:t>
            </a:r>
          </a:p>
        </p:txBody>
      </p:sp>
    </p:spTree>
    <p:extLst>
      <p:ext uri="{BB962C8B-B14F-4D97-AF65-F5344CB8AC3E}">
        <p14:creationId xmlns:p14="http://schemas.microsoft.com/office/powerpoint/2010/main" val="247643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Multidisciplinary</a:t>
            </a:r>
          </a:p>
        </p:txBody>
      </p:sp>
      <p:sp>
        <p:nvSpPr>
          <p:cNvPr id="3" name="Content Placeholder 2"/>
          <p:cNvSpPr>
            <a:spLocks noGrp="1"/>
          </p:cNvSpPr>
          <p:nvPr>
            <p:ph idx="1"/>
          </p:nvPr>
        </p:nvSpPr>
        <p:spPr/>
        <p:txBody>
          <a:bodyPr/>
          <a:lstStyle/>
          <a:p>
            <a:pPr algn="just"/>
            <a:r>
              <a:rPr lang="en-US" dirty="0"/>
              <a:t>It draws the knowledge from various disciplines.</a:t>
            </a:r>
          </a:p>
          <a:p>
            <a:pPr algn="just"/>
            <a:r>
              <a:rPr lang="en-US" dirty="0"/>
              <a:t>It integrates the ideas and concepts taken from different disciplines and presents newer concepts which can put into practice for managing the organization.</a:t>
            </a:r>
          </a:p>
          <a:p>
            <a:pPr algn="just"/>
            <a:r>
              <a:rPr lang="en-US" dirty="0"/>
              <a:t>It draws ideas from economics, statistics, psychology, sociology etc.</a:t>
            </a:r>
          </a:p>
          <a:p>
            <a:pPr algn="just"/>
            <a:r>
              <a:rPr lang="en-US" dirty="0"/>
              <a:t>In fact, Integration of knowledge of various discipline is the major contribution of Management. </a:t>
            </a:r>
          </a:p>
          <a:p>
            <a:pPr algn="just"/>
            <a:r>
              <a:rPr lang="en-US" dirty="0"/>
              <a:t>Therefore, the contribution on the field can be expected from any disciplines which deals with some aspects of human beings.</a:t>
            </a:r>
          </a:p>
          <a:p>
            <a:endParaRPr lang="en-US" dirty="0"/>
          </a:p>
        </p:txBody>
      </p:sp>
    </p:spTree>
    <p:extLst>
      <p:ext uri="{BB962C8B-B14F-4D97-AF65-F5344CB8AC3E}">
        <p14:creationId xmlns:p14="http://schemas.microsoft.com/office/powerpoint/2010/main" val="2057083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Dynamic Nature of Principles</a:t>
            </a:r>
          </a:p>
        </p:txBody>
      </p:sp>
      <p:sp>
        <p:nvSpPr>
          <p:cNvPr id="3" name="Content Placeholder 2"/>
          <p:cNvSpPr>
            <a:spLocks noGrp="1"/>
          </p:cNvSpPr>
          <p:nvPr>
            <p:ph idx="1"/>
          </p:nvPr>
        </p:nvSpPr>
        <p:spPr/>
        <p:txBody>
          <a:bodyPr>
            <a:normAutofit lnSpcReduction="10000"/>
          </a:bodyPr>
          <a:lstStyle/>
          <a:p>
            <a:pPr marL="457200" lvl="2" indent="-457200" algn="just" defTabSz="450850"/>
            <a:r>
              <a:rPr lang="en-US" sz="2800" dirty="0"/>
              <a:t>Principle is a fundamental truth which establishes cause and effect relationships of a function.</a:t>
            </a:r>
          </a:p>
          <a:p>
            <a:pPr marL="457200" lvl="2" indent="-457200" algn="just" defTabSz="450850"/>
            <a:r>
              <a:rPr lang="en-US" sz="2800" dirty="0"/>
              <a:t>Based on integration and supported by practical evidences, management has framed certain principles.</a:t>
            </a:r>
          </a:p>
          <a:p>
            <a:pPr marL="457200" lvl="2" indent="-457200" algn="just" defTabSz="450850"/>
            <a:r>
              <a:rPr lang="en-US" sz="2800" dirty="0"/>
              <a:t>However, these principles are flexible in nature and change with changes in the environment in which an organization exists.</a:t>
            </a:r>
          </a:p>
          <a:p>
            <a:pPr marL="457200" lvl="2" indent="-457200" algn="just" defTabSz="450850"/>
            <a:r>
              <a:rPr lang="en-US" sz="2800" dirty="0"/>
              <a:t> Because of the continuous development in the field, many principles are being changed by new principles. </a:t>
            </a:r>
          </a:p>
          <a:p>
            <a:pPr marL="457200" lvl="2" indent="-457200" algn="just" defTabSz="450850"/>
            <a:r>
              <a:rPr lang="en-US" sz="2800" dirty="0"/>
              <a:t>Continuous researches are being carried on to establish principles in changing society and no principles can be regarded as a final truth.</a:t>
            </a:r>
          </a:p>
          <a:p>
            <a:pPr marL="457200" lvl="2" indent="-457200" algn="just" defTabSz="450850"/>
            <a:r>
              <a:rPr lang="en-US" sz="2800" dirty="0"/>
              <a:t>In fact, there is nothing permanent in the landslide of management.  </a:t>
            </a:r>
          </a:p>
          <a:p>
            <a:pPr marL="0" indent="0">
              <a:buNone/>
            </a:pPr>
            <a:endParaRPr lang="en-US" dirty="0"/>
          </a:p>
        </p:txBody>
      </p:sp>
    </p:spTree>
    <p:extLst>
      <p:ext uri="{BB962C8B-B14F-4D97-AF65-F5344CB8AC3E}">
        <p14:creationId xmlns:p14="http://schemas.microsoft.com/office/powerpoint/2010/main" val="179814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Relative, not Absolute</a:t>
            </a:r>
            <a:endParaRPr lang="en-US" dirty="0"/>
          </a:p>
        </p:txBody>
      </p:sp>
      <p:sp>
        <p:nvSpPr>
          <p:cNvPr id="3" name="Content Placeholder 2"/>
          <p:cNvSpPr>
            <a:spLocks noGrp="1"/>
          </p:cNvSpPr>
          <p:nvPr>
            <p:ph idx="1"/>
          </p:nvPr>
        </p:nvSpPr>
        <p:spPr/>
        <p:txBody>
          <a:bodyPr>
            <a:normAutofit/>
          </a:bodyPr>
          <a:lstStyle/>
          <a:p>
            <a:pPr marL="457200" lvl="2" indent="-457200" algn="just" defTabSz="450850"/>
            <a:r>
              <a:rPr lang="en-US" sz="2800" dirty="0"/>
              <a:t>Management principles are relative, not absolute, and they should be applied according to the need of the organizations.</a:t>
            </a:r>
          </a:p>
          <a:p>
            <a:pPr marL="457200" lvl="2" indent="-457200" algn="just" defTabSz="450850"/>
            <a:r>
              <a:rPr lang="en-US" sz="2800" dirty="0"/>
              <a:t>Each organization is different than others because of time, place, socio-cultural factors, etc.</a:t>
            </a:r>
          </a:p>
          <a:p>
            <a:pPr marL="457200" lvl="2" indent="-457200" algn="just" defTabSz="450850"/>
            <a:r>
              <a:rPr lang="en-US" sz="2800" dirty="0"/>
              <a:t>However, individual working within the same organizations may also differ.</a:t>
            </a:r>
          </a:p>
          <a:p>
            <a:pPr marL="457200" lvl="2" indent="-457200" algn="just" defTabSz="450850"/>
            <a:r>
              <a:rPr lang="en-US" sz="2800" dirty="0"/>
              <a:t>Particular management principle has different strengths in different conditions.</a:t>
            </a:r>
          </a:p>
          <a:p>
            <a:pPr marL="457200" lvl="2" indent="-457200" algn="just" defTabSz="450850"/>
            <a:r>
              <a:rPr lang="en-US" sz="2800" dirty="0"/>
              <a:t>Therefore, principles of management should be applied in the light of prevailing conditions.  </a:t>
            </a:r>
          </a:p>
          <a:p>
            <a:endParaRPr lang="en-US" dirty="0"/>
          </a:p>
        </p:txBody>
      </p:sp>
    </p:spTree>
    <p:extLst>
      <p:ext uri="{BB962C8B-B14F-4D97-AF65-F5344CB8AC3E}">
        <p14:creationId xmlns:p14="http://schemas.microsoft.com/office/powerpoint/2010/main" val="3588845141"/>
      </p:ext>
    </p:extLst>
  </p:cSld>
  <p:clrMapOvr>
    <a:masterClrMapping/>
  </p:clrMapOvr>
</p:sld>
</file>

<file path=ppt/theme/theme1.xml><?xml version="1.0" encoding="utf-8"?>
<a:theme xmlns:a="http://schemas.openxmlformats.org/drawingml/2006/main" name="Office Theme">
  <a:themeElements>
    <a:clrScheme name="Custom 5">
      <a:dk1>
        <a:srgbClr val="3E212F"/>
      </a:dk1>
      <a:lt1>
        <a:srgbClr val="532C3F"/>
      </a:lt1>
      <a:dk2>
        <a:srgbClr val="6F3B55"/>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773</TotalTime>
  <Words>4222</Words>
  <Application>Microsoft Office PowerPoint</Application>
  <PresentationFormat>Widescreen</PresentationFormat>
  <Paragraphs>343</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Algerian</vt:lpstr>
      <vt:lpstr>Arial</vt:lpstr>
      <vt:lpstr>Calibri</vt:lpstr>
      <vt:lpstr>Calibri Light</vt:lpstr>
      <vt:lpstr>Times New Roman</vt:lpstr>
      <vt:lpstr>urw-din</vt:lpstr>
      <vt:lpstr>Office Theme</vt:lpstr>
      <vt:lpstr>INTRODUCTION TO MANAGEMENT</vt:lpstr>
      <vt:lpstr>PowerPoint Presentation</vt:lpstr>
      <vt:lpstr>Definitions of Management</vt:lpstr>
      <vt:lpstr>PowerPoint Presentation</vt:lpstr>
      <vt:lpstr>Features of Management</vt:lpstr>
      <vt:lpstr>Nature of Management</vt:lpstr>
      <vt:lpstr>Multidisciplinary</vt:lpstr>
      <vt:lpstr>Dynamic Nature of Principles</vt:lpstr>
      <vt:lpstr>Relative, not Absolute</vt:lpstr>
      <vt:lpstr>Management as Science or Art</vt:lpstr>
      <vt:lpstr>PowerPoint Presentation</vt:lpstr>
      <vt:lpstr>PowerPoint Presentation</vt:lpstr>
      <vt:lpstr>Management as Profession</vt:lpstr>
      <vt:lpstr>Universality of Management</vt:lpstr>
      <vt:lpstr>Functions of Management</vt:lpstr>
      <vt:lpstr>1. Planning</vt:lpstr>
      <vt:lpstr>2. Organizing</vt:lpstr>
      <vt:lpstr>3. Staffing</vt:lpstr>
      <vt:lpstr>4. Directing</vt:lpstr>
      <vt:lpstr>5. Controlling</vt:lpstr>
      <vt:lpstr>DEVELOPMENT  OF  MANAGEMENT THOUGHT</vt:lpstr>
      <vt:lpstr>CONTRIBUTION  OF FREDERICK WINSLOW  TAYLOR</vt:lpstr>
      <vt:lpstr>Taylor and Scientific Management</vt:lpstr>
      <vt:lpstr>Main Features of Scientific Management</vt:lpstr>
      <vt:lpstr>PowerPoint Presentation</vt:lpstr>
      <vt:lpstr>PowerPoint Presentation</vt:lpstr>
      <vt:lpstr>PowerPoint Presentation</vt:lpstr>
      <vt:lpstr>PowerPoint Presentation</vt:lpstr>
      <vt:lpstr>Principles of Scientific Management</vt:lpstr>
      <vt:lpstr>PowerPoint Presentation</vt:lpstr>
      <vt:lpstr>PowerPoint Presentation</vt:lpstr>
      <vt:lpstr>PowerPoint Presentation</vt:lpstr>
      <vt:lpstr>PowerPoint Presentation</vt:lpstr>
      <vt:lpstr>Contribution  of   Henry Fayol</vt:lpstr>
      <vt:lpstr>PowerPoint Presentation</vt:lpstr>
      <vt:lpstr>General Principles of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CENTRALIZATION  AND  DECENTRALIZATION  OF  AUTHORITY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MANAGEMENT</dc:title>
  <dc:creator>expert</dc:creator>
  <cp:lastModifiedBy>Krishna Pandey</cp:lastModifiedBy>
  <cp:revision>40</cp:revision>
  <dcterms:created xsi:type="dcterms:W3CDTF">2022-01-01T11:35:27Z</dcterms:created>
  <dcterms:modified xsi:type="dcterms:W3CDTF">2022-09-26T21:59:25Z</dcterms:modified>
</cp:coreProperties>
</file>